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3" r:id="rId2"/>
    <p:sldId id="430" r:id="rId3"/>
    <p:sldId id="433" r:id="rId4"/>
    <p:sldId id="434" r:id="rId5"/>
    <p:sldId id="432" r:id="rId6"/>
    <p:sldId id="390" r:id="rId7"/>
    <p:sldId id="435" r:id="rId8"/>
    <p:sldId id="436" r:id="rId9"/>
    <p:sldId id="43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EE1E92-3C0F-3D6B-A9C4-C9F8925281C3}" name="LUCIA JIMENEZ GARCIA" initials="LJ" userId="S::luciajimenez@us.es::2437961d-da82-4196-b0be-82c5a8dd30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2C1"/>
    <a:srgbClr val="336699"/>
    <a:srgbClr val="009999"/>
    <a:srgbClr val="008080"/>
    <a:srgbClr val="006600"/>
    <a:srgbClr val="3C72C2"/>
    <a:srgbClr val="7097D3"/>
    <a:srgbClr val="8892FF"/>
    <a:srgbClr val="99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C7B22-35F8-49D5-B076-2FD67537B4EE}" v="15" dt="2024-02-07T08:08:05.102"/>
    <p1510:client id="{52E09245-FBDE-4765-B0AE-89900F321C6B}" v="7" dt="2024-02-07T23:25:46.621"/>
    <p1510:client id="{8BADC2E2-CDB3-450F-9815-9001AA5A56B3}" v="7" dt="2024-02-07T10:06:53.413"/>
    <p1510:client id="{97621BEB-0701-463C-863B-AA8678F56EC4}" v="28" dt="2024-02-07T23:01:45.911"/>
    <p1510:client id="{ADF4D96E-4D49-4895-85A7-00CE87E0D6F9}" v="21" dt="2024-02-07T08:21:15.423"/>
    <p1510:client id="{CC49CB2B-5577-4834-94C7-1DD4009E22A4}" v="9" dt="2024-02-07T09:12:00.751"/>
    <p1510:client id="{DFDCE309-B4E4-4DCB-96A4-E5C1275ABACB}" v="5" dt="2024-02-07T09:50:38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7908" autoAdjust="0"/>
  </p:normalViewPr>
  <p:slideViewPr>
    <p:cSldViewPr snapToGrid="0">
      <p:cViewPr varScale="1">
        <p:scale>
          <a:sx n="44" d="100"/>
          <a:sy n="44" d="100"/>
        </p:scale>
        <p:origin x="21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ropean Family Support Network" clId="Web-{ADF4D96E-4D49-4895-85A7-00CE87E0D6F9}"/>
    <pc:docChg chg="modSld">
      <pc:chgData name="European Family Support Network" userId="" providerId="" clId="Web-{ADF4D96E-4D49-4895-85A7-00CE87E0D6F9}" dt="2024-02-07T08:21:15.423" v="20" actId="20577"/>
      <pc:docMkLst>
        <pc:docMk/>
      </pc:docMkLst>
      <pc:sldChg chg="modSp">
        <pc:chgData name="European Family Support Network" userId="" providerId="" clId="Web-{ADF4D96E-4D49-4895-85A7-00CE87E0D6F9}" dt="2024-02-07T08:21:15.423" v="20" actId="20577"/>
        <pc:sldMkLst>
          <pc:docMk/>
          <pc:sldMk cId="1904188713" sldId="257"/>
        </pc:sldMkLst>
        <pc:spChg chg="mod">
          <ac:chgData name="European Family Support Network" userId="" providerId="" clId="Web-{ADF4D96E-4D49-4895-85A7-00CE87E0D6F9}" dt="2024-02-07T08:21:15.423" v="20" actId="20577"/>
          <ac:spMkLst>
            <pc:docMk/>
            <pc:sldMk cId="1904188713" sldId="257"/>
            <ac:spMk id="13" creationId="{39986491-ECEA-E167-A293-AEC847AFA956}"/>
          </ac:spMkLst>
        </pc:spChg>
      </pc:sldChg>
    </pc:docChg>
  </pc:docChgLst>
  <pc:docChgLst>
    <pc:chgData name="Sofia Baena Medina" clId="Web-{52E09245-FBDE-4765-B0AE-89900F321C6B}"/>
    <pc:docChg chg="addSld delSld modSld">
      <pc:chgData name="Sofia Baena Medina" userId="" providerId="" clId="Web-{52E09245-FBDE-4765-B0AE-89900F321C6B}" dt="2024-02-07T23:25:46.621" v="6"/>
      <pc:docMkLst>
        <pc:docMk/>
      </pc:docMkLst>
      <pc:sldChg chg="del">
        <pc:chgData name="Sofia Baena Medina" userId="" providerId="" clId="Web-{52E09245-FBDE-4765-B0AE-89900F321C6B}" dt="2024-02-07T23:25:46.621" v="6"/>
        <pc:sldMkLst>
          <pc:docMk/>
          <pc:sldMk cId="1901963920" sldId="421"/>
        </pc:sldMkLst>
      </pc:sldChg>
      <pc:sldChg chg="delSp del">
        <pc:chgData name="Sofia Baena Medina" userId="" providerId="" clId="Web-{52E09245-FBDE-4765-B0AE-89900F321C6B}" dt="2024-02-07T23:25:20.588" v="4"/>
        <pc:sldMkLst>
          <pc:docMk/>
          <pc:sldMk cId="3982115421" sldId="424"/>
        </pc:sldMkLst>
        <pc:spChg chg="del">
          <ac:chgData name="Sofia Baena Medina" userId="" providerId="" clId="Web-{52E09245-FBDE-4765-B0AE-89900F321C6B}" dt="2024-02-07T23:24:00.504" v="0"/>
          <ac:spMkLst>
            <pc:docMk/>
            <pc:sldMk cId="3982115421" sldId="424"/>
            <ac:spMk id="3" creationId="{32D6BAFC-0C04-BCD4-6667-E6290FA4B7AA}"/>
          </ac:spMkLst>
        </pc:spChg>
      </pc:sldChg>
      <pc:sldChg chg="add">
        <pc:chgData name="Sofia Baena Medina" userId="" providerId="" clId="Web-{52E09245-FBDE-4765-B0AE-89900F321C6B}" dt="2024-02-07T23:24:22.552" v="1"/>
        <pc:sldMkLst>
          <pc:docMk/>
          <pc:sldMk cId="4013844882" sldId="461"/>
        </pc:sldMkLst>
      </pc:sldChg>
      <pc:sldChg chg="add">
        <pc:chgData name="Sofia Baena Medina" userId="" providerId="" clId="Web-{52E09245-FBDE-4765-B0AE-89900F321C6B}" dt="2024-02-07T23:24:57.024" v="2"/>
        <pc:sldMkLst>
          <pc:docMk/>
          <pc:sldMk cId="4111890999" sldId="462"/>
        </pc:sldMkLst>
      </pc:sldChg>
      <pc:sldChg chg="add">
        <pc:chgData name="Sofia Baena Medina" userId="" providerId="" clId="Web-{52E09245-FBDE-4765-B0AE-89900F321C6B}" dt="2024-02-07T23:25:17.510" v="3"/>
        <pc:sldMkLst>
          <pc:docMk/>
          <pc:sldMk cId="1471408723" sldId="463"/>
        </pc:sldMkLst>
      </pc:sldChg>
      <pc:sldChg chg="add">
        <pc:chgData name="Sofia Baena Medina" userId="" providerId="" clId="Web-{52E09245-FBDE-4765-B0AE-89900F321C6B}" dt="2024-02-07T23:25:43.449" v="5"/>
        <pc:sldMkLst>
          <pc:docMk/>
          <pc:sldMk cId="527045097" sldId="464"/>
        </pc:sldMkLst>
      </pc:sldChg>
    </pc:docChg>
  </pc:docChgLst>
  <pc:docChgLst>
    <pc:chgData name="European Family Support Network" clId="Web-{97621BEB-0701-463C-863B-AA8678F56EC4}"/>
    <pc:docChg chg="modSld">
      <pc:chgData name="European Family Support Network" userId="" providerId="" clId="Web-{97621BEB-0701-463C-863B-AA8678F56EC4}" dt="2024-02-07T23:01:45.911" v="24" actId="1076"/>
      <pc:docMkLst>
        <pc:docMk/>
      </pc:docMkLst>
      <pc:sldChg chg="addSp delSp modSp">
        <pc:chgData name="European Family Support Network" userId="" providerId="" clId="Web-{97621BEB-0701-463C-863B-AA8678F56EC4}" dt="2024-02-07T23:01:45.911" v="24" actId="1076"/>
        <pc:sldMkLst>
          <pc:docMk/>
          <pc:sldMk cId="1180078576" sldId="399"/>
        </pc:sldMkLst>
        <pc:picChg chg="add mod">
          <ac:chgData name="European Family Support Network" userId="" providerId="" clId="Web-{97621BEB-0701-463C-863B-AA8678F56EC4}" dt="2024-02-07T23:01:45.911" v="24" actId="1076"/>
          <ac:picMkLst>
            <pc:docMk/>
            <pc:sldMk cId="1180078576" sldId="399"/>
            <ac:picMk id="2" creationId="{37250EAE-38C5-4EF0-53CF-B032376A0202}"/>
          </ac:picMkLst>
        </pc:picChg>
        <pc:picChg chg="del">
          <ac:chgData name="European Family Support Network" userId="" providerId="" clId="Web-{97621BEB-0701-463C-863B-AA8678F56EC4}" dt="2024-02-07T23:01:20.410" v="20"/>
          <ac:picMkLst>
            <pc:docMk/>
            <pc:sldMk cId="1180078576" sldId="399"/>
            <ac:picMk id="3" creationId="{77620352-A190-1EBE-9491-1002944A0497}"/>
          </ac:picMkLst>
        </pc:picChg>
      </pc:sldChg>
      <pc:sldChg chg="addSp delSp modSp">
        <pc:chgData name="European Family Support Network" userId="" providerId="" clId="Web-{97621BEB-0701-463C-863B-AA8678F56EC4}" dt="2024-02-07T23:01:04.956" v="19" actId="1076"/>
        <pc:sldMkLst>
          <pc:docMk/>
          <pc:sldMk cId="2086924667" sldId="460"/>
        </pc:sldMkLst>
        <pc:picChg chg="add del mod">
          <ac:chgData name="European Family Support Network" userId="" providerId="" clId="Web-{97621BEB-0701-463C-863B-AA8678F56EC4}" dt="2024-02-07T22:59:57.626" v="12"/>
          <ac:picMkLst>
            <pc:docMk/>
            <pc:sldMk cId="2086924667" sldId="460"/>
            <ac:picMk id="2" creationId="{DE8D75B2-3333-675E-CFE0-D2FD753F2A72}"/>
          </ac:picMkLst>
        </pc:picChg>
        <pc:picChg chg="add del">
          <ac:chgData name="European Family Support Network" userId="" providerId="" clId="Web-{97621BEB-0701-463C-863B-AA8678F56EC4}" dt="2024-02-07T23:00:33.674" v="14"/>
          <ac:picMkLst>
            <pc:docMk/>
            <pc:sldMk cId="2086924667" sldId="460"/>
            <ac:picMk id="3" creationId="{77620352-A190-1EBE-9491-1002944A0497}"/>
          </ac:picMkLst>
        </pc:picChg>
        <pc:picChg chg="add mod">
          <ac:chgData name="European Family Support Network" userId="" providerId="" clId="Web-{97621BEB-0701-463C-863B-AA8678F56EC4}" dt="2024-02-07T23:01:04.956" v="19" actId="1076"/>
          <ac:picMkLst>
            <pc:docMk/>
            <pc:sldMk cId="2086924667" sldId="460"/>
            <ac:picMk id="4" creationId="{DD8DDC8D-EEDA-BC43-D961-09E393680474}"/>
          </ac:picMkLst>
        </pc:picChg>
      </pc:sldChg>
    </pc:docChg>
  </pc:docChgLst>
  <pc:docChgLst>
    <pc:chgData name="European Family Support Network" clId="Web-{498C7B22-35F8-49D5-B076-2FD67537B4EE}"/>
    <pc:docChg chg="modSld">
      <pc:chgData name="European Family Support Network" userId="" providerId="" clId="Web-{498C7B22-35F8-49D5-B076-2FD67537B4EE}" dt="2024-02-07T08:08:05.102" v="13" actId="14100"/>
      <pc:docMkLst>
        <pc:docMk/>
      </pc:docMkLst>
      <pc:sldChg chg="addSp delSp modSp delAnim">
        <pc:chgData name="European Family Support Network" userId="" providerId="" clId="Web-{498C7B22-35F8-49D5-B076-2FD67537B4EE}" dt="2024-02-07T08:08:05.102" v="13" actId="14100"/>
        <pc:sldMkLst>
          <pc:docMk/>
          <pc:sldMk cId="1272256985" sldId="412"/>
        </pc:sldMkLst>
        <pc:graphicFrameChg chg="del">
          <ac:chgData name="European Family Support Network" userId="" providerId="" clId="Web-{498C7B22-35F8-49D5-B076-2FD67537B4EE}" dt="2024-02-07T08:05:51.660" v="0"/>
          <ac:graphicFrameMkLst>
            <pc:docMk/>
            <pc:sldMk cId="1272256985" sldId="412"/>
            <ac:graphicFrameMk id="5" creationId="{BA2FDE17-FD78-5E9F-7A05-40BB64F0E6C7}"/>
          </ac:graphicFrameMkLst>
        </pc:graphicFrameChg>
        <pc:graphicFrameChg chg="del mod">
          <ac:chgData name="European Family Support Network" userId="" providerId="" clId="Web-{498C7B22-35F8-49D5-B076-2FD67537B4EE}" dt="2024-02-07T08:06:51.302" v="9"/>
          <ac:graphicFrameMkLst>
            <pc:docMk/>
            <pc:sldMk cId="1272256985" sldId="412"/>
            <ac:graphicFrameMk id="6" creationId="{8CBD1036-1C4D-95C2-1D5C-B3720C33F827}"/>
          </ac:graphicFrameMkLst>
        </pc:graphicFrameChg>
        <pc:picChg chg="add mod">
          <ac:chgData name="European Family Support Network" userId="" providerId="" clId="Web-{498C7B22-35F8-49D5-B076-2FD67537B4EE}" dt="2024-02-07T08:06:33.989" v="7" actId="14100"/>
          <ac:picMkLst>
            <pc:docMk/>
            <pc:sldMk cId="1272256985" sldId="412"/>
            <ac:picMk id="2" creationId="{D4246AF5-44DA-6D5F-FC45-FA5286C1EFF9}"/>
          </ac:picMkLst>
        </pc:picChg>
        <pc:picChg chg="add mod">
          <ac:chgData name="European Family Support Network" userId="" providerId="" clId="Web-{498C7B22-35F8-49D5-B076-2FD67537B4EE}" dt="2024-02-07T08:08:05.102" v="13" actId="14100"/>
          <ac:picMkLst>
            <pc:docMk/>
            <pc:sldMk cId="1272256985" sldId="412"/>
            <ac:picMk id="7" creationId="{09F73666-76E1-8B53-C0A4-135F7DC62483}"/>
          </ac:picMkLst>
        </pc:picChg>
      </pc:sldChg>
    </pc:docChg>
  </pc:docChgLst>
  <pc:docChgLst>
    <pc:chgData name="European Family Support Network" clId="Web-{DFDCE309-B4E4-4DCB-96A4-E5C1275ABACB}"/>
    <pc:docChg chg="modSld">
      <pc:chgData name="European Family Support Network" userId="" providerId="" clId="Web-{DFDCE309-B4E4-4DCB-96A4-E5C1275ABACB}" dt="2024-02-07T09:50:38.206" v="4" actId="20577"/>
      <pc:docMkLst>
        <pc:docMk/>
      </pc:docMkLst>
      <pc:sldChg chg="modSp">
        <pc:chgData name="European Family Support Network" userId="" providerId="" clId="Web-{DFDCE309-B4E4-4DCB-96A4-E5C1275ABACB}" dt="2024-02-07T09:50:38.206" v="4" actId="20577"/>
        <pc:sldMkLst>
          <pc:docMk/>
          <pc:sldMk cId="3592655093" sldId="444"/>
        </pc:sldMkLst>
        <pc:spChg chg="mod">
          <ac:chgData name="European Family Support Network" userId="" providerId="" clId="Web-{DFDCE309-B4E4-4DCB-96A4-E5C1275ABACB}" dt="2024-02-07T09:50:38.206" v="4" actId="20577"/>
          <ac:spMkLst>
            <pc:docMk/>
            <pc:sldMk cId="3592655093" sldId="444"/>
            <ac:spMk id="5" creationId="{6445DAAE-7437-B47D-AC5C-9EF9C7CEABC1}"/>
          </ac:spMkLst>
        </pc:spChg>
      </pc:sldChg>
    </pc:docChg>
  </pc:docChgLst>
  <pc:docChgLst>
    <pc:chgData name="European Family Support Network" clId="Web-{8BADC2E2-CDB3-450F-9815-9001AA5A56B3}"/>
    <pc:docChg chg="modSld">
      <pc:chgData name="European Family Support Network" userId="" providerId="" clId="Web-{8BADC2E2-CDB3-450F-9815-9001AA5A56B3}" dt="2024-02-07T10:06:53.413" v="5" actId="1076"/>
      <pc:docMkLst>
        <pc:docMk/>
      </pc:docMkLst>
      <pc:sldChg chg="addSp delSp modSp">
        <pc:chgData name="European Family Support Network" userId="" providerId="" clId="Web-{8BADC2E2-CDB3-450F-9815-9001AA5A56B3}" dt="2024-02-07T10:06:53.413" v="5" actId="1076"/>
        <pc:sldMkLst>
          <pc:docMk/>
          <pc:sldMk cId="1161129060" sldId="389"/>
        </pc:sldMkLst>
        <pc:picChg chg="del">
          <ac:chgData name="European Family Support Network" userId="" providerId="" clId="Web-{8BADC2E2-CDB3-450F-9815-9001AA5A56B3}" dt="2024-02-07T10:06:16.130" v="0"/>
          <ac:picMkLst>
            <pc:docMk/>
            <pc:sldMk cId="1161129060" sldId="389"/>
            <ac:picMk id="2" creationId="{90B5D010-5726-37A5-C3DE-5A8519343E61}"/>
          </ac:picMkLst>
        </pc:picChg>
        <pc:picChg chg="add mod">
          <ac:chgData name="European Family Support Network" userId="" providerId="" clId="Web-{8BADC2E2-CDB3-450F-9815-9001AA5A56B3}" dt="2024-02-07T10:06:53.413" v="5" actId="1076"/>
          <ac:picMkLst>
            <pc:docMk/>
            <pc:sldMk cId="1161129060" sldId="389"/>
            <ac:picMk id="3" creationId="{387CDFE4-DF9D-C36D-8F30-793AC661535E}"/>
          </ac:picMkLst>
        </pc:picChg>
      </pc:sldChg>
    </pc:docChg>
  </pc:docChgLst>
  <pc:docChgLst>
    <pc:chgData name="European Family Support Network" clId="Web-{CC49CB2B-5577-4834-94C7-1DD4009E22A4}"/>
    <pc:docChg chg="modSld">
      <pc:chgData name="European Family Support Network" userId="" providerId="" clId="Web-{CC49CB2B-5577-4834-94C7-1DD4009E22A4}" dt="2024-02-07T09:12:00.751" v="7" actId="1076"/>
      <pc:docMkLst>
        <pc:docMk/>
      </pc:docMkLst>
      <pc:sldChg chg="addSp delSp modSp">
        <pc:chgData name="European Family Support Network" userId="" providerId="" clId="Web-{CC49CB2B-5577-4834-94C7-1DD4009E22A4}" dt="2024-02-07T09:12:00.751" v="7" actId="1076"/>
        <pc:sldMkLst>
          <pc:docMk/>
          <pc:sldMk cId="1161129060" sldId="389"/>
        </pc:sldMkLst>
        <pc:picChg chg="add mod">
          <ac:chgData name="European Family Support Network" userId="" providerId="" clId="Web-{CC49CB2B-5577-4834-94C7-1DD4009E22A4}" dt="2024-02-07T09:12:00.751" v="7" actId="1076"/>
          <ac:picMkLst>
            <pc:docMk/>
            <pc:sldMk cId="1161129060" sldId="389"/>
            <ac:picMk id="2" creationId="{90B5D010-5726-37A5-C3DE-5A8519343E61}"/>
          </ac:picMkLst>
        </pc:picChg>
        <pc:picChg chg="del">
          <ac:chgData name="European Family Support Network" userId="" providerId="" clId="Web-{CC49CB2B-5577-4834-94C7-1DD4009E22A4}" dt="2024-02-07T09:10:44.812" v="0"/>
          <ac:picMkLst>
            <pc:docMk/>
            <pc:sldMk cId="1161129060" sldId="389"/>
            <ac:picMk id="5" creationId="{38A4D991-559A-5D37-25B6-998DD83E73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72820-7889-48F7-A302-754428D168A4}" type="datetimeFigureOut">
              <a:rPr lang="es-ES" smtClean="0"/>
              <a:t>29/09/2024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52784-8C3B-48E2-B840-7153AEEA2E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77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822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810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-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Convention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Rights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Child in 90’s,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family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recognised</a:t>
            </a:r>
            <a:r>
              <a:rPr lang="es-ES" dirty="0"/>
              <a:t> as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vehicle</a:t>
            </a:r>
            <a:r>
              <a:rPr lang="es-ES" dirty="0"/>
              <a:t> </a:t>
            </a:r>
            <a:r>
              <a:rPr lang="es-ES" dirty="0" err="1"/>
              <a:t>trough</a:t>
            </a:r>
            <a:r>
              <a:rPr lang="es-ES" dirty="0"/>
              <a:t> </a:t>
            </a:r>
            <a:r>
              <a:rPr lang="es-ES" dirty="0" err="1"/>
              <a:t>those</a:t>
            </a:r>
            <a:r>
              <a:rPr lang="es-ES" dirty="0"/>
              <a:t> </a:t>
            </a:r>
            <a:r>
              <a:rPr lang="es-ES" dirty="0" err="1"/>
              <a:t>rights</a:t>
            </a:r>
            <a:r>
              <a:rPr lang="es-ES" dirty="0"/>
              <a:t> and </a:t>
            </a:r>
            <a:r>
              <a:rPr lang="es-ES" dirty="0" err="1"/>
              <a:t>wellbeing</a:t>
            </a:r>
            <a:r>
              <a:rPr lang="es-ES" dirty="0"/>
              <a:t> can be </a:t>
            </a:r>
            <a:r>
              <a:rPr lang="es-ES" dirty="0" err="1"/>
              <a:t>guaranteed</a:t>
            </a:r>
            <a:r>
              <a:rPr lang="es-ES" dirty="0"/>
              <a:t> and </a:t>
            </a:r>
            <a:r>
              <a:rPr lang="es-ES" dirty="0" err="1"/>
              <a:t>national-level</a:t>
            </a:r>
            <a:r>
              <a:rPr lang="es-ES" dirty="0"/>
              <a:t> </a:t>
            </a:r>
            <a:r>
              <a:rPr lang="es-ES" dirty="0" err="1"/>
              <a:t>responsibilities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supporting</a:t>
            </a:r>
            <a:r>
              <a:rPr lang="es-ES" dirty="0"/>
              <a:t> </a:t>
            </a:r>
            <a:r>
              <a:rPr lang="es-ES" dirty="0" err="1"/>
              <a:t>parents</a:t>
            </a:r>
            <a:r>
              <a:rPr lang="es-ES" dirty="0"/>
              <a:t> and </a:t>
            </a:r>
            <a:r>
              <a:rPr lang="es-ES" dirty="0" err="1"/>
              <a:t>caregivers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stablished</a:t>
            </a:r>
            <a:r>
              <a:rPr lang="es-ES" dirty="0"/>
              <a:t> and local </a:t>
            </a:r>
            <a:r>
              <a:rPr lang="es-ES" dirty="0" err="1"/>
              <a:t>authorities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encouraged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provide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families</a:t>
            </a:r>
            <a:r>
              <a:rPr lang="es-ES" dirty="0"/>
              <a:t>. </a:t>
            </a:r>
            <a:r>
              <a:rPr lang="es-ES" dirty="0" err="1"/>
              <a:t>Children</a:t>
            </a:r>
            <a:r>
              <a:rPr lang="es-ES" dirty="0"/>
              <a:t> do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live</a:t>
            </a:r>
            <a:r>
              <a:rPr lang="es-ES" dirty="0"/>
              <a:t> </a:t>
            </a:r>
            <a:r>
              <a:rPr lang="es-ES" dirty="0" err="1"/>
              <a:t>isolated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in </a:t>
            </a:r>
            <a:r>
              <a:rPr lang="es-ES" dirty="0" err="1"/>
              <a:t>families</a:t>
            </a:r>
            <a:r>
              <a:rPr lang="es-ES" dirty="0"/>
              <a:t> and </a:t>
            </a:r>
            <a:r>
              <a:rPr lang="es-ES" dirty="0" err="1"/>
              <a:t>communities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-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UNCR, EU </a:t>
            </a:r>
            <a:r>
              <a:rPr lang="es-ES" dirty="0" err="1"/>
              <a:t>policies</a:t>
            </a:r>
            <a:r>
              <a:rPr lang="es-ES" dirty="0"/>
              <a:t> and </a:t>
            </a:r>
            <a:r>
              <a:rPr lang="es-ES" dirty="0" err="1"/>
              <a:t>regulations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children</a:t>
            </a:r>
            <a:r>
              <a:rPr lang="es-ES" dirty="0"/>
              <a:t> and Young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mediated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family</a:t>
            </a:r>
            <a:r>
              <a:rPr lang="es-ES" dirty="0"/>
              <a:t>,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explicit</a:t>
            </a:r>
            <a:r>
              <a:rPr lang="es-ES" dirty="0"/>
              <a:t> </a:t>
            </a:r>
            <a:r>
              <a:rPr lang="es-ES" dirty="0" err="1"/>
              <a:t>naming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family</a:t>
            </a:r>
            <a:r>
              <a:rPr lang="es-ES" dirty="0"/>
              <a:t> and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baseline="0" dirty="0" err="1"/>
              <a:t>how</a:t>
            </a:r>
            <a:r>
              <a:rPr lang="es-ES" baseline="0" dirty="0"/>
              <a:t> </a:t>
            </a:r>
            <a:r>
              <a:rPr lang="es-ES" baseline="0" dirty="0" err="1"/>
              <a:t>policy</a:t>
            </a:r>
            <a:r>
              <a:rPr lang="es-ES" baseline="0" dirty="0"/>
              <a:t> </a:t>
            </a:r>
            <a:r>
              <a:rPr lang="es-ES" baseline="0" dirty="0" err="1"/>
              <a:t>translates</a:t>
            </a:r>
            <a:r>
              <a:rPr lang="es-ES" baseline="0" dirty="0"/>
              <a:t> </a:t>
            </a:r>
            <a:r>
              <a:rPr lang="es-ES" baseline="0" dirty="0" err="1"/>
              <a:t>into</a:t>
            </a:r>
            <a:r>
              <a:rPr lang="es-ES" baseline="0" dirty="0"/>
              <a:t> </a:t>
            </a:r>
            <a:r>
              <a:rPr lang="es-ES" baseline="0" dirty="0" err="1"/>
              <a:t>provision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largely</a:t>
            </a:r>
            <a:r>
              <a:rPr lang="es-ES" baseline="0" dirty="0"/>
              <a:t> </a:t>
            </a:r>
            <a:r>
              <a:rPr lang="es-ES" baseline="0" dirty="0" err="1"/>
              <a:t>fragmentated</a:t>
            </a: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/>
              <a:t>-</a:t>
            </a:r>
            <a:r>
              <a:rPr lang="es-ES" sz="1200" baseline="0" dirty="0" err="1"/>
              <a:t>Challenge</a:t>
            </a:r>
            <a:r>
              <a:rPr lang="es-ES" sz="1200" baseline="0" dirty="0"/>
              <a:t> in </a:t>
            </a:r>
            <a:r>
              <a:rPr lang="es-ES" sz="1200" baseline="0" dirty="0" err="1"/>
              <a:t>providing</a:t>
            </a:r>
            <a:r>
              <a:rPr lang="es-ES" sz="1200" baseline="0" dirty="0"/>
              <a:t> </a:t>
            </a:r>
            <a:r>
              <a:rPr lang="es-ES" sz="1200" baseline="0" dirty="0" err="1"/>
              <a:t>quality</a:t>
            </a:r>
            <a:r>
              <a:rPr lang="es-ES" sz="1200" baseline="0" dirty="0"/>
              <a:t> </a:t>
            </a:r>
            <a:r>
              <a:rPr lang="es-ES" sz="1200" baseline="0" dirty="0" err="1"/>
              <a:t>family</a:t>
            </a:r>
            <a:r>
              <a:rPr lang="es-ES" sz="1200" baseline="0" dirty="0"/>
              <a:t> </a:t>
            </a:r>
            <a:r>
              <a:rPr lang="es-ES" sz="1200" baseline="0" dirty="0" err="1"/>
              <a:t>support</a:t>
            </a:r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949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60616D"/>
                </a:solidFill>
                <a:effectLst/>
                <a:latin typeface="Open Sans"/>
              </a:rPr>
              <a:t>A pan-European family support network addressing some of the research challenges in family support at European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60616D"/>
                </a:solidFill>
                <a:effectLst/>
                <a:latin typeface="Open Sans"/>
              </a:rPr>
              <a:t>-by building collaborations between researchers, and practitioners, policy-makers, and children and families’ representatives.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2019, EurofamNet is operating in the COST framework</a:t>
            </a:r>
          </a:p>
          <a:p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cs typeface="Arial" panose="020B0604020202020204" pitchFamily="34" charset="0"/>
              </a:rPr>
              <a:t>supporting rigorous, bottom-up, and interdisciplinary research focused on developing the field of Family Support</a:t>
            </a:r>
            <a:endParaRPr lang="es-ES" sz="1200" dirty="0">
              <a:solidFill>
                <a:schemeClr val="tx2">
                  <a:lumMod val="50000"/>
                </a:schemeClr>
              </a:solidFill>
              <a:latin typeface="Exo" panose="02000303000000000000" pitchFamily="50" charset="0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_</a:t>
            </a:r>
            <a:r>
              <a:rPr lang="es-ES" sz="1200" kern="1200" dirty="0" err="1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making</a:t>
            </a:r>
            <a:r>
              <a:rPr lang="es-ES" sz="1200" kern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 dirty="0" err="1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quality</a:t>
            </a:r>
            <a:r>
              <a:rPr lang="es-ES" sz="1200" kern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 dirty="0" err="1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family</a:t>
            </a:r>
            <a:r>
              <a:rPr lang="es-ES" sz="1200" kern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 dirty="0" err="1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support</a:t>
            </a:r>
            <a:r>
              <a:rPr lang="es-ES" sz="1200" kern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 a </a:t>
            </a:r>
            <a:r>
              <a:rPr lang="es-ES" sz="1200" kern="1200" dirty="0" err="1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right</a:t>
            </a:r>
            <a:r>
              <a:rPr lang="es-ES" sz="1200" kern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 dirty="0" err="1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for</a:t>
            </a:r>
            <a:r>
              <a:rPr lang="es-ES" sz="1200" kern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 dirty="0" err="1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all</a:t>
            </a:r>
            <a:r>
              <a:rPr lang="es-ES" sz="1200" kern="1200" dirty="0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200" kern="1200" dirty="0" err="1">
                <a:solidFill>
                  <a:schemeClr val="tx2">
                    <a:lumMod val="50000"/>
                  </a:schemeClr>
                </a:solidFill>
                <a:latin typeface="Exo" panose="02000303000000000000" pitchFamily="50" charset="0"/>
                <a:ea typeface="+mn-ea"/>
                <a:cs typeface="Arial" panose="020B0604020202020204" pitchFamily="34" charset="0"/>
              </a:rPr>
              <a:t>children</a:t>
            </a:r>
            <a:endParaRPr lang="es-ES" sz="1200" kern="1200" dirty="0">
              <a:solidFill>
                <a:schemeClr val="tx2">
                  <a:lumMod val="50000"/>
                </a:schemeClr>
              </a:solidFill>
              <a:latin typeface="Exo" panose="02000303000000000000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2">
                    <a:lumMod val="50000"/>
                  </a:schemeClr>
                </a:solidFill>
                <a:effectLst/>
                <a:latin typeface="Exo" panose="02000303000000000000" pitchFamily="50" charset="0"/>
                <a:cs typeface="Arial" panose="020B0604020202020204" pitchFamily="34" charset="0"/>
              </a:rPr>
              <a:t>_that requires advocating for an evidence-informed child and family support policy and practice</a:t>
            </a:r>
          </a:p>
          <a:p>
            <a:endParaRPr lang="en-US" sz="1200" b="0" i="0" dirty="0">
              <a:solidFill>
                <a:srgbClr val="60616D"/>
              </a:solidFill>
              <a:effectLst/>
              <a:latin typeface="Open Sa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716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-There are three key areas covered by EurofamNet that currently constitute research challenges in family support agenda at European level: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-First, is the need for moving forward on the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conceptualisation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delivery of family support in Europe, by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family conceptualization and provision in Europe, and examining new-realities and targeted needs.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-Second, the need to provide more advanced evidence-based and culturally informed approach that offers practitioners effective programmes and practical toolkits relevant for specific family contexts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-And advance a shared framework on skills qualification for family support workforce in the 21st century. </a:t>
            </a:r>
          </a:p>
          <a:p>
            <a:endParaRPr lang="es-ES" dirty="0"/>
          </a:p>
          <a:p>
            <a:r>
              <a:rPr lang="es-ES" dirty="0"/>
              <a:t>EurofamNet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progressing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those</a:t>
            </a:r>
            <a:r>
              <a:rPr lang="es-ES" dirty="0"/>
              <a:t> </a:t>
            </a:r>
            <a:r>
              <a:rPr lang="es-ES" dirty="0" err="1"/>
              <a:t>challenges</a:t>
            </a:r>
            <a:r>
              <a:rPr lang="es-ES" dirty="0"/>
              <a:t> </a:t>
            </a:r>
            <a:r>
              <a:rPr lang="es-ES" dirty="0" err="1"/>
              <a:t>following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methodology</a:t>
            </a:r>
            <a:r>
              <a:rPr lang="es-ES" dirty="0"/>
              <a:t>:</a:t>
            </a:r>
          </a:p>
          <a:p>
            <a:pPr marL="342900" indent="-342900">
              <a:buAutoNum type="arabicParenBoth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bottom-up process: We are seeking regional and national solutions, by engaging the existing national structures and cooperating with them systematically during the life of the project. </a:t>
            </a:r>
          </a:p>
          <a:p>
            <a:pPr marL="342900" indent="-342900">
              <a:buAutoNum type="arabicParenBoth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Dialogical style: Because the network aims to make a difference to children, young people and parents, it ensures that all relevant voices are heard, and listened to, in order to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genuinely child and family-focused policy and practice. </a:t>
            </a:r>
          </a:p>
          <a:p>
            <a:pPr marL="342900" indent="-342900">
              <a:buAutoNum type="arabicParenBoth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Double-layered structure: The project aims to establish a supranational network that make possible policy engagement between the European level and the local/regional/national levels, with mutual influence between them by supporting an ongoing iterative dialogue. </a:t>
            </a:r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/>
              <a:t>group</a:t>
            </a:r>
            <a:r>
              <a:rPr lang="es-ES" dirty="0"/>
              <a:t> </a:t>
            </a:r>
            <a:r>
              <a:rPr lang="es-ES" dirty="0" err="1"/>
              <a:t>across</a:t>
            </a:r>
            <a:r>
              <a:rPr lang="es-ES" dirty="0"/>
              <a:t>:</a:t>
            </a:r>
            <a:r>
              <a:rPr lang="es-ES" baseline="0" dirty="0"/>
              <a:t> </a:t>
            </a:r>
            <a:r>
              <a:rPr lang="es-ES" baseline="0" dirty="0" err="1"/>
              <a:t>Policy</a:t>
            </a:r>
            <a:r>
              <a:rPr lang="es-ES" baseline="0" dirty="0"/>
              <a:t> &amp; </a:t>
            </a:r>
            <a:r>
              <a:rPr lang="es-ES" baseline="0" dirty="0" err="1"/>
              <a:t>practice</a:t>
            </a:r>
            <a:r>
              <a:rPr lang="es-ES" baseline="0" dirty="0"/>
              <a:t> </a:t>
            </a:r>
            <a:r>
              <a:rPr lang="es-ES" baseline="0" dirty="0" err="1"/>
              <a:t>group</a:t>
            </a:r>
            <a:endParaRPr lang="es-ES" dirty="0"/>
          </a:p>
          <a:p>
            <a:pPr algn="just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58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-In </a:t>
            </a:r>
            <a:r>
              <a:rPr lang="es-ES" sz="1200" dirty="0" err="1"/>
              <a:t>order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make</a:t>
            </a:r>
            <a:r>
              <a:rPr lang="es-ES" sz="1200" dirty="0"/>
              <a:t> </a:t>
            </a:r>
            <a:r>
              <a:rPr lang="es-ES" sz="1200" dirty="0" err="1"/>
              <a:t>this</a:t>
            </a:r>
            <a:r>
              <a:rPr lang="es-ES" sz="1200" dirty="0"/>
              <a:t> </a:t>
            </a:r>
            <a:r>
              <a:rPr lang="es-ES" sz="1200" dirty="0" err="1"/>
              <a:t>research</a:t>
            </a:r>
            <a:r>
              <a:rPr lang="es-ES" sz="1200" dirty="0"/>
              <a:t> </a:t>
            </a:r>
            <a:r>
              <a:rPr lang="es-ES" sz="1200" dirty="0" err="1"/>
              <a:t>relevant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make</a:t>
            </a:r>
            <a:r>
              <a:rPr lang="es-ES" sz="1200" dirty="0"/>
              <a:t> a real </a:t>
            </a:r>
            <a:r>
              <a:rPr lang="es-ES" sz="1200" dirty="0" err="1"/>
              <a:t>difference</a:t>
            </a:r>
            <a:r>
              <a:rPr lang="es-ES" sz="1200" dirty="0"/>
              <a:t> in </a:t>
            </a:r>
            <a:r>
              <a:rPr lang="es-ES" sz="1200" dirty="0" err="1"/>
              <a:t>children</a:t>
            </a:r>
            <a:r>
              <a:rPr lang="es-ES" sz="1200" dirty="0"/>
              <a:t> and </a:t>
            </a:r>
            <a:r>
              <a:rPr lang="es-ES" sz="1200" dirty="0" err="1"/>
              <a:t>families</a:t>
            </a:r>
            <a:r>
              <a:rPr lang="es-ES" sz="1200" dirty="0"/>
              <a:t> </a:t>
            </a:r>
            <a:r>
              <a:rPr lang="es-ES" sz="1200" dirty="0" err="1"/>
              <a:t>lives</a:t>
            </a:r>
            <a:r>
              <a:rPr lang="es-ES" sz="1200" dirty="0"/>
              <a:t> </a:t>
            </a:r>
            <a:r>
              <a:rPr lang="es-ES" sz="1200" dirty="0" err="1"/>
              <a:t>we</a:t>
            </a:r>
            <a:r>
              <a:rPr lang="es-ES" sz="1200" dirty="0"/>
              <a:t> </a:t>
            </a:r>
            <a:r>
              <a:rPr lang="es-ES" sz="1200" dirty="0" err="1"/>
              <a:t>need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advocate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evidence-informed</a:t>
            </a:r>
            <a:r>
              <a:rPr lang="es-ES" sz="1200" dirty="0"/>
              <a:t> </a:t>
            </a:r>
            <a:r>
              <a:rPr lang="es-ES" sz="1200" dirty="0" err="1"/>
              <a:t>child</a:t>
            </a:r>
            <a:r>
              <a:rPr lang="es-ES" sz="1200" dirty="0"/>
              <a:t> and </a:t>
            </a:r>
            <a:r>
              <a:rPr lang="es-ES" sz="1200" dirty="0" err="1"/>
              <a:t>family</a:t>
            </a:r>
            <a:r>
              <a:rPr lang="es-ES" sz="1200" dirty="0"/>
              <a:t> </a:t>
            </a:r>
            <a:r>
              <a:rPr lang="es-ES" sz="1200" dirty="0" err="1"/>
              <a:t>support</a:t>
            </a:r>
            <a:r>
              <a:rPr lang="es-ES" sz="1200" dirty="0"/>
              <a:t> </a:t>
            </a:r>
            <a:r>
              <a:rPr lang="es-ES" sz="1200" dirty="0" err="1"/>
              <a:t>policy</a:t>
            </a:r>
            <a:r>
              <a:rPr lang="es-ES" sz="1200" dirty="0"/>
              <a:t> and </a:t>
            </a:r>
            <a:r>
              <a:rPr lang="es-ES" sz="1200" dirty="0" err="1"/>
              <a:t>practice</a:t>
            </a:r>
            <a:endParaRPr lang="es-ES" sz="1200" dirty="0"/>
          </a:p>
          <a:p>
            <a:pPr defTabSz="1073480">
              <a:defRPr/>
            </a:pPr>
            <a:endParaRPr lang="es-ES" sz="1200" dirty="0"/>
          </a:p>
          <a:p>
            <a:pPr defTabSz="1073480">
              <a:defRPr/>
            </a:pPr>
            <a:r>
              <a:rPr lang="es-ES" sz="1200" dirty="0"/>
              <a:t>-In </a:t>
            </a:r>
            <a:r>
              <a:rPr lang="es-ES" sz="1200" dirty="0" err="1"/>
              <a:t>order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reach</a:t>
            </a:r>
            <a:r>
              <a:rPr lang="es-ES" sz="1200" dirty="0"/>
              <a:t> </a:t>
            </a:r>
            <a:r>
              <a:rPr lang="es-ES" sz="1200" dirty="0" err="1"/>
              <a:t>this</a:t>
            </a:r>
            <a:r>
              <a:rPr lang="es-ES" sz="1200" dirty="0"/>
              <a:t> </a:t>
            </a:r>
            <a:r>
              <a:rPr lang="es-ES" sz="1200" dirty="0" err="1"/>
              <a:t>ambitious</a:t>
            </a:r>
            <a:r>
              <a:rPr lang="es-ES" sz="1200" dirty="0"/>
              <a:t> </a:t>
            </a:r>
            <a:r>
              <a:rPr lang="es-ES" sz="1200" dirty="0" err="1"/>
              <a:t>objective</a:t>
            </a:r>
            <a:r>
              <a:rPr lang="es-ES" sz="1200" dirty="0"/>
              <a:t>,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foundations</a:t>
            </a:r>
            <a:r>
              <a:rPr lang="es-ES" sz="1200" dirty="0"/>
              <a:t> EurofamNet has </a:t>
            </a:r>
            <a:r>
              <a:rPr lang="es-ES" sz="1200" dirty="0" err="1"/>
              <a:t>grounded</a:t>
            </a:r>
            <a:r>
              <a:rPr lang="es-ES" sz="1200" dirty="0"/>
              <a:t> </a:t>
            </a:r>
            <a:r>
              <a:rPr lang="es-ES" sz="1200" dirty="0" err="1"/>
              <a:t>her</a:t>
            </a:r>
            <a:r>
              <a:rPr lang="es-ES" sz="1200" dirty="0"/>
              <a:t> </a:t>
            </a:r>
            <a:r>
              <a:rPr lang="es-ES" sz="1200" dirty="0" err="1"/>
              <a:t>research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intersection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poliy</a:t>
            </a:r>
            <a:r>
              <a:rPr lang="es-ES" sz="1200" dirty="0"/>
              <a:t> and </a:t>
            </a:r>
            <a:r>
              <a:rPr lang="es-ES" sz="1200" dirty="0" err="1"/>
              <a:t>practice</a:t>
            </a:r>
            <a:r>
              <a:rPr lang="es-ES" sz="1200" dirty="0"/>
              <a:t>:</a:t>
            </a:r>
          </a:p>
          <a:p>
            <a:r>
              <a:rPr lang="es-ES" sz="1200" dirty="0"/>
              <a:t>_</a:t>
            </a:r>
            <a:r>
              <a:rPr lang="es-ES" sz="1200" dirty="0" err="1"/>
              <a:t>Policy</a:t>
            </a:r>
            <a:r>
              <a:rPr lang="es-ES" sz="1200" dirty="0"/>
              <a:t> and </a:t>
            </a:r>
            <a:r>
              <a:rPr lang="es-ES" sz="1200" dirty="0" err="1"/>
              <a:t>practice</a:t>
            </a:r>
            <a:r>
              <a:rPr lang="es-ES" sz="1200" dirty="0"/>
              <a:t> / _</a:t>
            </a:r>
            <a:r>
              <a:rPr lang="es-ES" sz="1200" dirty="0" err="1"/>
              <a:t>Research</a:t>
            </a:r>
            <a:r>
              <a:rPr lang="es-ES" sz="1200" dirty="0"/>
              <a:t> in </a:t>
            </a:r>
            <a:r>
              <a:rPr lang="es-ES" sz="1200" dirty="0" err="1"/>
              <a:t>practice</a:t>
            </a:r>
            <a:r>
              <a:rPr lang="es-ES" sz="1200" dirty="0"/>
              <a:t> / _</a:t>
            </a:r>
            <a:r>
              <a:rPr lang="es-ES" sz="1200" dirty="0" err="1"/>
              <a:t>Research</a:t>
            </a:r>
            <a:r>
              <a:rPr lang="es-ES" sz="1200" dirty="0"/>
              <a:t> and </a:t>
            </a:r>
            <a:r>
              <a:rPr lang="es-ES" sz="1200" dirty="0" err="1"/>
              <a:t>policy</a:t>
            </a:r>
            <a:endParaRPr lang="es-ES" sz="1200" dirty="0"/>
          </a:p>
          <a:p>
            <a:pPr defTabSz="1073480">
              <a:defRPr/>
            </a:pPr>
            <a:r>
              <a:rPr lang="es-ES" sz="1200" dirty="0"/>
              <a:t>_In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intersection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a </a:t>
            </a:r>
            <a:r>
              <a:rPr lang="es-ES" sz="1200" dirty="0" err="1"/>
              <a:t>research</a:t>
            </a:r>
            <a:r>
              <a:rPr lang="es-ES" sz="1200" dirty="0"/>
              <a:t> </a:t>
            </a:r>
            <a:r>
              <a:rPr lang="es-ES" sz="1200" dirty="0" err="1"/>
              <a:t>informed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embbeded</a:t>
            </a:r>
            <a:r>
              <a:rPr lang="es-ES" sz="1200" dirty="0"/>
              <a:t> in </a:t>
            </a:r>
            <a:r>
              <a:rPr lang="es-ES" sz="1200" dirty="0" err="1"/>
              <a:t>clear</a:t>
            </a:r>
            <a:r>
              <a:rPr lang="es-ES" sz="1200" dirty="0"/>
              <a:t> </a:t>
            </a:r>
            <a:r>
              <a:rPr lang="es-ES" sz="1200" dirty="0" err="1"/>
              <a:t>policy</a:t>
            </a:r>
            <a:r>
              <a:rPr lang="es-ES" sz="1200" dirty="0"/>
              <a:t> </a:t>
            </a:r>
            <a:r>
              <a:rPr lang="es-ES" sz="1200" dirty="0" err="1"/>
              <a:t>frameworks</a:t>
            </a:r>
            <a:endParaRPr lang="es-ES" sz="1200" dirty="0"/>
          </a:p>
          <a:p>
            <a:r>
              <a:rPr lang="es-ES" sz="1200" dirty="0"/>
              <a:t>_</a:t>
            </a:r>
            <a:r>
              <a:rPr lang="es-ES" sz="1200" dirty="0" err="1"/>
              <a:t>Starting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rights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children</a:t>
            </a:r>
            <a:r>
              <a:rPr lang="es-ES" sz="1200" dirty="0"/>
              <a:t> and </a:t>
            </a:r>
            <a:r>
              <a:rPr lang="es-ES" sz="1200" dirty="0" err="1"/>
              <a:t>families</a:t>
            </a:r>
            <a:r>
              <a:rPr lang="es-ES" sz="1200" dirty="0"/>
              <a:t> as </a:t>
            </a:r>
            <a:r>
              <a:rPr lang="es-ES" sz="1200" dirty="0" err="1"/>
              <a:t>the</a:t>
            </a:r>
            <a:r>
              <a:rPr lang="es-ES" sz="1200" dirty="0"/>
              <a:t> basis</a:t>
            </a:r>
          </a:p>
          <a:p>
            <a:pPr algn="l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21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cs typeface="Arial" panose="020B0604020202020204" pitchFamily="34" charset="0"/>
              </a:rPr>
              <a:t>-</a:t>
            </a:r>
            <a:r>
              <a:rPr lang="es-ES" sz="1200" dirty="0" err="1">
                <a:cs typeface="Arial" panose="020B0604020202020204" pitchFamily="34" charset="0"/>
              </a:rPr>
              <a:t>The</a:t>
            </a:r>
            <a:r>
              <a:rPr lang="es-ES" sz="1200" dirty="0">
                <a:cs typeface="Arial" panose="020B0604020202020204" pitchFamily="34" charset="0"/>
              </a:rPr>
              <a:t> </a:t>
            </a:r>
            <a:r>
              <a:rPr lang="es-ES" sz="1200" dirty="0" err="1">
                <a:cs typeface="Arial" panose="020B0604020202020204" pitchFamily="34" charset="0"/>
              </a:rPr>
              <a:t>next</a:t>
            </a:r>
            <a:r>
              <a:rPr lang="es-ES" sz="1200" dirty="0">
                <a:cs typeface="Arial" panose="020B0604020202020204" pitchFamily="34" charset="0"/>
              </a:rPr>
              <a:t> step: </a:t>
            </a:r>
            <a:r>
              <a:rPr lang="es-ES" sz="1200" dirty="0" err="1">
                <a:cs typeface="Arial" panose="020B0604020202020204" pitchFamily="34" charset="0"/>
              </a:rPr>
              <a:t>addressing</a:t>
            </a:r>
            <a:r>
              <a:rPr lang="es-ES" sz="1200" dirty="0">
                <a:cs typeface="Arial" panose="020B0604020202020204" pitchFamily="34" charset="0"/>
              </a:rPr>
              <a:t> </a:t>
            </a:r>
            <a:r>
              <a:rPr lang="es-ES" sz="1200" dirty="0" err="1">
                <a:cs typeface="Arial" panose="020B0604020202020204" pitchFamily="34" charset="0"/>
              </a:rPr>
              <a:t>the</a:t>
            </a:r>
            <a:r>
              <a:rPr lang="es-ES" sz="1200" dirty="0"/>
              <a:t> </a:t>
            </a:r>
            <a:r>
              <a:rPr lang="es-ES" sz="1200" dirty="0" err="1"/>
              <a:t>challenge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implementation</a:t>
            </a:r>
            <a:endParaRPr lang="es-ES" sz="1200" dirty="0"/>
          </a:p>
          <a:p>
            <a:r>
              <a:rPr lang="es-ES" sz="1200" dirty="0"/>
              <a:t>-</a:t>
            </a:r>
            <a:r>
              <a:rPr lang="es-ES" sz="1200" dirty="0" err="1"/>
              <a:t>That</a:t>
            </a:r>
            <a:r>
              <a:rPr lang="es-ES" sz="1200" dirty="0"/>
              <a:t> </a:t>
            </a:r>
            <a:r>
              <a:rPr lang="es-ES" sz="1200" dirty="0" err="1"/>
              <a:t>is</a:t>
            </a:r>
            <a:r>
              <a:rPr lang="es-ES" sz="1200" dirty="0"/>
              <a:t> </a:t>
            </a:r>
            <a:r>
              <a:rPr lang="es-ES" sz="1200" dirty="0" err="1"/>
              <a:t>not</a:t>
            </a:r>
            <a:r>
              <a:rPr lang="es-ES" sz="1200" dirty="0"/>
              <a:t> new in </a:t>
            </a:r>
            <a:r>
              <a:rPr lang="es-ES" sz="1200" dirty="0" err="1"/>
              <a:t>our</a:t>
            </a:r>
            <a:r>
              <a:rPr lang="es-ES" sz="1200" dirty="0"/>
              <a:t> discipline. </a:t>
            </a:r>
            <a:r>
              <a:rPr lang="es-ES" sz="1200" dirty="0" err="1"/>
              <a:t>We</a:t>
            </a:r>
            <a:r>
              <a:rPr lang="es-ES" sz="1200" dirty="0"/>
              <a:t> </a:t>
            </a:r>
            <a:r>
              <a:rPr lang="es-ES" sz="1200" dirty="0" err="1"/>
              <a:t>have</a:t>
            </a:r>
            <a:r>
              <a:rPr lang="es-ES" sz="1200" dirty="0"/>
              <a:t> </a:t>
            </a:r>
            <a:r>
              <a:rPr lang="es-ES" sz="1200" dirty="0" err="1"/>
              <a:t>realized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last</a:t>
            </a:r>
            <a:r>
              <a:rPr lang="es-ES" sz="1200" dirty="0"/>
              <a:t> </a:t>
            </a:r>
            <a:r>
              <a:rPr lang="es-ES" sz="1200" dirty="0" err="1"/>
              <a:t>decade</a:t>
            </a:r>
            <a:r>
              <a:rPr lang="es-ES" sz="1200" dirty="0"/>
              <a:t> </a:t>
            </a:r>
            <a:r>
              <a:rPr lang="es-ES" sz="1200" dirty="0" err="1"/>
              <a:t>that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way</a:t>
            </a:r>
            <a:r>
              <a:rPr lang="es-ES" sz="1200" dirty="0"/>
              <a:t> </a:t>
            </a:r>
            <a:r>
              <a:rPr lang="es-ES" sz="1200" dirty="0" err="1"/>
              <a:t>we</a:t>
            </a:r>
            <a:r>
              <a:rPr lang="es-ES" sz="1200" dirty="0"/>
              <a:t> produce </a:t>
            </a:r>
            <a:r>
              <a:rPr lang="es-ES" sz="1200" dirty="0" err="1"/>
              <a:t>evidence</a:t>
            </a:r>
            <a:r>
              <a:rPr lang="es-ES" sz="1200" dirty="0"/>
              <a:t> has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guarantee</a:t>
            </a:r>
            <a:r>
              <a:rPr lang="es-ES" sz="1200" dirty="0"/>
              <a:t> </a:t>
            </a:r>
            <a:r>
              <a:rPr lang="es-ES" sz="1200" dirty="0" err="1"/>
              <a:t>ecological</a:t>
            </a:r>
            <a:r>
              <a:rPr lang="es-ES" sz="1200" dirty="0"/>
              <a:t> </a:t>
            </a:r>
            <a:r>
              <a:rPr lang="es-ES" sz="1200" dirty="0" err="1"/>
              <a:t>validity</a:t>
            </a:r>
            <a:r>
              <a:rPr lang="es-ES" sz="1200" dirty="0"/>
              <a:t> </a:t>
            </a:r>
          </a:p>
          <a:p>
            <a:r>
              <a:rPr lang="es-ES" sz="1200" dirty="0"/>
              <a:t>-</a:t>
            </a:r>
            <a:r>
              <a:rPr lang="es-ES" sz="1200" dirty="0" err="1"/>
              <a:t>Learnings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guarantee</a:t>
            </a:r>
            <a:r>
              <a:rPr lang="es-ES" sz="1200" dirty="0"/>
              <a:t> </a:t>
            </a:r>
            <a:r>
              <a:rPr lang="es-ES" sz="1200" dirty="0" err="1"/>
              <a:t>quality</a:t>
            </a:r>
            <a:r>
              <a:rPr lang="es-ES" sz="1200" dirty="0"/>
              <a:t> </a:t>
            </a:r>
            <a:r>
              <a:rPr lang="es-ES" sz="1200" dirty="0" err="1"/>
              <a:t>assurance</a:t>
            </a:r>
            <a:r>
              <a:rPr lang="es-ES" sz="1200" dirty="0"/>
              <a:t> in </a:t>
            </a:r>
            <a:r>
              <a:rPr lang="es-ES" sz="1200" dirty="0" err="1"/>
              <a:t>family</a:t>
            </a:r>
            <a:r>
              <a:rPr lang="es-ES" sz="1200" dirty="0"/>
              <a:t> </a:t>
            </a:r>
            <a:r>
              <a:rPr lang="es-ES" sz="1200" dirty="0" err="1"/>
              <a:t>support</a:t>
            </a:r>
            <a:r>
              <a:rPr lang="es-ES" sz="1200" dirty="0"/>
              <a:t> </a:t>
            </a:r>
            <a:r>
              <a:rPr lang="es-ES" sz="1200" dirty="0" err="1"/>
              <a:t>provision</a:t>
            </a:r>
            <a:endParaRPr lang="es-ES" sz="1200" dirty="0"/>
          </a:p>
          <a:p>
            <a:r>
              <a:rPr lang="es-ES" sz="1200" dirty="0"/>
              <a:t>-</a:t>
            </a:r>
            <a:r>
              <a:rPr lang="es-ES" sz="1200" dirty="0" err="1"/>
              <a:t>Title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today’s</a:t>
            </a:r>
            <a:r>
              <a:rPr lang="es-ES" sz="1200" dirty="0"/>
              <a:t> </a:t>
            </a:r>
            <a:r>
              <a:rPr lang="es-ES" sz="1200" dirty="0" err="1"/>
              <a:t>conference</a:t>
            </a:r>
            <a:endParaRPr lang="es-ES" sz="1200" dirty="0"/>
          </a:p>
          <a:p>
            <a:pPr algn="l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64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cs typeface="Arial" panose="020B0604020202020204" pitchFamily="34" charset="0"/>
              </a:rPr>
              <a:t>-</a:t>
            </a:r>
            <a:r>
              <a:rPr lang="es-ES" sz="1200" dirty="0" err="1">
                <a:cs typeface="Arial" panose="020B0604020202020204" pitchFamily="34" charset="0"/>
              </a:rPr>
              <a:t>Specific</a:t>
            </a:r>
            <a:r>
              <a:rPr lang="es-ES" sz="1200" dirty="0">
                <a:cs typeface="Arial" panose="020B0604020202020204" pitchFamily="34" charset="0"/>
              </a:rPr>
              <a:t> </a:t>
            </a:r>
            <a:r>
              <a:rPr lang="es-ES" sz="1200" dirty="0" err="1">
                <a:cs typeface="Arial" panose="020B0604020202020204" pitchFamily="34" charset="0"/>
              </a:rPr>
              <a:t>focus</a:t>
            </a:r>
            <a:r>
              <a:rPr lang="es-ES" sz="1200" dirty="0">
                <a:cs typeface="Arial" panose="020B0604020202020204" pitchFamily="34" charset="0"/>
              </a:rPr>
              <a:t> </a:t>
            </a:r>
            <a:r>
              <a:rPr lang="es-ES" sz="1200" dirty="0" err="1">
                <a:cs typeface="Arial" panose="020B0604020202020204" pitchFamily="34" charset="0"/>
              </a:rPr>
              <a:t>on</a:t>
            </a:r>
            <a:r>
              <a:rPr lang="es-ES" sz="1200" dirty="0">
                <a:cs typeface="Arial" panose="020B0604020202020204" pitchFamily="34" charset="0"/>
              </a:rPr>
              <a:t> </a:t>
            </a:r>
            <a:r>
              <a:rPr lang="es-ES" sz="1200" dirty="0" err="1">
                <a:cs typeface="Arial" panose="020B0604020202020204" pitchFamily="34" charset="0"/>
              </a:rPr>
              <a:t>policy</a:t>
            </a:r>
            <a:r>
              <a:rPr lang="es-ES" sz="1200" dirty="0">
                <a:cs typeface="Arial" panose="020B0604020202020204" pitchFamily="34" charset="0"/>
              </a:rPr>
              <a:t> </a:t>
            </a:r>
            <a:r>
              <a:rPr lang="es-ES" sz="1200" dirty="0" err="1">
                <a:cs typeface="Arial" panose="020B0604020202020204" pitchFamily="34" charset="0"/>
              </a:rPr>
              <a:t>lessons</a:t>
            </a:r>
            <a:endParaRPr lang="es-ES" sz="1200" dirty="0">
              <a:cs typeface="Arial" panose="020B0604020202020204" pitchFamily="34" charset="0"/>
            </a:endParaRPr>
          </a:p>
          <a:p>
            <a:r>
              <a:rPr lang="es-ES" sz="1200" dirty="0">
                <a:cs typeface="Arial" panose="020B0604020202020204" pitchFamily="34" charset="0"/>
              </a:rPr>
              <a:t>-Agenda</a:t>
            </a:r>
          </a:p>
          <a:p>
            <a:r>
              <a:rPr lang="es-ES" sz="1200" dirty="0">
                <a:cs typeface="Arial" panose="020B0604020202020204" pitchFamily="34" charset="0"/>
              </a:rPr>
              <a:t>-</a:t>
            </a:r>
            <a:r>
              <a:rPr lang="es-ES" sz="1200" dirty="0" err="1">
                <a:cs typeface="Arial" panose="020B0604020202020204" pitchFamily="34" charset="0"/>
              </a:rPr>
              <a:t>Add</a:t>
            </a:r>
            <a:r>
              <a:rPr lang="es-ES" sz="1200" dirty="0">
                <a:cs typeface="Arial" panose="020B0604020202020204" pitchFamily="34" charset="0"/>
              </a:rPr>
              <a:t> </a:t>
            </a:r>
            <a:r>
              <a:rPr lang="es-ES" sz="1200" dirty="0" err="1">
                <a:cs typeface="Arial" panose="020B0604020202020204" pitchFamily="34" charset="0"/>
              </a:rPr>
              <a:t>concluding</a:t>
            </a:r>
            <a:r>
              <a:rPr lang="es-ES" sz="1200" dirty="0">
                <a:cs typeface="Arial" panose="020B0604020202020204" pitchFamily="34" charset="0"/>
              </a:rPr>
              <a:t> </a:t>
            </a:r>
            <a:r>
              <a:rPr lang="es-ES" sz="1200" dirty="0" err="1">
                <a:cs typeface="Arial" panose="020B0604020202020204" pitchFamily="34" charset="0"/>
              </a:rPr>
              <a:t>remarks</a:t>
            </a:r>
            <a:endParaRPr lang="es-ES" sz="1200" dirty="0"/>
          </a:p>
          <a:p>
            <a:pPr algn="l"/>
            <a:endParaRPr lang="es-ES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483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52784-8C3B-48E2-B840-7153AEEA2E95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392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70FD5-A098-4DC6-9C4B-0DD420D3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F20244-B12D-41BE-9A15-932BD13D1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A029E-A3B7-42A0-B5B9-11F97EBD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6E4C-BA33-4241-86CC-8DF1B0B96C83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265B60-5996-4B84-A4D0-1D997BA0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902EE1-AA38-4674-913E-F71C7482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601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50732-A98B-49C4-8695-E5A0D2BD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204BC0-E743-4B20-9A4D-C4CDCEB4A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68236-4921-430F-B7B8-64987401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5B1A-00BC-4D5C-BE9B-90F5115CF30A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6C0870-85C6-45E6-9ABC-880A202E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CA6107-9433-4AA0-AAAF-6E3FC829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41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5F4DC4-55AF-48E1-B18B-F5967F5FD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C9B52D-6C94-44DF-852C-C6AF1D4D3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9A031-F11E-4878-B35F-1E1004A4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FA63-E786-4858-86C1-75FE9E846F59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185E12-D220-413D-991F-B264338F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CB44D-0F2F-43DF-9FD3-DAE4E2C2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9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AE8F8-54AA-4EC6-A49F-353E70C4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A84A6-DFAE-4CEE-9EE4-FDD116C0A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8671C-734A-4170-8F94-84FAB79A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0655-73A0-4572-A0ED-89A977D4F4B4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50405B-6A76-46F1-A849-AA756EA4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C09FAE-A759-4A77-931D-4F7511C0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846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790EE-90E0-4302-935F-4D0993D9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F15C41-A530-4970-827C-8726006BC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0DF606-F28A-444F-A994-5E5772E0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0607-1A33-41AC-B862-4CAF17F88E26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6F367-2509-45A1-ACA6-B85720C0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5FB4F6-95E8-41B2-8101-4B901C32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877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C0FE4-04A5-4624-BA14-E9B37A24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33417-3D9E-4F87-A7E3-023087B6A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56555C-72D9-4F5F-A9FB-FA9C422C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79B9F5-6F20-4120-9D66-609FB2FB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074E-C988-44AA-B7AC-4743966D7C5E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87CC6-1D3B-4158-A7A0-A2A32D60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D72249-8272-4B2C-9857-C32F664C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592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06522-A128-416E-84CD-08B9EA6E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11F401-21EA-4E7D-94EF-6C679EC7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628985-55D7-451C-A526-43C48677D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36CECD-9B69-435F-96F5-26B059F35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86C22D-7A86-48CE-918E-679C384C7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C41C32-983D-43BE-936D-42F8AA17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E1C9-C2BB-4A64-81D6-C3A3F6D5C0B7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816196-160A-41A2-ACF6-BA9A0690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E86A4B-D925-4631-B3CD-A82DCD3E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71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1D7BB-E23F-4A0C-8CF9-605FE10C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9C3EDE-C509-44ED-B0A5-E687027A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A307-3576-49B5-9F6B-A8C1A939E865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6BA4B7-0717-44D3-BDD7-09F2C277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09A16D-F6E0-46AC-A595-BBAF00AF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457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D2F6F-1C00-4643-AADE-0DE023BC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C523-BCCE-4ECD-8234-B2488EC01DDC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F932C9-B9F8-48B4-AC79-E80EE37B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38949E-5608-4959-AD83-E346A983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52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EDBFB-EF15-4190-8F57-177C1FF9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9A0EA-6264-4C5B-824B-9753C2D9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027CB7-1C45-4F76-89DD-44F0FE8D3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ACA933-CE95-4AF5-A855-A2F73FE3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4E37E-02D6-4787-9E7E-C67D39D18183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F10AB8-29A9-4DC5-9F7F-D4CF7556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7A037-2F9B-4A08-AC96-23C669A2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952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608A4-B3B5-478E-A56F-A90D8114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2809A9-4EAF-461E-ACC3-B7CCCAC50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72C6F3-8ABD-4F1F-A7A1-C4AC62B81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FCF432-4DCF-4BDA-89BA-59373413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C714-607E-4B5E-A66A-302C9B6F6671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AA4AF4-CDFC-4B00-80F0-19F706C9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EA35-21BA-4D21-938A-4DE39A51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054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385FE3-1265-43EC-B40B-F148D823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2FCD8-3AF2-4DFC-8583-5654A051E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6B81D-562D-413E-B6EC-984FD7433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E956-60FF-4E63-A4CA-3B59A3DCB9CC}" type="datetime1">
              <a:rPr lang="es-ES" smtClean="0"/>
              <a:t>29/09/2024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687D7-BC1E-4DFF-B0F1-0C4D3B48D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2B6FC-D070-47BD-89C6-DB76EAFD0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6DF4-A07D-47D0-8758-60FAF3B61B8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40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B9C297C-FB6B-2AB7-D699-2267FB61DC65}"/>
              </a:ext>
            </a:extLst>
          </p:cNvPr>
          <p:cNvGrpSpPr/>
          <p:nvPr/>
        </p:nvGrpSpPr>
        <p:grpSpPr>
          <a:xfrm>
            <a:off x="-85060" y="-53165"/>
            <a:ext cx="12291237" cy="5454504"/>
            <a:chOff x="-10633" y="-31899"/>
            <a:chExt cx="12216810" cy="3827721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302DA96-DC15-6F93-D5F1-F335CC9573EE}"/>
                </a:ext>
              </a:extLst>
            </p:cNvPr>
            <p:cNvSpPr/>
            <p:nvPr/>
          </p:nvSpPr>
          <p:spPr>
            <a:xfrm>
              <a:off x="-10633" y="-31899"/>
              <a:ext cx="12195545" cy="3827721"/>
            </a:xfrm>
            <a:custGeom>
              <a:avLst/>
              <a:gdLst>
                <a:gd name="connsiteX0" fmla="*/ 0 w 12195545"/>
                <a:gd name="connsiteY0" fmla="*/ 520995 h 3827721"/>
                <a:gd name="connsiteX1" fmla="*/ 1722475 w 12195545"/>
                <a:gd name="connsiteY1" fmla="*/ 3827721 h 3827721"/>
                <a:gd name="connsiteX2" fmla="*/ 12195545 w 12195545"/>
                <a:gd name="connsiteY2" fmla="*/ 627321 h 3827721"/>
                <a:gd name="connsiteX3" fmla="*/ 12195545 w 12195545"/>
                <a:gd name="connsiteY3" fmla="*/ 0 h 3827721"/>
                <a:gd name="connsiteX4" fmla="*/ 21266 w 12195545"/>
                <a:gd name="connsiteY4" fmla="*/ 31898 h 3827721"/>
                <a:gd name="connsiteX5" fmla="*/ 0 w 12195545"/>
                <a:gd name="connsiteY5" fmla="*/ 520995 h 382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545" h="3827721">
                  <a:moveTo>
                    <a:pt x="0" y="520995"/>
                  </a:moveTo>
                  <a:lnTo>
                    <a:pt x="1722475" y="3827721"/>
                  </a:lnTo>
                  <a:lnTo>
                    <a:pt x="12195545" y="627321"/>
                  </a:lnTo>
                  <a:lnTo>
                    <a:pt x="12195545" y="0"/>
                  </a:lnTo>
                  <a:lnTo>
                    <a:pt x="21266" y="31898"/>
                  </a:lnTo>
                  <a:lnTo>
                    <a:pt x="0" y="520995"/>
                  </a:lnTo>
                  <a:close/>
                </a:path>
              </a:pathLst>
            </a:custGeom>
            <a:solidFill>
              <a:srgbClr val="336699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651EBCCB-1AD1-EB0B-DDEA-B690C2FDA699}"/>
                </a:ext>
              </a:extLst>
            </p:cNvPr>
            <p:cNvSpPr/>
            <p:nvPr/>
          </p:nvSpPr>
          <p:spPr>
            <a:xfrm>
              <a:off x="0" y="531625"/>
              <a:ext cx="1722474" cy="3264196"/>
            </a:xfrm>
            <a:custGeom>
              <a:avLst/>
              <a:gdLst>
                <a:gd name="connsiteX0" fmla="*/ 0 w 1722474"/>
                <a:gd name="connsiteY0" fmla="*/ 0 h 3264196"/>
                <a:gd name="connsiteX1" fmla="*/ 1722474 w 1722474"/>
                <a:gd name="connsiteY1" fmla="*/ 3264196 h 3264196"/>
                <a:gd name="connsiteX2" fmla="*/ 10633 w 1722474"/>
                <a:gd name="connsiteY2" fmla="*/ 1850065 h 3264196"/>
                <a:gd name="connsiteX3" fmla="*/ 0 w 1722474"/>
                <a:gd name="connsiteY3" fmla="*/ 0 h 326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4" h="3264196">
                  <a:moveTo>
                    <a:pt x="0" y="0"/>
                  </a:moveTo>
                  <a:lnTo>
                    <a:pt x="1722474" y="3264196"/>
                  </a:lnTo>
                  <a:lnTo>
                    <a:pt x="10633" y="1850065"/>
                  </a:lnTo>
                  <a:cubicBezTo>
                    <a:pt x="7089" y="1236921"/>
                    <a:pt x="3544" y="623777"/>
                    <a:pt x="0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60C77B8-DCBD-6E92-0EC5-57BE7C7BBD4C}"/>
                </a:ext>
              </a:extLst>
            </p:cNvPr>
            <p:cNvSpPr/>
            <p:nvPr/>
          </p:nvSpPr>
          <p:spPr>
            <a:xfrm>
              <a:off x="0" y="2349792"/>
              <a:ext cx="1711842" cy="1446028"/>
            </a:xfrm>
            <a:custGeom>
              <a:avLst/>
              <a:gdLst>
                <a:gd name="connsiteX0" fmla="*/ 1722475 w 1722475"/>
                <a:gd name="connsiteY0" fmla="*/ 1446028 h 1446028"/>
                <a:gd name="connsiteX1" fmla="*/ 0 w 1722475"/>
                <a:gd name="connsiteY1" fmla="*/ 0 h 1446028"/>
                <a:gd name="connsiteX2" fmla="*/ 10633 w 1722475"/>
                <a:gd name="connsiteY2" fmla="*/ 808074 h 1446028"/>
                <a:gd name="connsiteX3" fmla="*/ 1722475 w 1722475"/>
                <a:gd name="connsiteY3" fmla="*/ 1446028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5" h="1446028">
                  <a:moveTo>
                    <a:pt x="1722475" y="1446028"/>
                  </a:moveTo>
                  <a:lnTo>
                    <a:pt x="0" y="0"/>
                  </a:lnTo>
                  <a:lnTo>
                    <a:pt x="10633" y="808074"/>
                  </a:lnTo>
                  <a:lnTo>
                    <a:pt x="1722475" y="1446028"/>
                  </a:lnTo>
                  <a:close/>
                </a:path>
              </a:pathLst>
            </a:cu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19D0C96-85A5-858E-6290-58C2EB37906D}"/>
                </a:ext>
              </a:extLst>
            </p:cNvPr>
            <p:cNvSpPr/>
            <p:nvPr/>
          </p:nvSpPr>
          <p:spPr>
            <a:xfrm>
              <a:off x="1722474" y="563523"/>
              <a:ext cx="10483703" cy="3232298"/>
            </a:xfrm>
            <a:custGeom>
              <a:avLst/>
              <a:gdLst>
                <a:gd name="connsiteX0" fmla="*/ 0 w 10483703"/>
                <a:gd name="connsiteY0" fmla="*/ 3232298 h 3232298"/>
                <a:gd name="connsiteX1" fmla="*/ 10473070 w 10483703"/>
                <a:gd name="connsiteY1" fmla="*/ 0 h 3232298"/>
                <a:gd name="connsiteX2" fmla="*/ 10483703 w 10483703"/>
                <a:gd name="connsiteY2" fmla="*/ 1520456 h 3232298"/>
                <a:gd name="connsiteX3" fmla="*/ 0 w 10483703"/>
                <a:gd name="connsiteY3" fmla="*/ 3232298 h 32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3703" h="3232298">
                  <a:moveTo>
                    <a:pt x="0" y="3232298"/>
                  </a:moveTo>
                  <a:lnTo>
                    <a:pt x="10473070" y="0"/>
                  </a:lnTo>
                  <a:cubicBezTo>
                    <a:pt x="10476614" y="506819"/>
                    <a:pt x="10480159" y="1013637"/>
                    <a:pt x="10483703" y="1520456"/>
                  </a:cubicBezTo>
                  <a:lnTo>
                    <a:pt x="0" y="32322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4FE44D7-E713-47DB-A216-F6A4290C9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" y="6008878"/>
            <a:ext cx="4175760" cy="6949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00" y="4737858"/>
            <a:ext cx="2724918" cy="196596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7841DBE-ED4E-D70A-BCF8-378580CEB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44183" y="996926"/>
            <a:ext cx="12482622" cy="1130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200"/>
              </a:spcBef>
            </a:pP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in Child and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 in Europe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olicy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lessons for evidence-informed decision making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35C04E-4800-4C5C-9FC3-9688B82E8893}"/>
              </a:ext>
            </a:extLst>
          </p:cNvPr>
          <p:cNvSpPr txBox="1"/>
          <p:nvPr/>
        </p:nvSpPr>
        <p:spPr>
          <a:xfrm>
            <a:off x="7525608" y="2558785"/>
            <a:ext cx="570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ES" i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  <a:r>
              <a:rPr lang="es-ES" i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</a:t>
            </a:r>
            <a:r>
              <a:rPr lang="es-ES" i="1" baseline="30000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s-ES" i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2024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26659A8F-AE57-05DC-F1EF-C00246B6693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6849" y="4737858"/>
            <a:ext cx="2437501" cy="1823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30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23202DF-10A4-080B-1D93-85037FF3BD32}"/>
              </a:ext>
            </a:extLst>
          </p:cNvPr>
          <p:cNvGrpSpPr/>
          <p:nvPr/>
        </p:nvGrpSpPr>
        <p:grpSpPr>
          <a:xfrm>
            <a:off x="-85060" y="-31899"/>
            <a:ext cx="12291237" cy="3381153"/>
            <a:chOff x="-10633" y="-31900"/>
            <a:chExt cx="12216810" cy="3827721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FF19247A-87C9-9A56-E3B9-48B2F740510A}"/>
                </a:ext>
              </a:extLst>
            </p:cNvPr>
            <p:cNvSpPr/>
            <p:nvPr/>
          </p:nvSpPr>
          <p:spPr>
            <a:xfrm>
              <a:off x="-10633" y="-31900"/>
              <a:ext cx="12195545" cy="3827721"/>
            </a:xfrm>
            <a:custGeom>
              <a:avLst/>
              <a:gdLst>
                <a:gd name="connsiteX0" fmla="*/ 0 w 12195545"/>
                <a:gd name="connsiteY0" fmla="*/ 520995 h 3827721"/>
                <a:gd name="connsiteX1" fmla="*/ 1722475 w 12195545"/>
                <a:gd name="connsiteY1" fmla="*/ 3827721 h 3827721"/>
                <a:gd name="connsiteX2" fmla="*/ 12195545 w 12195545"/>
                <a:gd name="connsiteY2" fmla="*/ 627321 h 3827721"/>
                <a:gd name="connsiteX3" fmla="*/ 12195545 w 12195545"/>
                <a:gd name="connsiteY3" fmla="*/ 0 h 3827721"/>
                <a:gd name="connsiteX4" fmla="*/ 21266 w 12195545"/>
                <a:gd name="connsiteY4" fmla="*/ 31898 h 3827721"/>
                <a:gd name="connsiteX5" fmla="*/ 0 w 12195545"/>
                <a:gd name="connsiteY5" fmla="*/ 520995 h 382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545" h="3827721">
                  <a:moveTo>
                    <a:pt x="0" y="520995"/>
                  </a:moveTo>
                  <a:lnTo>
                    <a:pt x="1722475" y="3827721"/>
                  </a:lnTo>
                  <a:lnTo>
                    <a:pt x="12195545" y="627321"/>
                  </a:lnTo>
                  <a:lnTo>
                    <a:pt x="12195545" y="0"/>
                  </a:lnTo>
                  <a:lnTo>
                    <a:pt x="21266" y="31898"/>
                  </a:lnTo>
                  <a:lnTo>
                    <a:pt x="0" y="520995"/>
                  </a:lnTo>
                  <a:close/>
                </a:path>
              </a:pathLst>
            </a:custGeom>
            <a:solidFill>
              <a:srgbClr val="336699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1A396ED-7EA4-C198-7D63-30D304B7649C}"/>
                </a:ext>
              </a:extLst>
            </p:cNvPr>
            <p:cNvSpPr/>
            <p:nvPr/>
          </p:nvSpPr>
          <p:spPr>
            <a:xfrm>
              <a:off x="0" y="531625"/>
              <a:ext cx="1722474" cy="3264196"/>
            </a:xfrm>
            <a:custGeom>
              <a:avLst/>
              <a:gdLst>
                <a:gd name="connsiteX0" fmla="*/ 0 w 1722474"/>
                <a:gd name="connsiteY0" fmla="*/ 0 h 3264196"/>
                <a:gd name="connsiteX1" fmla="*/ 1722474 w 1722474"/>
                <a:gd name="connsiteY1" fmla="*/ 3264196 h 3264196"/>
                <a:gd name="connsiteX2" fmla="*/ 10633 w 1722474"/>
                <a:gd name="connsiteY2" fmla="*/ 1850065 h 3264196"/>
                <a:gd name="connsiteX3" fmla="*/ 0 w 1722474"/>
                <a:gd name="connsiteY3" fmla="*/ 0 h 326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4" h="3264196">
                  <a:moveTo>
                    <a:pt x="0" y="0"/>
                  </a:moveTo>
                  <a:lnTo>
                    <a:pt x="1722474" y="3264196"/>
                  </a:lnTo>
                  <a:lnTo>
                    <a:pt x="10633" y="1850065"/>
                  </a:lnTo>
                  <a:cubicBezTo>
                    <a:pt x="7089" y="1236921"/>
                    <a:pt x="3544" y="623777"/>
                    <a:pt x="0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ACB6484-5838-2D5D-3964-67C70AD007E3}"/>
                </a:ext>
              </a:extLst>
            </p:cNvPr>
            <p:cNvSpPr/>
            <p:nvPr/>
          </p:nvSpPr>
          <p:spPr>
            <a:xfrm>
              <a:off x="-1" y="2349792"/>
              <a:ext cx="1711843" cy="1446029"/>
            </a:xfrm>
            <a:custGeom>
              <a:avLst/>
              <a:gdLst>
                <a:gd name="connsiteX0" fmla="*/ 1722475 w 1722475"/>
                <a:gd name="connsiteY0" fmla="*/ 1446028 h 1446028"/>
                <a:gd name="connsiteX1" fmla="*/ 0 w 1722475"/>
                <a:gd name="connsiteY1" fmla="*/ 0 h 1446028"/>
                <a:gd name="connsiteX2" fmla="*/ 10633 w 1722475"/>
                <a:gd name="connsiteY2" fmla="*/ 808074 h 1446028"/>
                <a:gd name="connsiteX3" fmla="*/ 1722475 w 1722475"/>
                <a:gd name="connsiteY3" fmla="*/ 1446028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5" h="1446028">
                  <a:moveTo>
                    <a:pt x="1722475" y="1446028"/>
                  </a:moveTo>
                  <a:lnTo>
                    <a:pt x="0" y="0"/>
                  </a:lnTo>
                  <a:lnTo>
                    <a:pt x="10633" y="808074"/>
                  </a:lnTo>
                  <a:lnTo>
                    <a:pt x="1722475" y="1446028"/>
                  </a:lnTo>
                  <a:close/>
                </a:path>
              </a:pathLst>
            </a:cu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1D2AE315-E389-9BCF-1C18-BDD45B9CA4DC}"/>
                </a:ext>
              </a:extLst>
            </p:cNvPr>
            <p:cNvSpPr/>
            <p:nvPr/>
          </p:nvSpPr>
          <p:spPr>
            <a:xfrm>
              <a:off x="1722474" y="563523"/>
              <a:ext cx="10483703" cy="3232298"/>
            </a:xfrm>
            <a:custGeom>
              <a:avLst/>
              <a:gdLst>
                <a:gd name="connsiteX0" fmla="*/ 0 w 10483703"/>
                <a:gd name="connsiteY0" fmla="*/ 3232298 h 3232298"/>
                <a:gd name="connsiteX1" fmla="*/ 10473070 w 10483703"/>
                <a:gd name="connsiteY1" fmla="*/ 0 h 3232298"/>
                <a:gd name="connsiteX2" fmla="*/ 10483703 w 10483703"/>
                <a:gd name="connsiteY2" fmla="*/ 1520456 h 3232298"/>
                <a:gd name="connsiteX3" fmla="*/ 0 w 10483703"/>
                <a:gd name="connsiteY3" fmla="*/ 3232298 h 32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3703" h="3232298">
                  <a:moveTo>
                    <a:pt x="0" y="3232298"/>
                  </a:moveTo>
                  <a:lnTo>
                    <a:pt x="10473070" y="0"/>
                  </a:lnTo>
                  <a:cubicBezTo>
                    <a:pt x="10476614" y="506819"/>
                    <a:pt x="10480159" y="1013637"/>
                    <a:pt x="10483703" y="1520456"/>
                  </a:cubicBezTo>
                  <a:lnTo>
                    <a:pt x="0" y="32322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DE27BF1-F4F4-C54B-CE2D-322D159630B9}"/>
              </a:ext>
            </a:extLst>
          </p:cNvPr>
          <p:cNvSpPr/>
          <p:nvPr/>
        </p:nvSpPr>
        <p:spPr>
          <a:xfrm rot="21320954">
            <a:off x="1839432" y="4114088"/>
            <a:ext cx="4931264" cy="85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6" y="921652"/>
            <a:ext cx="1574812" cy="1136189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9FEE8D5B-DB3A-8EA7-073C-796075D0A34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2942" y="1158307"/>
            <a:ext cx="1337621" cy="1000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1ADAD1ED-6012-F98E-4CE9-E69092E43F2C}"/>
              </a:ext>
            </a:extLst>
          </p:cNvPr>
          <p:cNvSpPr txBox="1">
            <a:spLocks/>
          </p:cNvSpPr>
          <p:nvPr/>
        </p:nvSpPr>
        <p:spPr>
          <a:xfrm>
            <a:off x="498130" y="927541"/>
            <a:ext cx="6267897" cy="1130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in Child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 in Europe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lessons for evidence-informed decision making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1756C75-0180-5D01-8DF4-773A1D85AA39}"/>
              </a:ext>
            </a:extLst>
          </p:cNvPr>
          <p:cNvSpPr txBox="1">
            <a:spLocks/>
          </p:cNvSpPr>
          <p:nvPr/>
        </p:nvSpPr>
        <p:spPr>
          <a:xfrm>
            <a:off x="0" y="3377431"/>
            <a:ext cx="12184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i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s-ES" sz="2400" i="0" dirty="0"/>
            </a:br>
            <a:r>
              <a:rPr lang="en-GB" sz="2800" b="1" i="0" dirty="0">
                <a:effectLst/>
                <a:latin typeface="Arial" panose="020B0604020202020204" pitchFamily="34" charset="0"/>
                <a:ea typeface="Corbel" panose="020B0503020204020204" pitchFamily="34" charset="0"/>
              </a:rPr>
              <a:t>Word of welcome from the European Family Support Network</a:t>
            </a:r>
            <a:endParaRPr lang="en-GB" sz="3200" b="1" i="0" dirty="0">
              <a:effectLst/>
              <a:latin typeface="Arial" panose="020B0604020202020204" pitchFamily="34" charset="0"/>
              <a:ea typeface="Corbel" panose="020B0503020204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244925-4B93-0A5A-70D5-E35E262F5CB8}"/>
              </a:ext>
            </a:extLst>
          </p:cNvPr>
          <p:cNvSpPr txBox="1"/>
          <p:nvPr/>
        </p:nvSpPr>
        <p:spPr>
          <a:xfrm>
            <a:off x="1844101" y="4811924"/>
            <a:ext cx="8325293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Lucía Jiménez and John </a:t>
            </a:r>
            <a:r>
              <a:rPr lang="es-ES" sz="2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Canavan</a:t>
            </a:r>
            <a:endParaRPr lang="es-ES" sz="36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Chair and Vice Chair of EurofamNet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In behalf of EurofamNet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14" y="-60076"/>
            <a:ext cx="1901402" cy="8920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1" y="94404"/>
            <a:ext cx="2781367" cy="5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8"/>
            <a:ext cx="10515600" cy="12115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s-ES" sz="4000" b="1" dirty="0">
              <a:solidFill>
                <a:srgbClr val="2D3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AB2C49B-25D3-0D8E-330D-916DD1DCC9BE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31727EF-C03E-9BAF-187C-61B4E1F73B25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DF6D706-4710-1CC1-C676-7E9D288765F5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C04C15DE-B647-BFF1-158F-539C22431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13" name="Imagen 12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F14ED091-6B42-4532-EF6A-8A88C0018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49B6135-C2B8-CEE8-02F9-48BFAA9DA058}"/>
              </a:ext>
            </a:extLst>
          </p:cNvPr>
          <p:cNvSpPr txBox="1"/>
          <p:nvPr/>
        </p:nvSpPr>
        <p:spPr>
          <a:xfrm>
            <a:off x="4961965" y="2648848"/>
            <a:ext cx="68029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mobilisation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provision of resources and support for the purpose of sustaining and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family roles and assets, and promoting the well-being and capabilities of family members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children and parents.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 includes 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resources and support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by informal networks, semi-formal community groups and formal provision and services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(Churchill et al., 2024)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066E91C7-3BCC-8CDD-FE3E-F798F8017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1771273"/>
            <a:ext cx="4624815" cy="43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7"/>
            <a:ext cx="10515600" cy="1449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AB2C49B-25D3-0D8E-330D-916DD1DCC9BE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31727EF-C03E-9BAF-187C-61B4E1F73B25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DF6D706-4710-1CC1-C676-7E9D288765F5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C04C15DE-B647-BFF1-158F-539C22431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13" name="Imagen 12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F14ED091-6B42-4532-EF6A-8A88C0018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2A26FB77-1A45-C448-CB28-55102E1B6F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2052821"/>
            <a:ext cx="5610391" cy="4485682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88939C3-BE18-6967-9BB9-3B83DF0DD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42680"/>
              </p:ext>
            </p:extLst>
          </p:nvPr>
        </p:nvGraphicFramePr>
        <p:xfrm>
          <a:off x="6039761" y="5070109"/>
          <a:ext cx="5786608" cy="791852"/>
        </p:xfrm>
        <a:graphic>
          <a:graphicData uri="http://schemas.openxmlformats.org/drawingml/2006/table">
            <a:tbl>
              <a:tblPr firstRow="1" firstCol="1" bandRow="1"/>
              <a:tblGrid>
                <a:gridCol w="57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18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Advocate for an evidence-informed child and family support policy and practice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FD4B957D-D2D8-2D23-2277-572DB4FF5FB3}"/>
              </a:ext>
            </a:extLst>
          </p:cNvPr>
          <p:cNvSpPr txBox="1"/>
          <p:nvPr/>
        </p:nvSpPr>
        <p:spPr>
          <a:xfrm>
            <a:off x="5782058" y="1977312"/>
            <a:ext cx="6302014" cy="11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987">
              <a:lnSpc>
                <a:spcPct val="115000"/>
              </a:lnSpc>
              <a:spcBef>
                <a:spcPts val="300"/>
              </a:spcBef>
            </a:pPr>
            <a:r>
              <a:rPr lang="en-IE" sz="20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rigorous, bottom-up, and interdisciplinary research focused on developing the field of Family Support</a:t>
            </a:r>
            <a:endParaRPr lang="es-ES" sz="20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curvada hacia la derecha 17">
            <a:extLst>
              <a:ext uri="{FF2B5EF4-FFF2-40B4-BE49-F238E27FC236}">
                <a16:creationId xmlns:a16="http://schemas.microsoft.com/office/drawing/2014/main" id="{8DF4EC0D-7D43-A428-67FF-C4DA1C33CAEF}"/>
              </a:ext>
            </a:extLst>
          </p:cNvPr>
          <p:cNvSpPr/>
          <p:nvPr/>
        </p:nvSpPr>
        <p:spPr>
          <a:xfrm>
            <a:off x="6120607" y="3122269"/>
            <a:ext cx="445136" cy="835222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lecha: curvada hacia la derecha 18">
            <a:extLst>
              <a:ext uri="{FF2B5EF4-FFF2-40B4-BE49-F238E27FC236}">
                <a16:creationId xmlns:a16="http://schemas.microsoft.com/office/drawing/2014/main" id="{3CAF113D-EBBE-BB0C-25E2-977ED7A2AB9E}"/>
              </a:ext>
            </a:extLst>
          </p:cNvPr>
          <p:cNvSpPr/>
          <p:nvPr/>
        </p:nvSpPr>
        <p:spPr>
          <a:xfrm flipH="1" flipV="1">
            <a:off x="11422351" y="4135010"/>
            <a:ext cx="404018" cy="791851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33C76D1-75E1-5733-A9EA-A14F88B1212E}"/>
              </a:ext>
            </a:extLst>
          </p:cNvPr>
          <p:cNvSpPr/>
          <p:nvPr/>
        </p:nvSpPr>
        <p:spPr>
          <a:xfrm>
            <a:off x="6801018" y="3580241"/>
            <a:ext cx="4252337" cy="111365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98"/>
            <a:ext cx="10515600" cy="896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E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AB2C49B-25D3-0D8E-330D-916DD1DCC9BE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E31727EF-C03E-9BAF-187C-61B4E1F73B25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DF6D706-4710-1CC1-C676-7E9D288765F5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C04C15DE-B647-BFF1-158F-539C22431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13" name="Imagen 12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F14ED091-6B42-4532-EF6A-8A88C0018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6767DF4-93FD-BD5F-2FDA-6D4EEBFD32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114"/>
            <a:ext cx="3949541" cy="18080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CE99BB0-38A7-51B5-04A1-151AFF4A57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21" y="1325794"/>
            <a:ext cx="3949541" cy="18080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80AEEC-7157-21F4-B48E-5D0B30D1E5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12" y="3781094"/>
            <a:ext cx="3949539" cy="1808091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41BADA73-6FC7-202D-B449-241D549F71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99" y="3306110"/>
            <a:ext cx="2867878" cy="1232311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F2B87C1-0C04-FD2D-E712-FBE5AA6A6A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8" y="4538421"/>
            <a:ext cx="2455841" cy="1232310"/>
          </a:xfrm>
          <a:prstGeom prst="rect">
            <a:avLst/>
          </a:prstGeom>
        </p:spPr>
      </p:pic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id="{A0F8570D-009B-4AE5-6FDF-4357EAF9AD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21" y="5358753"/>
            <a:ext cx="3722429" cy="13964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395F9-18EF-4AA9-F9DE-9C5C8480A41D}"/>
              </a:ext>
            </a:extLst>
          </p:cNvPr>
          <p:cNvSpPr txBox="1"/>
          <p:nvPr/>
        </p:nvSpPr>
        <p:spPr>
          <a:xfrm>
            <a:off x="3949541" y="3027176"/>
            <a:ext cx="370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Coord.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Devaney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, Churchill &amp;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Abela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D7362E-0305-310F-2640-09B0774BD73A}"/>
              </a:ext>
            </a:extLst>
          </p:cNvPr>
          <p:cNvSpPr txBox="1"/>
          <p:nvPr/>
        </p:nvSpPr>
        <p:spPr>
          <a:xfrm>
            <a:off x="8383732" y="5456313"/>
            <a:ext cx="370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Coord. Byrne &amp;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Pecnik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C241C0-D472-2A30-8B88-B3C8A89AF6BF}"/>
              </a:ext>
            </a:extLst>
          </p:cNvPr>
          <p:cNvSpPr txBox="1"/>
          <p:nvPr/>
        </p:nvSpPr>
        <p:spPr>
          <a:xfrm>
            <a:off x="159323" y="5456313"/>
            <a:ext cx="370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Coord.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Zegarac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Mesl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5" y="329255"/>
            <a:ext cx="10515600" cy="12640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Evidence-informed child and family support policy and practice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C2E86983-A6A0-472A-B0ED-AF7A982C16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"/>
          <a:stretch/>
        </p:blipFill>
        <p:spPr>
          <a:xfrm>
            <a:off x="849685" y="1553079"/>
            <a:ext cx="9957806" cy="53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5" y="329255"/>
            <a:ext cx="10515600" cy="12640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 difference in children </a:t>
            </a:r>
            <a:br>
              <a:rPr lang="en-U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families lives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Forma 3">
            <a:extLst>
              <a:ext uri="{FF2B5EF4-FFF2-40B4-BE49-F238E27FC236}">
                <a16:creationId xmlns:a16="http://schemas.microsoft.com/office/drawing/2014/main" id="{D4923C15-7AAF-3E50-236D-E4411DE7F066}"/>
              </a:ext>
            </a:extLst>
          </p:cNvPr>
          <p:cNvSpPr/>
          <p:nvPr/>
        </p:nvSpPr>
        <p:spPr>
          <a:xfrm>
            <a:off x="2956213" y="1854694"/>
            <a:ext cx="6279573" cy="3897818"/>
          </a:xfrm>
          <a:prstGeom prst="funnel">
            <a:avLst/>
          </a:prstGeom>
          <a:solidFill>
            <a:sysClr val="window" lastClr="FFFFFF">
              <a:alpha val="40000"/>
              <a:hueOff val="0"/>
              <a:satOff val="0"/>
              <a:lumOff val="0"/>
              <a:alphaOff val="0"/>
            </a:sysClr>
          </a:solidFill>
          <a:ln w="63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B6D86C06-5622-B279-CF8C-918A1819CDA9}"/>
              </a:ext>
            </a:extLst>
          </p:cNvPr>
          <p:cNvSpPr/>
          <p:nvPr/>
        </p:nvSpPr>
        <p:spPr>
          <a:xfrm>
            <a:off x="5790167" y="5866603"/>
            <a:ext cx="562516" cy="360010"/>
          </a:xfrm>
          <a:prstGeom prst="downArrow">
            <a:avLst/>
          </a:prstGeom>
          <a:solidFill>
            <a:srgbClr val="4472C4">
              <a:tint val="6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A01E264-E78E-6ABE-B8F9-7B541371F594}"/>
              </a:ext>
            </a:extLst>
          </p:cNvPr>
          <p:cNvGrpSpPr/>
          <p:nvPr/>
        </p:nvGrpSpPr>
        <p:grpSpPr>
          <a:xfrm>
            <a:off x="2144888" y="6236402"/>
            <a:ext cx="7902222" cy="573352"/>
            <a:chOff x="4628200" y="2778038"/>
            <a:chExt cx="2700080" cy="799568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5A860FF-6118-66E3-68A3-6D2BB4E497EA}"/>
                </a:ext>
              </a:extLst>
            </p:cNvPr>
            <p:cNvSpPr/>
            <p:nvPr/>
          </p:nvSpPr>
          <p:spPr>
            <a:xfrm>
              <a:off x="4628200" y="2902586"/>
              <a:ext cx="2700080" cy="6750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4A22C92-ED10-F4C8-CB77-272AAA4D422A}"/>
                </a:ext>
              </a:extLst>
            </p:cNvPr>
            <p:cNvSpPr txBox="1"/>
            <p:nvPr/>
          </p:nvSpPr>
          <p:spPr>
            <a:xfrm>
              <a:off x="4836756" y="2778038"/>
              <a:ext cx="2434240" cy="6750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Quality</a:t>
              </a:r>
              <a: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Assurance</a:t>
              </a:r>
              <a: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 in Child and </a:t>
              </a:r>
              <a:r>
                <a:rPr kumimoji="0" lang="es-ES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Family</a:t>
              </a:r>
              <a: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Support</a:t>
              </a:r>
              <a: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es-ES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Exo" panose="02000303000000000000" pitchFamily="50" charset="0"/>
                  <a:ea typeface="+mn-ea"/>
                  <a:cs typeface="Arial" panose="020B0604020202020204" pitchFamily="34" charset="0"/>
                </a:rPr>
                <a:t>Europe</a:t>
              </a:r>
              <a:endPara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Exo" panose="02000303000000000000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Imagen 14" descr="Texto&#10;&#10;Descripción generada automáticamente con confianza media">
            <a:extLst>
              <a:ext uri="{FF2B5EF4-FFF2-40B4-BE49-F238E27FC236}">
                <a16:creationId xmlns:a16="http://schemas.microsoft.com/office/drawing/2014/main" id="{FA764884-A22B-047B-382B-5C04C7BDC7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34" y="2309294"/>
            <a:ext cx="2299532" cy="909391"/>
          </a:xfrm>
          <a:prstGeom prst="rect">
            <a:avLst/>
          </a:prstGeom>
        </p:spPr>
      </p:pic>
      <p:pic>
        <p:nvPicPr>
          <p:cNvPr id="16" name="Imagen 15" descr="Texto&#10;&#10;Descripción generada automáticamente con confianza baja">
            <a:extLst>
              <a:ext uri="{FF2B5EF4-FFF2-40B4-BE49-F238E27FC236}">
                <a16:creationId xmlns:a16="http://schemas.microsoft.com/office/drawing/2014/main" id="{D2D89E63-89C1-A083-6754-A98D7AB9DD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27" y="3192750"/>
            <a:ext cx="2299532" cy="909391"/>
          </a:xfrm>
          <a:prstGeom prst="rect">
            <a:avLst/>
          </a:prstGeom>
        </p:spPr>
      </p:pic>
      <p:pic>
        <p:nvPicPr>
          <p:cNvPr id="17" name="Imagen 16" descr="Texto&#10;&#10;Descripción generada automáticamente con confianza media">
            <a:extLst>
              <a:ext uri="{FF2B5EF4-FFF2-40B4-BE49-F238E27FC236}">
                <a16:creationId xmlns:a16="http://schemas.microsoft.com/office/drawing/2014/main" id="{E5552FB7-B981-740E-235E-0DEF59EBE72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6" y="4236357"/>
            <a:ext cx="2299528" cy="8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63D0093-351F-5E68-4EED-286AAA5D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" y="79313"/>
            <a:ext cx="1167857" cy="84405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8EF6ED6-4EF3-8C9B-97F7-D86FF7A0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5" y="329255"/>
            <a:ext cx="10515600" cy="12640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lessons for evidence-</a:t>
            </a:r>
            <a:br>
              <a:rPr lang="en-U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decision making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FD5E101-81B0-5525-9C37-2CE2FACDBBBD}"/>
              </a:ext>
            </a:extLst>
          </p:cNvPr>
          <p:cNvGrpSpPr/>
          <p:nvPr/>
        </p:nvGrpSpPr>
        <p:grpSpPr>
          <a:xfrm>
            <a:off x="10600558" y="110686"/>
            <a:ext cx="1483514" cy="669353"/>
            <a:chOff x="10600558" y="110686"/>
            <a:chExt cx="1483514" cy="66935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8DB86342-10B5-5D07-3978-0D607D0EB80A}"/>
                </a:ext>
              </a:extLst>
            </p:cNvPr>
            <p:cNvGrpSpPr/>
            <p:nvPr/>
          </p:nvGrpSpPr>
          <p:grpSpPr>
            <a:xfrm>
              <a:off x="10600558" y="110686"/>
              <a:ext cx="1483514" cy="307777"/>
              <a:chOff x="10612043" y="212897"/>
              <a:chExt cx="1483514" cy="307777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E714A66-8CCB-0A35-E19F-F8CC3E7F0204}"/>
                  </a:ext>
                </a:extLst>
              </p:cNvPr>
              <p:cNvSpPr txBox="1"/>
              <p:nvPr/>
            </p:nvSpPr>
            <p:spPr>
              <a:xfrm>
                <a:off x="10612043" y="212897"/>
                <a:ext cx="14835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400" dirty="0">
                    <a:solidFill>
                      <a:schemeClr val="bg2">
                        <a:lumMod val="50000"/>
                      </a:schemeClr>
                    </a:solidFill>
                    <a:latin typeface="Calibri Light" panose="020F0302020204030204"/>
                    <a:cs typeface="Segoe UI Historic" panose="020B0502040204020203" pitchFamily="34" charset="0"/>
                  </a:rPr>
                  <a:t>eurofamnet.eu</a:t>
                </a:r>
              </a:p>
            </p:txBody>
          </p:sp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DE7F018-A68A-390F-1326-52527B0F0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2043" y="240785"/>
                <a:ext cx="247668" cy="25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pic>
          <p:nvPicPr>
            <p:cNvPr id="7" name="Imagen 6" descr="Captura de pantalla de computadora&#10;&#10;Descripción generada automáticamente">
              <a:extLst>
                <a:ext uri="{FF2B5EF4-FFF2-40B4-BE49-F238E27FC236}">
                  <a16:creationId xmlns:a16="http://schemas.microsoft.com/office/drawing/2014/main" id="{20763845-AE73-3D05-BBF7-80E523CC9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5" t="12660" r="2800" b="83023"/>
            <a:stretch/>
          </p:blipFill>
          <p:spPr>
            <a:xfrm>
              <a:off x="10671227" y="342363"/>
              <a:ext cx="1346538" cy="437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45CB9BE-5AA9-E772-4627-90B6454EBE99}"/>
              </a:ext>
            </a:extLst>
          </p:cNvPr>
          <p:cNvSpPr txBox="1"/>
          <p:nvPr/>
        </p:nvSpPr>
        <p:spPr>
          <a:xfrm>
            <a:off x="339945" y="2407272"/>
            <a:ext cx="112988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family-based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in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19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evidence-informed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evidence-informed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48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23202DF-10A4-080B-1D93-85037FF3BD32}"/>
              </a:ext>
            </a:extLst>
          </p:cNvPr>
          <p:cNvGrpSpPr/>
          <p:nvPr/>
        </p:nvGrpSpPr>
        <p:grpSpPr>
          <a:xfrm>
            <a:off x="-85060" y="-31899"/>
            <a:ext cx="12291237" cy="3381153"/>
            <a:chOff x="-10633" y="-31900"/>
            <a:chExt cx="12216810" cy="3827721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FF19247A-87C9-9A56-E3B9-48B2F740510A}"/>
                </a:ext>
              </a:extLst>
            </p:cNvPr>
            <p:cNvSpPr/>
            <p:nvPr/>
          </p:nvSpPr>
          <p:spPr>
            <a:xfrm>
              <a:off x="-10633" y="-31900"/>
              <a:ext cx="12195545" cy="3827721"/>
            </a:xfrm>
            <a:custGeom>
              <a:avLst/>
              <a:gdLst>
                <a:gd name="connsiteX0" fmla="*/ 0 w 12195545"/>
                <a:gd name="connsiteY0" fmla="*/ 520995 h 3827721"/>
                <a:gd name="connsiteX1" fmla="*/ 1722475 w 12195545"/>
                <a:gd name="connsiteY1" fmla="*/ 3827721 h 3827721"/>
                <a:gd name="connsiteX2" fmla="*/ 12195545 w 12195545"/>
                <a:gd name="connsiteY2" fmla="*/ 627321 h 3827721"/>
                <a:gd name="connsiteX3" fmla="*/ 12195545 w 12195545"/>
                <a:gd name="connsiteY3" fmla="*/ 0 h 3827721"/>
                <a:gd name="connsiteX4" fmla="*/ 21266 w 12195545"/>
                <a:gd name="connsiteY4" fmla="*/ 31898 h 3827721"/>
                <a:gd name="connsiteX5" fmla="*/ 0 w 12195545"/>
                <a:gd name="connsiteY5" fmla="*/ 520995 h 382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545" h="3827721">
                  <a:moveTo>
                    <a:pt x="0" y="520995"/>
                  </a:moveTo>
                  <a:lnTo>
                    <a:pt x="1722475" y="3827721"/>
                  </a:lnTo>
                  <a:lnTo>
                    <a:pt x="12195545" y="627321"/>
                  </a:lnTo>
                  <a:lnTo>
                    <a:pt x="12195545" y="0"/>
                  </a:lnTo>
                  <a:lnTo>
                    <a:pt x="21266" y="31898"/>
                  </a:lnTo>
                  <a:lnTo>
                    <a:pt x="0" y="520995"/>
                  </a:lnTo>
                  <a:close/>
                </a:path>
              </a:pathLst>
            </a:custGeom>
            <a:solidFill>
              <a:srgbClr val="336699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1A396ED-7EA4-C198-7D63-30D304B7649C}"/>
                </a:ext>
              </a:extLst>
            </p:cNvPr>
            <p:cNvSpPr/>
            <p:nvPr/>
          </p:nvSpPr>
          <p:spPr>
            <a:xfrm>
              <a:off x="0" y="531625"/>
              <a:ext cx="1722474" cy="3264196"/>
            </a:xfrm>
            <a:custGeom>
              <a:avLst/>
              <a:gdLst>
                <a:gd name="connsiteX0" fmla="*/ 0 w 1722474"/>
                <a:gd name="connsiteY0" fmla="*/ 0 h 3264196"/>
                <a:gd name="connsiteX1" fmla="*/ 1722474 w 1722474"/>
                <a:gd name="connsiteY1" fmla="*/ 3264196 h 3264196"/>
                <a:gd name="connsiteX2" fmla="*/ 10633 w 1722474"/>
                <a:gd name="connsiteY2" fmla="*/ 1850065 h 3264196"/>
                <a:gd name="connsiteX3" fmla="*/ 0 w 1722474"/>
                <a:gd name="connsiteY3" fmla="*/ 0 h 326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4" h="3264196">
                  <a:moveTo>
                    <a:pt x="0" y="0"/>
                  </a:moveTo>
                  <a:lnTo>
                    <a:pt x="1722474" y="3264196"/>
                  </a:lnTo>
                  <a:lnTo>
                    <a:pt x="10633" y="1850065"/>
                  </a:lnTo>
                  <a:cubicBezTo>
                    <a:pt x="7089" y="1236921"/>
                    <a:pt x="3544" y="623777"/>
                    <a:pt x="0" y="0"/>
                  </a:cubicBezTo>
                  <a:close/>
                </a:path>
              </a:pathLst>
            </a:cu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1ACB6484-5838-2D5D-3964-67C70AD007E3}"/>
                </a:ext>
              </a:extLst>
            </p:cNvPr>
            <p:cNvSpPr/>
            <p:nvPr/>
          </p:nvSpPr>
          <p:spPr>
            <a:xfrm>
              <a:off x="-1" y="2349792"/>
              <a:ext cx="1711843" cy="1446029"/>
            </a:xfrm>
            <a:custGeom>
              <a:avLst/>
              <a:gdLst>
                <a:gd name="connsiteX0" fmla="*/ 1722475 w 1722475"/>
                <a:gd name="connsiteY0" fmla="*/ 1446028 h 1446028"/>
                <a:gd name="connsiteX1" fmla="*/ 0 w 1722475"/>
                <a:gd name="connsiteY1" fmla="*/ 0 h 1446028"/>
                <a:gd name="connsiteX2" fmla="*/ 10633 w 1722475"/>
                <a:gd name="connsiteY2" fmla="*/ 808074 h 1446028"/>
                <a:gd name="connsiteX3" fmla="*/ 1722475 w 1722475"/>
                <a:gd name="connsiteY3" fmla="*/ 1446028 h 14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2475" h="1446028">
                  <a:moveTo>
                    <a:pt x="1722475" y="1446028"/>
                  </a:moveTo>
                  <a:lnTo>
                    <a:pt x="0" y="0"/>
                  </a:lnTo>
                  <a:lnTo>
                    <a:pt x="10633" y="808074"/>
                  </a:lnTo>
                  <a:lnTo>
                    <a:pt x="1722475" y="1446028"/>
                  </a:lnTo>
                  <a:close/>
                </a:path>
              </a:pathLst>
            </a:cu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1D2AE315-E389-9BCF-1C18-BDD45B9CA4DC}"/>
                </a:ext>
              </a:extLst>
            </p:cNvPr>
            <p:cNvSpPr/>
            <p:nvPr/>
          </p:nvSpPr>
          <p:spPr>
            <a:xfrm>
              <a:off x="1722474" y="563523"/>
              <a:ext cx="10483703" cy="3232298"/>
            </a:xfrm>
            <a:custGeom>
              <a:avLst/>
              <a:gdLst>
                <a:gd name="connsiteX0" fmla="*/ 0 w 10483703"/>
                <a:gd name="connsiteY0" fmla="*/ 3232298 h 3232298"/>
                <a:gd name="connsiteX1" fmla="*/ 10473070 w 10483703"/>
                <a:gd name="connsiteY1" fmla="*/ 0 h 3232298"/>
                <a:gd name="connsiteX2" fmla="*/ 10483703 w 10483703"/>
                <a:gd name="connsiteY2" fmla="*/ 1520456 h 3232298"/>
                <a:gd name="connsiteX3" fmla="*/ 0 w 10483703"/>
                <a:gd name="connsiteY3" fmla="*/ 3232298 h 323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83703" h="3232298">
                  <a:moveTo>
                    <a:pt x="0" y="3232298"/>
                  </a:moveTo>
                  <a:lnTo>
                    <a:pt x="10473070" y="0"/>
                  </a:lnTo>
                  <a:cubicBezTo>
                    <a:pt x="10476614" y="506819"/>
                    <a:pt x="10480159" y="1013637"/>
                    <a:pt x="10483703" y="1520456"/>
                  </a:cubicBezTo>
                  <a:lnTo>
                    <a:pt x="0" y="32322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DE27BF1-F4F4-C54B-CE2D-322D159630B9}"/>
              </a:ext>
            </a:extLst>
          </p:cNvPr>
          <p:cNvSpPr/>
          <p:nvPr/>
        </p:nvSpPr>
        <p:spPr>
          <a:xfrm rot="21320954">
            <a:off x="1839432" y="4114088"/>
            <a:ext cx="4931264" cy="85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66" y="921652"/>
            <a:ext cx="1574812" cy="1136189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9FEE8D5B-DB3A-8EA7-073C-796075D0A34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2942" y="1158307"/>
            <a:ext cx="1337621" cy="1000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1ADAD1ED-6012-F98E-4CE9-E69092E43F2C}"/>
              </a:ext>
            </a:extLst>
          </p:cNvPr>
          <p:cNvSpPr txBox="1">
            <a:spLocks/>
          </p:cNvSpPr>
          <p:nvPr/>
        </p:nvSpPr>
        <p:spPr>
          <a:xfrm>
            <a:off x="498130" y="927541"/>
            <a:ext cx="6267897" cy="1130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in Child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 in Europe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lessons for evidence-informed decision making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1756C75-0180-5D01-8DF4-773A1D85AA39}"/>
              </a:ext>
            </a:extLst>
          </p:cNvPr>
          <p:cNvSpPr txBox="1">
            <a:spLocks/>
          </p:cNvSpPr>
          <p:nvPr/>
        </p:nvSpPr>
        <p:spPr>
          <a:xfrm>
            <a:off x="0" y="3377431"/>
            <a:ext cx="12184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i="1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br>
              <a:rPr lang="es-ES" sz="2400" i="0" dirty="0"/>
            </a:br>
            <a:r>
              <a:rPr lang="en-GB" sz="2800" b="1" i="0" dirty="0">
                <a:effectLst/>
                <a:latin typeface="Arial" panose="020B0604020202020204" pitchFamily="34" charset="0"/>
                <a:ea typeface="Corbel" panose="020B0503020204020204" pitchFamily="34" charset="0"/>
              </a:rPr>
              <a:t>Word of welcome from the European Family Support Network</a:t>
            </a:r>
            <a:endParaRPr lang="en-GB" sz="3200" b="1" i="0" dirty="0">
              <a:effectLst/>
              <a:latin typeface="Arial" panose="020B0604020202020204" pitchFamily="34" charset="0"/>
              <a:ea typeface="Corbel" panose="020B0503020204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244925-4B93-0A5A-70D5-E35E262F5CB8}"/>
              </a:ext>
            </a:extLst>
          </p:cNvPr>
          <p:cNvSpPr txBox="1"/>
          <p:nvPr/>
        </p:nvSpPr>
        <p:spPr>
          <a:xfrm>
            <a:off x="1844101" y="4811924"/>
            <a:ext cx="8325293" cy="101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Lucía Jiménez and John </a:t>
            </a:r>
            <a:r>
              <a:rPr lang="es-ES" sz="2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Canavan</a:t>
            </a:r>
            <a:endParaRPr lang="es-ES" sz="36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Chair and Vice Chair of EurofamNet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In behalf of EurofamNet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14" y="-60076"/>
            <a:ext cx="1901402" cy="8920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711" y="94404"/>
            <a:ext cx="2781367" cy="5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7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 point" id="{4DFDE4C1-BAA1-4DC9-AF17-EA0A266F995E}" vid="{96C87116-5F9C-4621-BF27-C9F37E192F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 point</Template>
  <TotalTime>2075</TotalTime>
  <Words>966</Words>
  <Application>Microsoft Office PowerPoint</Application>
  <PresentationFormat>Panorámica</PresentationFormat>
  <Paragraphs>85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Exo</vt:lpstr>
      <vt:lpstr>Open Sans</vt:lpstr>
      <vt:lpstr>Tema de Office</vt:lpstr>
      <vt:lpstr>  Quality Assurance in Child and  Family Support in Europe  Policy lessons for evidence-informed decision making</vt:lpstr>
      <vt:lpstr>Presentación de PowerPoint</vt:lpstr>
      <vt:lpstr>The European Dimension  of Quality Family Support</vt:lpstr>
      <vt:lpstr>The European Family  Support Network</vt:lpstr>
      <vt:lpstr>Family Support Research Agenda</vt:lpstr>
      <vt:lpstr>Evidence-informed child and family support policy and practice</vt:lpstr>
      <vt:lpstr>A real difference in children  and families lives</vt:lpstr>
      <vt:lpstr>Policy lessons for evidence- informed decision making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FAMILY SUPPORT</dc:title>
  <dc:creator>ALVARO RODRIGUEZ MARTIN</dc:creator>
  <cp:lastModifiedBy>LUCIA JIMENEZ GARCIA</cp:lastModifiedBy>
  <cp:revision>266</cp:revision>
  <dcterms:created xsi:type="dcterms:W3CDTF">2022-02-25T09:40:59Z</dcterms:created>
  <dcterms:modified xsi:type="dcterms:W3CDTF">2024-09-29T19:41:43Z</dcterms:modified>
</cp:coreProperties>
</file>