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23" r:id="rId2"/>
    <p:sldId id="430" r:id="rId3"/>
    <p:sldId id="337" r:id="rId4"/>
    <p:sldId id="343" r:id="rId5"/>
    <p:sldId id="439" r:id="rId6"/>
    <p:sldId id="438" r:id="rId7"/>
    <p:sldId id="442" r:id="rId8"/>
    <p:sldId id="440" r:id="rId9"/>
    <p:sldId id="338" r:id="rId10"/>
    <p:sldId id="435" r:id="rId11"/>
    <p:sldId id="443" r:id="rId12"/>
    <p:sldId id="364" r:id="rId13"/>
    <p:sldId id="446" r:id="rId14"/>
    <p:sldId id="444" r:id="rId15"/>
    <p:sldId id="447" r:id="rId16"/>
    <p:sldId id="445" r:id="rId17"/>
    <p:sldId id="448" r:id="rId18"/>
    <p:sldId id="449" r:id="rId19"/>
    <p:sldId id="450" r:id="rId20"/>
    <p:sldId id="363" r:id="rId21"/>
    <p:sldId id="367" r:id="rId22"/>
    <p:sldId id="431"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E1E92-3C0F-3D6B-A9C4-C9F8925281C3}" name="LUCIA JIMENEZ GARCIA" initials="LJ" userId="S::luciajimenez@us.es::2437961d-da82-4196-b0be-82c5a8dd30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2C1"/>
    <a:srgbClr val="9999FF"/>
    <a:srgbClr val="CCCCFF"/>
    <a:srgbClr val="336699"/>
    <a:srgbClr val="009999"/>
    <a:srgbClr val="008080"/>
    <a:srgbClr val="006600"/>
    <a:srgbClr val="3C72C2"/>
    <a:srgbClr val="7097D3"/>
    <a:srgbClr val="889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C7B22-35F8-49D5-B076-2FD67537B4EE}" v="15" dt="2024-02-07T08:08:05.102"/>
    <p1510:client id="{52E09245-FBDE-4765-B0AE-89900F321C6B}" v="7" dt="2024-02-07T23:25:46.621"/>
    <p1510:client id="{8BADC2E2-CDB3-450F-9815-9001AA5A56B3}" v="7" dt="2024-02-07T10:06:53.413"/>
    <p1510:client id="{97621BEB-0701-463C-863B-AA8678F56EC4}" v="28" dt="2024-02-07T23:01:45.911"/>
    <p1510:client id="{ADF4D96E-4D49-4895-85A7-00CE87E0D6F9}" v="21" dt="2024-02-07T08:21:15.423"/>
    <p1510:client id="{CC49CB2B-5577-4834-94C7-1DD4009E22A4}" v="9" dt="2024-02-07T09:12:00.751"/>
    <p1510:client id="{DFDCE309-B4E4-4DCB-96A4-E5C1275ABACB}" v="5" dt="2024-02-07T09:50:38.2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17"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2820-7889-48F7-A302-754428D168A4}" type="datetimeFigureOut">
              <a:rPr lang="es-ES" smtClean="0"/>
              <a:t>28/09/2024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52784-8C3B-48E2-B840-7153AEEA2E95}" type="slidenum">
              <a:rPr lang="es-ES" smtClean="0"/>
              <a:t>‹Nº›</a:t>
            </a:fld>
            <a:endParaRPr lang="es-ES" dirty="0"/>
          </a:p>
        </p:txBody>
      </p:sp>
    </p:spTree>
    <p:extLst>
      <p:ext uri="{BB962C8B-B14F-4D97-AF65-F5344CB8AC3E}">
        <p14:creationId xmlns:p14="http://schemas.microsoft.com/office/powerpoint/2010/main" val="31227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a:t>
            </a:fld>
            <a:endParaRPr lang="es-ES" dirty="0"/>
          </a:p>
        </p:txBody>
      </p:sp>
    </p:spTree>
    <p:extLst>
      <p:ext uri="{BB962C8B-B14F-4D97-AF65-F5344CB8AC3E}">
        <p14:creationId xmlns:p14="http://schemas.microsoft.com/office/powerpoint/2010/main" val="10882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a:t>
            </a:fld>
            <a:endParaRPr lang="es-ES" dirty="0"/>
          </a:p>
        </p:txBody>
      </p:sp>
    </p:spTree>
    <p:extLst>
      <p:ext uri="{BB962C8B-B14F-4D97-AF65-F5344CB8AC3E}">
        <p14:creationId xmlns:p14="http://schemas.microsoft.com/office/powerpoint/2010/main" val="242810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62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C652784-8C3B-48E2-B840-7153AEEA2E95}" type="slidenum">
              <a:rPr lang="es-ES" smtClean="0"/>
              <a:t>17</a:t>
            </a:fld>
            <a:endParaRPr lang="es-ES" dirty="0"/>
          </a:p>
        </p:txBody>
      </p:sp>
    </p:spTree>
    <p:extLst>
      <p:ext uri="{BB962C8B-B14F-4D97-AF65-F5344CB8AC3E}">
        <p14:creationId xmlns:p14="http://schemas.microsoft.com/office/powerpoint/2010/main" val="7612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C652784-8C3B-48E2-B840-7153AEEA2E95}" type="slidenum">
              <a:rPr lang="es-ES" smtClean="0"/>
              <a:t>19</a:t>
            </a:fld>
            <a:endParaRPr lang="es-ES" dirty="0"/>
          </a:p>
        </p:txBody>
      </p:sp>
    </p:spTree>
    <p:extLst>
      <p:ext uri="{BB962C8B-B14F-4D97-AF65-F5344CB8AC3E}">
        <p14:creationId xmlns:p14="http://schemas.microsoft.com/office/powerpoint/2010/main" val="310844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687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22</a:t>
            </a:fld>
            <a:endParaRPr lang="es-ES" dirty="0"/>
          </a:p>
        </p:txBody>
      </p:sp>
    </p:spTree>
    <p:extLst>
      <p:ext uri="{BB962C8B-B14F-4D97-AF65-F5344CB8AC3E}">
        <p14:creationId xmlns:p14="http://schemas.microsoft.com/office/powerpoint/2010/main" val="346416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70FD5-A098-4DC6-9C4B-0DD420D369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F20244-B12D-41BE-9A15-932BD13D1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2A029E-A3B7-42A0-B5B9-11F97EBD6B78}"/>
              </a:ext>
            </a:extLst>
          </p:cNvPr>
          <p:cNvSpPr>
            <a:spLocks noGrp="1"/>
          </p:cNvSpPr>
          <p:nvPr>
            <p:ph type="dt" sz="half" idx="10"/>
          </p:nvPr>
        </p:nvSpPr>
        <p:spPr/>
        <p:txBody>
          <a:bodyPr/>
          <a:lstStyle/>
          <a:p>
            <a:fld id="{A0B36E4C-BA33-4241-86CC-8DF1B0B96C83}" type="datetime1">
              <a:rPr lang="es-ES" smtClean="0"/>
              <a:t>28/09/2024</a:t>
            </a:fld>
            <a:endParaRPr lang="es-ES" dirty="0"/>
          </a:p>
        </p:txBody>
      </p:sp>
      <p:sp>
        <p:nvSpPr>
          <p:cNvPr id="5" name="Marcador de pie de página 4">
            <a:extLst>
              <a:ext uri="{FF2B5EF4-FFF2-40B4-BE49-F238E27FC236}">
                <a16:creationId xmlns:a16="http://schemas.microsoft.com/office/drawing/2014/main" id="{CA265B60-5996-4B84-A4D0-1D997BA058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B902EE1-AA38-4674-913E-F71C7482FCB5}"/>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1760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732-A98B-49C4-8695-E5A0D2BD649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2204BC0-E743-4B20-9A4D-C4CDCEB4A6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68236-4921-430F-B7B8-6498740148CD}"/>
              </a:ext>
            </a:extLst>
          </p:cNvPr>
          <p:cNvSpPr>
            <a:spLocks noGrp="1"/>
          </p:cNvSpPr>
          <p:nvPr>
            <p:ph type="dt" sz="half" idx="10"/>
          </p:nvPr>
        </p:nvSpPr>
        <p:spPr/>
        <p:txBody>
          <a:bodyPr/>
          <a:lstStyle/>
          <a:p>
            <a:fld id="{F2675B1A-00BC-4D5C-BE9B-90F5115CF30A}" type="datetime1">
              <a:rPr lang="es-ES" smtClean="0"/>
              <a:t>28/09/2024</a:t>
            </a:fld>
            <a:endParaRPr lang="es-ES" dirty="0"/>
          </a:p>
        </p:txBody>
      </p:sp>
      <p:sp>
        <p:nvSpPr>
          <p:cNvPr id="5" name="Marcador de pie de página 4">
            <a:extLst>
              <a:ext uri="{FF2B5EF4-FFF2-40B4-BE49-F238E27FC236}">
                <a16:creationId xmlns:a16="http://schemas.microsoft.com/office/drawing/2014/main" id="{1D6C0870-85C6-45E6-9ABC-880A202E950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FCA6107-9433-4AA0-AAAF-6E3FC829AEC1}"/>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4415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5F4DC4-55AF-48E1-B18B-F5967F5FD2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1C9B52D-6C94-44DF-852C-C6AF1D4D31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9A031-F11E-4878-B35F-1E1004A435DB}"/>
              </a:ext>
            </a:extLst>
          </p:cNvPr>
          <p:cNvSpPr>
            <a:spLocks noGrp="1"/>
          </p:cNvSpPr>
          <p:nvPr>
            <p:ph type="dt" sz="half" idx="10"/>
          </p:nvPr>
        </p:nvSpPr>
        <p:spPr/>
        <p:txBody>
          <a:bodyPr/>
          <a:lstStyle/>
          <a:p>
            <a:fld id="{0B7BFA63-E786-4858-86C1-75FE9E846F59}" type="datetime1">
              <a:rPr lang="es-ES" smtClean="0"/>
              <a:t>28/09/2024</a:t>
            </a:fld>
            <a:endParaRPr lang="es-ES" dirty="0"/>
          </a:p>
        </p:txBody>
      </p:sp>
      <p:sp>
        <p:nvSpPr>
          <p:cNvPr id="5" name="Marcador de pie de página 4">
            <a:extLst>
              <a:ext uri="{FF2B5EF4-FFF2-40B4-BE49-F238E27FC236}">
                <a16:creationId xmlns:a16="http://schemas.microsoft.com/office/drawing/2014/main" id="{15185E12-D220-413D-991F-B264338F0FF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64CB44D-0F2F-43DF-9FD3-DAE4E2C2C7DF}"/>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112094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‹Nº›</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88656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‹Nº›</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01069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E8F8-54AA-4EC6-A49F-353E70C47C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A84A6-DFAE-4CEE-9EE4-FDD116C0A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28671C-734A-4170-8F94-84FAB79AE7C6}"/>
              </a:ext>
            </a:extLst>
          </p:cNvPr>
          <p:cNvSpPr>
            <a:spLocks noGrp="1"/>
          </p:cNvSpPr>
          <p:nvPr>
            <p:ph type="dt" sz="half" idx="10"/>
          </p:nvPr>
        </p:nvSpPr>
        <p:spPr/>
        <p:txBody>
          <a:bodyPr/>
          <a:lstStyle/>
          <a:p>
            <a:fld id="{1B350655-73A0-4572-A0ED-89A977D4F4B4}" type="datetime1">
              <a:rPr lang="es-ES" smtClean="0"/>
              <a:t>28/09/2024</a:t>
            </a:fld>
            <a:endParaRPr lang="es-ES" dirty="0"/>
          </a:p>
        </p:txBody>
      </p:sp>
      <p:sp>
        <p:nvSpPr>
          <p:cNvPr id="5" name="Marcador de pie de página 4">
            <a:extLst>
              <a:ext uri="{FF2B5EF4-FFF2-40B4-BE49-F238E27FC236}">
                <a16:creationId xmlns:a16="http://schemas.microsoft.com/office/drawing/2014/main" id="{9050405B-6A76-46F1-A849-AA756EA4112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1C09FAE-A759-4A77-931D-4F7511C098D0}"/>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184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790EE-90E0-4302-935F-4D0993D9C7B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F15C41-A530-4970-827C-8726006BC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0DF606-F28A-444F-A994-5E5772E09886}"/>
              </a:ext>
            </a:extLst>
          </p:cNvPr>
          <p:cNvSpPr>
            <a:spLocks noGrp="1"/>
          </p:cNvSpPr>
          <p:nvPr>
            <p:ph type="dt" sz="half" idx="10"/>
          </p:nvPr>
        </p:nvSpPr>
        <p:spPr/>
        <p:txBody>
          <a:bodyPr/>
          <a:lstStyle/>
          <a:p>
            <a:fld id="{D6440607-1A33-41AC-B862-4CAF17F88E26}" type="datetime1">
              <a:rPr lang="es-ES" smtClean="0"/>
              <a:t>28/09/2024</a:t>
            </a:fld>
            <a:endParaRPr lang="es-ES" dirty="0"/>
          </a:p>
        </p:txBody>
      </p:sp>
      <p:sp>
        <p:nvSpPr>
          <p:cNvPr id="5" name="Marcador de pie de página 4">
            <a:extLst>
              <a:ext uri="{FF2B5EF4-FFF2-40B4-BE49-F238E27FC236}">
                <a16:creationId xmlns:a16="http://schemas.microsoft.com/office/drawing/2014/main" id="{D4F6F367-2509-45A1-ACA6-B85720C0F01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E5FB4F6-95E8-41B2-8101-4B901C32EE9E}"/>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52877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C0FE4-04A5-4624-BA14-E9B37A24F3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C33417-3D9E-4F87-A7E3-023087B6AB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056555C-72D9-4F5F-A9FB-FA9C422C6A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9B9F5-6F20-4120-9D66-609FB2FB6ACE}"/>
              </a:ext>
            </a:extLst>
          </p:cNvPr>
          <p:cNvSpPr>
            <a:spLocks noGrp="1"/>
          </p:cNvSpPr>
          <p:nvPr>
            <p:ph type="dt" sz="half" idx="10"/>
          </p:nvPr>
        </p:nvSpPr>
        <p:spPr/>
        <p:txBody>
          <a:bodyPr/>
          <a:lstStyle/>
          <a:p>
            <a:fld id="{F03E074E-C988-44AA-B7AC-4743966D7C5E}" type="datetime1">
              <a:rPr lang="es-ES" smtClean="0"/>
              <a:t>28/09/2024</a:t>
            </a:fld>
            <a:endParaRPr lang="es-ES" dirty="0"/>
          </a:p>
        </p:txBody>
      </p:sp>
      <p:sp>
        <p:nvSpPr>
          <p:cNvPr id="6" name="Marcador de pie de página 5">
            <a:extLst>
              <a:ext uri="{FF2B5EF4-FFF2-40B4-BE49-F238E27FC236}">
                <a16:creationId xmlns:a16="http://schemas.microsoft.com/office/drawing/2014/main" id="{B5F87CC6-1D3B-4158-A7A0-A2A32D607E2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AD72249-8272-4B2C-9857-C32F664C616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5659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06522-A128-416E-84CD-08B9EA6EBC2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1F401-21EA-4E7D-94EF-6C679EC7E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628985-55D7-451C-A526-43C48677D8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36CECD-9B69-435F-96F5-26B059F35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86C22D-7A86-48CE-918E-679C384C7B1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C41C32-983D-43BE-936D-42F8AA170709}"/>
              </a:ext>
            </a:extLst>
          </p:cNvPr>
          <p:cNvSpPr>
            <a:spLocks noGrp="1"/>
          </p:cNvSpPr>
          <p:nvPr>
            <p:ph type="dt" sz="half" idx="10"/>
          </p:nvPr>
        </p:nvSpPr>
        <p:spPr/>
        <p:txBody>
          <a:bodyPr/>
          <a:lstStyle/>
          <a:p>
            <a:fld id="{7ACCE1C9-C2BB-4A64-81D6-C3A3F6D5C0B7}" type="datetime1">
              <a:rPr lang="es-ES" smtClean="0"/>
              <a:t>28/09/2024</a:t>
            </a:fld>
            <a:endParaRPr lang="es-ES" dirty="0"/>
          </a:p>
        </p:txBody>
      </p:sp>
      <p:sp>
        <p:nvSpPr>
          <p:cNvPr id="8" name="Marcador de pie de página 7">
            <a:extLst>
              <a:ext uri="{FF2B5EF4-FFF2-40B4-BE49-F238E27FC236}">
                <a16:creationId xmlns:a16="http://schemas.microsoft.com/office/drawing/2014/main" id="{5F816196-160A-41A2-ACF6-BA9A0690986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F1E86A4B-D925-4631-B3CD-A82DCD3EA938}"/>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4671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1D7BB-E23F-4A0C-8CF9-605FE10CA3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C9C3EDE-C509-44ED-B0A5-E687027A65B3}"/>
              </a:ext>
            </a:extLst>
          </p:cNvPr>
          <p:cNvSpPr>
            <a:spLocks noGrp="1"/>
          </p:cNvSpPr>
          <p:nvPr>
            <p:ph type="dt" sz="half" idx="10"/>
          </p:nvPr>
        </p:nvSpPr>
        <p:spPr/>
        <p:txBody>
          <a:bodyPr/>
          <a:lstStyle/>
          <a:p>
            <a:fld id="{F44AA307-3576-49B5-9F6B-A8C1A939E865}" type="datetime1">
              <a:rPr lang="es-ES" smtClean="0"/>
              <a:t>28/09/2024</a:t>
            </a:fld>
            <a:endParaRPr lang="es-ES" dirty="0"/>
          </a:p>
        </p:txBody>
      </p:sp>
      <p:sp>
        <p:nvSpPr>
          <p:cNvPr id="4" name="Marcador de pie de página 3">
            <a:extLst>
              <a:ext uri="{FF2B5EF4-FFF2-40B4-BE49-F238E27FC236}">
                <a16:creationId xmlns:a16="http://schemas.microsoft.com/office/drawing/2014/main" id="{3D6BA4B7-0717-44D3-BDD7-09F2C2775E1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209A16D-F6E0-46AC-A595-BBAF00AFAFC9}"/>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4457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D2F6F-1C00-4643-AADE-0DE023BC7F75}"/>
              </a:ext>
            </a:extLst>
          </p:cNvPr>
          <p:cNvSpPr>
            <a:spLocks noGrp="1"/>
          </p:cNvSpPr>
          <p:nvPr>
            <p:ph type="dt" sz="half" idx="10"/>
          </p:nvPr>
        </p:nvSpPr>
        <p:spPr/>
        <p:txBody>
          <a:bodyPr/>
          <a:lstStyle/>
          <a:p>
            <a:fld id="{97FEC523-BCCE-4ECD-8234-B2488EC01DDC}" type="datetime1">
              <a:rPr lang="es-ES" smtClean="0"/>
              <a:t>28/09/2024</a:t>
            </a:fld>
            <a:endParaRPr lang="es-ES" dirty="0"/>
          </a:p>
        </p:txBody>
      </p:sp>
      <p:sp>
        <p:nvSpPr>
          <p:cNvPr id="3" name="Marcador de pie de página 2">
            <a:extLst>
              <a:ext uri="{FF2B5EF4-FFF2-40B4-BE49-F238E27FC236}">
                <a16:creationId xmlns:a16="http://schemas.microsoft.com/office/drawing/2014/main" id="{39F932C9-B9F8-48B4-AC79-E80EE37BE3F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D38949E-5608-4959-AD83-E346A983C39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0152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DBFB-EF15-4190-8F57-177C1FF994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49A0EA-6264-4C5B-824B-9753C2D96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027CB7-1C45-4F76-89DD-44F0FE8D3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ACA933-CE95-4AF5-A855-A2F73FE3A465}"/>
              </a:ext>
            </a:extLst>
          </p:cNvPr>
          <p:cNvSpPr>
            <a:spLocks noGrp="1"/>
          </p:cNvSpPr>
          <p:nvPr>
            <p:ph type="dt" sz="half" idx="10"/>
          </p:nvPr>
        </p:nvSpPr>
        <p:spPr/>
        <p:txBody>
          <a:bodyPr/>
          <a:lstStyle/>
          <a:p>
            <a:fld id="{D6B4E37E-02D6-4787-9E7E-C67D39D18183}" type="datetime1">
              <a:rPr lang="es-ES" smtClean="0"/>
              <a:t>28/09/2024</a:t>
            </a:fld>
            <a:endParaRPr lang="es-ES" dirty="0"/>
          </a:p>
        </p:txBody>
      </p:sp>
      <p:sp>
        <p:nvSpPr>
          <p:cNvPr id="6" name="Marcador de pie de página 5">
            <a:extLst>
              <a:ext uri="{FF2B5EF4-FFF2-40B4-BE49-F238E27FC236}">
                <a16:creationId xmlns:a16="http://schemas.microsoft.com/office/drawing/2014/main" id="{A5F10AB8-29A9-4DC5-9F7F-D4CF7556FAB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CB7A037-2F9B-4A08-AC96-23C669A2D91C}"/>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2395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608A4-B3B5-478E-A56F-A90D81145D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62809A9-4EAF-461E-ACC3-B7CCCAC50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id="{0272C6F3-8ABD-4F1F-A7A1-C4AC62B81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FCF432-4DCF-4BDA-89BA-59373413394E}"/>
              </a:ext>
            </a:extLst>
          </p:cNvPr>
          <p:cNvSpPr>
            <a:spLocks noGrp="1"/>
          </p:cNvSpPr>
          <p:nvPr>
            <p:ph type="dt" sz="half" idx="10"/>
          </p:nvPr>
        </p:nvSpPr>
        <p:spPr/>
        <p:txBody>
          <a:bodyPr/>
          <a:lstStyle/>
          <a:p>
            <a:fld id="{0B42C714-607E-4B5E-A66A-302C9B6F6671}" type="datetime1">
              <a:rPr lang="es-ES" smtClean="0"/>
              <a:t>28/09/2024</a:t>
            </a:fld>
            <a:endParaRPr lang="es-ES" dirty="0"/>
          </a:p>
        </p:txBody>
      </p:sp>
      <p:sp>
        <p:nvSpPr>
          <p:cNvPr id="6" name="Marcador de pie de página 5">
            <a:extLst>
              <a:ext uri="{FF2B5EF4-FFF2-40B4-BE49-F238E27FC236}">
                <a16:creationId xmlns:a16="http://schemas.microsoft.com/office/drawing/2014/main" id="{97AA4AF4-CDFC-4B00-80F0-19F706C9F1D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F1AEA35-21BA-4D21-938A-4DE39A51FEE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3054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385FE3-1265-43EC-B40B-F148D823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2FCD8-3AF2-4DFC-8583-5654A051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26B81D-562D-413E-B6EC-984FD7433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4E956-60FF-4E63-A4CA-3B59A3DCB9CC}" type="datetime1">
              <a:rPr lang="es-ES" smtClean="0"/>
              <a:t>28/09/2024</a:t>
            </a:fld>
            <a:endParaRPr lang="es-ES" dirty="0"/>
          </a:p>
        </p:txBody>
      </p:sp>
      <p:sp>
        <p:nvSpPr>
          <p:cNvPr id="5" name="Marcador de pie de página 4">
            <a:extLst>
              <a:ext uri="{FF2B5EF4-FFF2-40B4-BE49-F238E27FC236}">
                <a16:creationId xmlns:a16="http://schemas.microsoft.com/office/drawing/2014/main" id="{F12687D7-BC1E-4DFF-B0F1-0C4D3B48D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F102B6FC-D070-47BD-89C6-DB76EAFD0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1240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social/main.jsp?catId=1575&amp;langId=en" TargetMode="External"/><Relationship Id="rId2" Type="http://schemas.openxmlformats.org/officeDocument/2006/relationships/hyperlink" Target="https://ec.europa.eu/social/main.jsp?catId=1428&amp;langId=en" TargetMode="External"/><Relationship Id="rId1" Type="http://schemas.openxmlformats.org/officeDocument/2006/relationships/slideLayout" Target="../slideLayouts/slideLayout13.xml"/><Relationship Id="rId6" Type="http://schemas.openxmlformats.org/officeDocument/2006/relationships/hyperlink" Target="https://erasmus-plus.ec.europa.eu/programme-guide/part-b/key-action-2/capacity-building-higher-education" TargetMode="External"/><Relationship Id="rId5" Type="http://schemas.openxmlformats.org/officeDocument/2006/relationships/hyperlink" Target="https://ec.europa.eu/regional_policy/funding/erdf_en" TargetMode="External"/><Relationship Id="rId4" Type="http://schemas.openxmlformats.org/officeDocument/2006/relationships/hyperlink" Target="https://european-social-fund-plus.ec.europa.eu/e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uropean-social-fund-plus.ec.europa.eu/en" TargetMode="External"/><Relationship Id="rId13" Type="http://schemas.openxmlformats.org/officeDocument/2006/relationships/hyperlink" Target="https://ec.europa.eu/info/funding-tenders/opportunities/portal/screen/programmes/cerv" TargetMode="External"/><Relationship Id="rId3" Type="http://schemas.openxmlformats.org/officeDocument/2006/relationships/hyperlink" Target="https://ec.europa.eu/social/main.jsp?catId=1428&amp;langId=en" TargetMode="External"/><Relationship Id="rId7" Type="http://schemas.openxmlformats.org/officeDocument/2006/relationships/hyperlink" Target="https://eur-lex.europa.eu/legal-content/EN/TXT/?uri=CELEX:52022PC0105" TargetMode="External"/><Relationship Id="rId12" Type="http://schemas.openxmlformats.org/officeDocument/2006/relationships/hyperlink" Target="https://commission.europa.eu/funding-tenders/find-funding/eu-funding-programmes/technical-support-instrument/technical-support-instrument-tsi_en" TargetMode="External"/><Relationship Id="rId2" Type="http://schemas.openxmlformats.org/officeDocument/2006/relationships/hyperlink" Target="https://ec.europa.eu/social/main.jsp?catId=1226&amp;langId=en" TargetMode="External"/><Relationship Id="rId1" Type="http://schemas.openxmlformats.org/officeDocument/2006/relationships/slideLayout" Target="../slideLayouts/slideLayout13.xml"/><Relationship Id="rId6" Type="http://schemas.openxmlformats.org/officeDocument/2006/relationships/hyperlink" Target="https://eur-lex.europa.eu/legal-content/EN/TXT/?qid=1421925131614&amp;uri=CELEX:32012L0029" TargetMode="External"/><Relationship Id="rId11" Type="http://schemas.openxmlformats.org/officeDocument/2006/relationships/hyperlink" Target="https://commission.europa.eu/business-economy-euro/economic-recovery/recovery-and-resilience-facility_en" TargetMode="External"/><Relationship Id="rId5" Type="http://schemas.openxmlformats.org/officeDocument/2006/relationships/hyperlink" Target="https://eur-lex.europa.eu/legal-content/EN/TXT/?uri=CELEX:32019H0605(01)" TargetMode="External"/><Relationship Id="rId10" Type="http://schemas.openxmlformats.org/officeDocument/2006/relationships/hyperlink" Target="https://commission.europa.eu/funding-tenders/find-funding/funding-management-mode/common-provisions-regulation_en" TargetMode="External"/><Relationship Id="rId4" Type="http://schemas.openxmlformats.org/officeDocument/2006/relationships/hyperlink" Target="https://ec.europa.eu/commission/presscorner/detail/en/ip_22_5169" TargetMode="External"/><Relationship Id="rId9" Type="http://schemas.openxmlformats.org/officeDocument/2006/relationships/hyperlink" Target="https://ec.europa.eu/regional_policy/funding/erdf_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regional_policy/funding/erdf_en" TargetMode="External"/><Relationship Id="rId7" Type="http://schemas.openxmlformats.org/officeDocument/2006/relationships/hyperlink" Target="https://ec.europa.eu/info/funding-tenders/opportunities/portal/screen/programmes/cerv" TargetMode="External"/><Relationship Id="rId2" Type="http://schemas.openxmlformats.org/officeDocument/2006/relationships/hyperlink" Target="https://european-social-fund-plus.ec.europa.eu/en" TargetMode="External"/><Relationship Id="rId1" Type="http://schemas.openxmlformats.org/officeDocument/2006/relationships/slideLayout" Target="../slideLayouts/slideLayout13.xml"/><Relationship Id="rId6" Type="http://schemas.openxmlformats.org/officeDocument/2006/relationships/hyperlink" Target="https://commission.europa.eu/funding-tenders/find-funding/eu-funding-programmes/technical-support-instrument/technical-support-instrument-tsi_en" TargetMode="External"/><Relationship Id="rId5" Type="http://schemas.openxmlformats.org/officeDocument/2006/relationships/hyperlink" Target="https://commission.europa.eu/business-economy-euro/economic-recovery/recovery-and-resilience-facility_en" TargetMode="External"/><Relationship Id="rId4" Type="http://schemas.openxmlformats.org/officeDocument/2006/relationships/hyperlink" Target="https://commission.europa.eu/funding-tenders/find-funding/funding-management-mode/common-provisions-regulation_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home-affairs.ec.europa.eu/funding/asylum-migration-and-integration-funds/asylum-migration-and-integration-fund-2021-2027_en" TargetMode="External"/><Relationship Id="rId3" Type="http://schemas.openxmlformats.org/officeDocument/2006/relationships/hyperlink" Target="https://eur-lex.europa.eu/legal-content/EN/TXT/?uri=CELEX:52020DC0758&amp;qid=1706104817581" TargetMode="External"/><Relationship Id="rId7" Type="http://schemas.openxmlformats.org/officeDocument/2006/relationships/hyperlink" Target="https://fra.europa.eu/en/publication/2022/border-rights-monitoring#:~:text=Fundamental%20rights%20monitoring%20at%20EU,the%20event%20of%20mass%20arrivals." TargetMode="External"/><Relationship Id="rId2" Type="http://schemas.openxmlformats.org/officeDocument/2006/relationships/hyperlink" Target="https://commission.europa.eu/strategy-and-policy/priorities-2019-2024/promoting-our-european-way-life/migration-and-asylum/pact-migration-and-asylum_en" TargetMode="External"/><Relationship Id="rId1" Type="http://schemas.openxmlformats.org/officeDocument/2006/relationships/slideLayout" Target="../slideLayouts/slideLayout13.xml"/><Relationship Id="rId6" Type="http://schemas.openxmlformats.org/officeDocument/2006/relationships/hyperlink" Target="https://eur-lex.europa.eu/legal-content/EN/TXT/?uri=CELEX:32019R1896" TargetMode="External"/><Relationship Id="rId5" Type="http://schemas.openxmlformats.org/officeDocument/2006/relationships/hyperlink" Target="https://www.egnetwork.eu/" TargetMode="External"/><Relationship Id="rId4" Type="http://schemas.openxmlformats.org/officeDocument/2006/relationships/hyperlink" Target="https://home-affairs.ec.europa.eu/policies/migration-and-asylum/common-european-asylum-system/temporary-protection_en" TargetMode="External"/><Relationship Id="rId9" Type="http://schemas.openxmlformats.org/officeDocument/2006/relationships/hyperlink" Target="https://home-affairs.ec.europa.eu/funding/internal-security-funds/internal-security-fund-2021-2027_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cd.coe.int/ViewDoc.jsp?id=1073507&amp;BackColorInternet=9999CC&amp;BackColorIntranet=FFBB55&amp;BackColorLogged=FFAC75"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european-social-fund-plus.ec.europa.eu/en" TargetMode="External"/><Relationship Id="rId13" Type="http://schemas.openxmlformats.org/officeDocument/2006/relationships/hyperlink" Target="https://ec.europa.eu/info/funding-tenders/opportunities/portal/screen/programmes/cerv" TargetMode="External"/><Relationship Id="rId3" Type="http://schemas.openxmlformats.org/officeDocument/2006/relationships/hyperlink" Target="https://ec.europa.eu/social/main.jsp?catId=1428&amp;langId=en" TargetMode="External"/><Relationship Id="rId7" Type="http://schemas.openxmlformats.org/officeDocument/2006/relationships/hyperlink" Target="https://eur-lex.europa.eu/legal-content/EN/TXT/?uri=CELEX:52022PC0105" TargetMode="External"/><Relationship Id="rId12" Type="http://schemas.openxmlformats.org/officeDocument/2006/relationships/hyperlink" Target="https://commission.europa.eu/funding-tenders/find-funding/eu-funding-programmes/technical-support-instrument/technical-support-instrument-tsi_en" TargetMode="External"/><Relationship Id="rId2" Type="http://schemas.openxmlformats.org/officeDocument/2006/relationships/hyperlink" Target="https://ec.europa.eu/social/main.jsp?catId=1226&amp;langId=en" TargetMode="External"/><Relationship Id="rId1" Type="http://schemas.openxmlformats.org/officeDocument/2006/relationships/slideLayout" Target="../slideLayouts/slideLayout13.xml"/><Relationship Id="rId6" Type="http://schemas.openxmlformats.org/officeDocument/2006/relationships/hyperlink" Target="https://eur-lex.europa.eu/legal-content/EN/TXT/?qid=1421925131614&amp;uri=CELEX:32012L0029" TargetMode="External"/><Relationship Id="rId11" Type="http://schemas.openxmlformats.org/officeDocument/2006/relationships/hyperlink" Target="https://commission.europa.eu/business-economy-euro/economic-recovery/recovery-and-resilience-facility_en" TargetMode="External"/><Relationship Id="rId5" Type="http://schemas.openxmlformats.org/officeDocument/2006/relationships/hyperlink" Target="https://eur-lex.europa.eu/legal-content/EN/TXT/?uri=CELEX:32019H0605(01)" TargetMode="External"/><Relationship Id="rId10" Type="http://schemas.openxmlformats.org/officeDocument/2006/relationships/hyperlink" Target="https://commission.europa.eu/funding-tenders/find-funding/funding-management-mode/common-provisions-regulation_en" TargetMode="External"/><Relationship Id="rId4" Type="http://schemas.openxmlformats.org/officeDocument/2006/relationships/hyperlink" Target="https://ec.europa.eu/commission/presscorner/detail/en/ip_22_5169" TargetMode="External"/><Relationship Id="rId9" Type="http://schemas.openxmlformats.org/officeDocument/2006/relationships/hyperlink" Target="https://ec.europa.eu/regional_policy/funding/erdf_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svg"/><Relationship Id="rId1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9.sv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7.svg"/><Relationship Id="rId10" Type="http://schemas.openxmlformats.org/officeDocument/2006/relationships/image" Target="../media/image42.svg"/><Relationship Id="rId19" Type="http://schemas.openxmlformats.org/officeDocument/2006/relationships/image" Target="../media/image51.svg"/><Relationship Id="rId4" Type="http://schemas.openxmlformats.org/officeDocument/2006/relationships/image" Target="../media/image38.svg"/><Relationship Id="rId9" Type="http://schemas.openxmlformats.org/officeDocument/2006/relationships/image" Target="../media/image38.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commission.europa.eu/strategy-and-policy/policies/justice-and-fundamental-rights/rights-child/eu-strategy-rights-child-and-european-child-guarantee_en"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s://cor.europa.eu/en/our-work/Pages/OpinionTimeline.aspx?opId=CDR-219-2024" TargetMode="External"/><Relationship Id="rId5" Type="http://schemas.openxmlformats.org/officeDocument/2006/relationships/hyperlink" Target="https://data.consilium.europa.eu/doc/document/ST-10024-2022-INIT/en/pdf" TargetMode="External"/><Relationship Id="rId4" Type="http://schemas.openxmlformats.org/officeDocument/2006/relationships/hyperlink" Target="https://www.europarl.europa.eu/doceo/document/TA-9-2021-0090_EN.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u-for-children.europa.eu/feeling-safe" TargetMode="External"/><Relationship Id="rId13" Type="http://schemas.openxmlformats.org/officeDocument/2006/relationships/hyperlink" Target="https://commission.europa.eu/strategy-and-policy/policies/justice-and-fundamental-rights/rights-child/eu-network-childrens-rights_en" TargetMode="External"/><Relationship Id="rId3" Type="http://schemas.openxmlformats.org/officeDocument/2006/relationships/hyperlink" Target="https://commission.europa.eu/document/download/41f661b5-5e6a-4374-8d72-431b33d9a16c_en?filename=2024.04.24_ICP_Factsheet_FINAL.pdf" TargetMode="External"/><Relationship Id="rId7" Type="http://schemas.openxmlformats.org/officeDocument/2006/relationships/hyperlink" Target="https://commission.europa.eu/document/3f049ee4-a8f9-425a-8db1-5947bc548643_en" TargetMode="External"/><Relationship Id="rId12" Type="http://schemas.openxmlformats.org/officeDocument/2006/relationships/hyperlink" Target="https://ec.europa.eu/info/law/better-regulation/have-your-say/initiatives/13884-Child-protection-integrating-systems_en" TargetMode="External"/><Relationship Id="rId2" Type="http://schemas.openxmlformats.org/officeDocument/2006/relationships/hyperlink" Target="https://commission.europa.eu/strategy-and-policy/policies/justice-and-fundamental-rights/rights-child/eu-strategy-rights-child-and-european-child-guarantee_en" TargetMode="External"/><Relationship Id="rId1" Type="http://schemas.openxmlformats.org/officeDocument/2006/relationships/slideLayout" Target="../slideLayouts/slideLayout13.xml"/><Relationship Id="rId6" Type="http://schemas.openxmlformats.org/officeDocument/2006/relationships/hyperlink" Target="https://commission.europa.eu/document/2c17a092-757b-4765-a694-423abf9ae4a0_en" TargetMode="External"/><Relationship Id="rId11" Type="http://schemas.openxmlformats.org/officeDocument/2006/relationships/hyperlink" Target="https://ec.europa.eu/info/law/better-regulation/have-your-say/initiatives/13884-Child-protection-integrating-systems/feedback_en?p_id=32244022" TargetMode="External"/><Relationship Id="rId5" Type="http://schemas.openxmlformats.org/officeDocument/2006/relationships/hyperlink" Target="https://commission.europa.eu/document/8f6275a1-1c76-4028-ae25-b190e830b4d1_en" TargetMode="External"/><Relationship Id="rId10" Type="http://schemas.openxmlformats.org/officeDocument/2006/relationships/hyperlink" Target="https://fra.europa.eu/en/publication/2024/mapping-child-protection-systems-eu-update-2023" TargetMode="External"/><Relationship Id="rId4" Type="http://schemas.openxmlformats.org/officeDocument/2006/relationships/hyperlink" Target="https://commission.europa.eu/document/36591cfb-1b0a-4130-985e-332fd87d40c1_en" TargetMode="External"/><Relationship Id="rId9" Type="http://schemas.openxmlformats.org/officeDocument/2006/relationships/hyperlink" Target="https://eu-for-children.europa.eu/" TargetMode="Externa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rm.coe.int/CoERMPublicCommonSearchServices/DisplayDCTMContent?documentId=090000168046d3a0" TargetMode="External"/><Relationship Id="rId2" Type="http://schemas.openxmlformats.org/officeDocument/2006/relationships/hyperlink" Target="https://www.unicef.org/media/110876/file/Child%20Protection%20Systems%20Strengthening%20.pdf" TargetMode="External"/><Relationship Id="rId1" Type="http://schemas.openxmlformats.org/officeDocument/2006/relationships/slideLayout" Target="../slideLayouts/slideLayout2.xml"/><Relationship Id="rId4" Type="http://schemas.openxmlformats.org/officeDocument/2006/relationships/hyperlink" Target="https://commission.europa.eu/document/36591cfb-1b0a-4130-985e-332fd87d40c1_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B9C297C-FB6B-2AB7-D699-2267FB61DC65}"/>
              </a:ext>
            </a:extLst>
          </p:cNvPr>
          <p:cNvGrpSpPr/>
          <p:nvPr/>
        </p:nvGrpSpPr>
        <p:grpSpPr>
          <a:xfrm>
            <a:off x="-85060" y="-53165"/>
            <a:ext cx="12291237" cy="5454504"/>
            <a:chOff x="-10633" y="-31899"/>
            <a:chExt cx="12216810" cy="3827721"/>
          </a:xfrm>
        </p:grpSpPr>
        <p:sp>
          <p:nvSpPr>
            <p:cNvPr id="6" name="Forma libre: forma 5">
              <a:extLst>
                <a:ext uri="{FF2B5EF4-FFF2-40B4-BE49-F238E27FC236}">
                  <a16:creationId xmlns:a16="http://schemas.microsoft.com/office/drawing/2014/main" id="{9302DA96-DC15-6F93-D5F1-F335CC9573EE}"/>
                </a:ext>
              </a:extLst>
            </p:cNvPr>
            <p:cNvSpPr/>
            <p:nvPr/>
          </p:nvSpPr>
          <p:spPr>
            <a:xfrm>
              <a:off x="-10633" y="-31899"/>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9">
              <a:extLst>
                <a:ext uri="{FF2B5EF4-FFF2-40B4-BE49-F238E27FC236}">
                  <a16:creationId xmlns:a16="http://schemas.microsoft.com/office/drawing/2014/main" id="{651EBCCB-1AD1-EB0B-DDEA-B690C2FDA699}"/>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0">
              <a:extLst>
                <a:ext uri="{FF2B5EF4-FFF2-40B4-BE49-F238E27FC236}">
                  <a16:creationId xmlns:a16="http://schemas.microsoft.com/office/drawing/2014/main" id="{460C77B8-DCBD-6E92-0EC5-57BE7C7BBD4C}"/>
                </a:ext>
              </a:extLst>
            </p:cNvPr>
            <p:cNvSpPr/>
            <p:nvPr/>
          </p:nvSpPr>
          <p:spPr>
            <a:xfrm>
              <a:off x="0" y="2349792"/>
              <a:ext cx="1711842" cy="1446028"/>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1">
              <a:extLst>
                <a:ext uri="{FF2B5EF4-FFF2-40B4-BE49-F238E27FC236}">
                  <a16:creationId xmlns:a16="http://schemas.microsoft.com/office/drawing/2014/main" id="{B19D0C96-85A5-858E-6290-58C2EB37906D}"/>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descr="Imagen que contiene Interfaz de usuario gráfica&#10;&#10;Descripción generada automáticamente">
            <a:extLst>
              <a:ext uri="{FF2B5EF4-FFF2-40B4-BE49-F238E27FC236}">
                <a16:creationId xmlns:a16="http://schemas.microsoft.com/office/drawing/2014/main" id="{E4FE44D7-E713-47DB-A216-F6A4290C9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 y="6008878"/>
            <a:ext cx="4175760" cy="6949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00" y="4737858"/>
            <a:ext cx="2724918" cy="1965964"/>
          </a:xfrm>
          <a:prstGeom prst="rect">
            <a:avLst/>
          </a:prstGeom>
        </p:spPr>
      </p:pic>
      <p:sp>
        <p:nvSpPr>
          <p:cNvPr id="8" name="Título 1">
            <a:extLst>
              <a:ext uri="{FF2B5EF4-FFF2-40B4-BE49-F238E27FC236}">
                <a16:creationId xmlns:a16="http://schemas.microsoft.com/office/drawing/2014/main" id="{47841DBE-ED4E-D70A-BCF8-378580CEB23D}"/>
              </a:ext>
            </a:extLst>
          </p:cNvPr>
          <p:cNvSpPr>
            <a:spLocks noGrp="1"/>
          </p:cNvSpPr>
          <p:nvPr>
            <p:ph type="ctrTitle"/>
          </p:nvPr>
        </p:nvSpPr>
        <p:spPr>
          <a:xfrm>
            <a:off x="-1344183" y="996926"/>
            <a:ext cx="12482622" cy="1130300"/>
          </a:xfrm>
        </p:spPr>
        <p:txBody>
          <a:bodyPr>
            <a:noAutofit/>
          </a:bodyPr>
          <a:lstStyle/>
          <a:p>
            <a:pPr>
              <a:lnSpc>
                <a:spcPct val="100000"/>
              </a:lnSpc>
              <a:spcBef>
                <a:spcPts val="4200"/>
              </a:spcBef>
            </a:pPr>
            <a:r>
              <a:rPr lang="es-ES" sz="2400" dirty="0">
                <a:solidFill>
                  <a:schemeClr val="bg1"/>
                </a:solidFill>
                <a:latin typeface="Arial" panose="020B0604020202020204" pitchFamily="34" charset="0"/>
                <a:cs typeface="Arial" panose="020B0604020202020204" pitchFamily="34" charset="0"/>
              </a:rPr>
              <a:t/>
            </a:r>
            <a:br>
              <a:rPr lang="es-ES" sz="2400" dirty="0">
                <a:solidFill>
                  <a:schemeClr val="bg1"/>
                </a:solidFill>
                <a:latin typeface="Arial" panose="020B0604020202020204" pitchFamily="34" charset="0"/>
                <a:cs typeface="Arial" panose="020B0604020202020204" pitchFamily="34" charset="0"/>
              </a:rPr>
            </a:br>
            <a:r>
              <a:rPr lang="es-ES" sz="2400" dirty="0">
                <a:solidFill>
                  <a:schemeClr val="bg1"/>
                </a:solidFill>
                <a:latin typeface="Arial" panose="020B0604020202020204" pitchFamily="34" charset="0"/>
                <a:cs typeface="Arial" panose="020B0604020202020204" pitchFamily="34" charset="0"/>
              </a:rPr>
              <a:t/>
            </a:r>
            <a:br>
              <a:rPr lang="es-ES" sz="24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Quality Assurance in Child and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Family Support in Europe</a:t>
            </a: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
            </a:r>
            <a:br>
              <a:rPr lang="es-ES" sz="28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P</a:t>
            </a:r>
            <a:r>
              <a:rPr lang="en-US" sz="2800" dirty="0">
                <a:solidFill>
                  <a:schemeClr val="bg1"/>
                </a:solidFill>
                <a:latin typeface="Arial" panose="020B0604020202020204" pitchFamily="34" charset="0"/>
                <a:cs typeface="Arial" panose="020B0604020202020204" pitchFamily="34" charset="0"/>
              </a:rPr>
              <a:t>olicy lessons for evidence-informed decision making</a:t>
            </a:r>
            <a:endParaRPr lang="es-ES" sz="2400"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535C04E-4800-4C5C-9FC3-9688B82E8893}"/>
              </a:ext>
            </a:extLst>
          </p:cNvPr>
          <p:cNvSpPr txBox="1"/>
          <p:nvPr/>
        </p:nvSpPr>
        <p:spPr>
          <a:xfrm>
            <a:off x="7525608" y="2558785"/>
            <a:ext cx="5706410" cy="369332"/>
          </a:xfrm>
          <a:prstGeom prst="rect">
            <a:avLst/>
          </a:prstGeom>
          <a:noFill/>
        </p:spPr>
        <p:txBody>
          <a:bodyPr wrap="square" rtlCol="0">
            <a:spAutoFit/>
          </a:bodyPr>
          <a:lstStyle/>
          <a:p>
            <a:pPr algn="ctr">
              <a:spcBef>
                <a:spcPts val="1200"/>
              </a:spcBef>
            </a:pPr>
            <a:r>
              <a:rPr lang="es-ES" i="1" dirty="0">
                <a:solidFill>
                  <a:srgbClr val="2D3778"/>
                </a:solidFill>
                <a:latin typeface="Arial" panose="020B0604020202020204" pitchFamily="34" charset="0"/>
                <a:cs typeface="Arial" panose="020B0604020202020204" pitchFamily="34" charset="0"/>
              </a:rPr>
              <a:t>Brussels, 30</a:t>
            </a:r>
            <a:r>
              <a:rPr lang="es-ES" i="1" baseline="30000" dirty="0">
                <a:solidFill>
                  <a:srgbClr val="2D3778"/>
                </a:solidFill>
                <a:latin typeface="Arial" panose="020B0604020202020204" pitchFamily="34" charset="0"/>
                <a:cs typeface="Arial" panose="020B0604020202020204" pitchFamily="34" charset="0"/>
              </a:rPr>
              <a:t>th</a:t>
            </a:r>
            <a:r>
              <a:rPr lang="es-ES" i="1" dirty="0">
                <a:solidFill>
                  <a:srgbClr val="2D3778"/>
                </a:solidFill>
                <a:latin typeface="Arial" panose="020B0604020202020204" pitchFamily="34" charset="0"/>
                <a:cs typeface="Arial" panose="020B0604020202020204" pitchFamily="34" charset="0"/>
              </a:rPr>
              <a:t> September 2024</a:t>
            </a:r>
          </a:p>
        </p:txBody>
      </p:sp>
      <p:pic>
        <p:nvPicPr>
          <p:cNvPr id="5" name="logo">
            <a:extLst>
              <a:ext uri="{FF2B5EF4-FFF2-40B4-BE49-F238E27FC236}">
                <a16:creationId xmlns:a16="http://schemas.microsoft.com/office/drawing/2014/main" id="{26659A8F-AE57-05DC-F1EF-C00246B66931}"/>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26849" y="4737858"/>
            <a:ext cx="2437501" cy="1823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30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1851C8A-F646-9E89-C4B0-4DE30BC8DCAA}"/>
              </a:ext>
            </a:extLst>
          </p:cNvPr>
          <p:cNvSpPr/>
          <p:nvPr/>
        </p:nvSpPr>
        <p:spPr>
          <a:xfrm>
            <a:off x="4206240" y="1480986"/>
            <a:ext cx="4216400" cy="5210276"/>
          </a:xfrm>
          <a:prstGeom prst="roundRect">
            <a:avLst/>
          </a:prstGeom>
          <a:solidFill>
            <a:srgbClr val="FFC5B9"/>
          </a:solidFill>
        </p:spPr>
        <p:style>
          <a:lnRef idx="3">
            <a:schemeClr val="lt1"/>
          </a:lnRef>
          <a:fillRef idx="1">
            <a:schemeClr val="accent4"/>
          </a:fillRef>
          <a:effectRef idx="1">
            <a:schemeClr val="accent4"/>
          </a:effectRef>
          <a:fontRef idx="minor">
            <a:schemeClr val="lt1"/>
          </a:fontRef>
        </p:style>
        <p:txBody>
          <a:bodyPr rtlCol="0" anchor="ctr"/>
          <a:lstStyle/>
          <a:p>
            <a:pPr marL="590400" lvl="1" indent="0">
              <a:spcBef>
                <a:spcPts val="300"/>
              </a:spcBef>
              <a:buClr>
                <a:schemeClr val="tx1">
                  <a:lumMod val="75000"/>
                </a:schemeClr>
              </a:buClr>
              <a:buNone/>
            </a:pPr>
            <a:r>
              <a:rPr lang="en-US" sz="1800" b="1" u="sng" dirty="0">
                <a:solidFill>
                  <a:schemeClr val="tx1">
                    <a:lumMod val="75000"/>
                  </a:schemeClr>
                </a:solidFill>
                <a:latin typeface="Arial" panose="020B0604020202020204" pitchFamily="34" charset="0"/>
                <a:cs typeface="Arial" panose="020B0604020202020204" pitchFamily="34" charset="0"/>
              </a:rPr>
              <a:t>ICPS OPERATIONS </a:t>
            </a:r>
          </a:p>
          <a:p>
            <a:pPr marL="590400" lvl="1" indent="0">
              <a:spcBef>
                <a:spcPts val="300"/>
              </a:spcBef>
              <a:buClr>
                <a:schemeClr val="tx1">
                  <a:lumMod val="75000"/>
                </a:schemeClr>
              </a:buClr>
              <a:buNone/>
            </a:pPr>
            <a:endParaRPr lang="en-GB" sz="1800" u="sng" dirty="0">
              <a:solidFill>
                <a:schemeClr val="tx1">
                  <a:lumMod val="75000"/>
                </a:schemeClr>
              </a:solidFill>
              <a:latin typeface="Arial" panose="020B0604020202020204" pitchFamily="34" charset="0"/>
              <a:cs typeface="Arial" panose="020B0604020202020204" pitchFamily="34" charset="0"/>
            </a:endParaRPr>
          </a:p>
          <a:p>
            <a:pPr marL="418950" indent="-285750">
              <a:spcBef>
                <a:spcPts val="600"/>
              </a:spcBef>
              <a:buClr>
                <a:schemeClr val="tx1">
                  <a:lumMod val="75000"/>
                </a:schemeClr>
              </a:buClr>
              <a:buFont typeface="Wingdings" panose="05000000000000000000" pitchFamily="2" charset="2"/>
              <a:buChar char="ü"/>
            </a:pPr>
            <a:r>
              <a:rPr lang="en-US" dirty="0">
                <a:solidFill>
                  <a:schemeClr val="tx1">
                    <a:lumMod val="75000"/>
                  </a:schemeClr>
                </a:solidFill>
                <a:latin typeface="Arial" panose="020B0604020202020204" pitchFamily="34" charset="0"/>
                <a:cs typeface="Arial" panose="020B0604020202020204" pitchFamily="34" charset="0"/>
              </a:rPr>
              <a:t>Legislative and policy frameworks</a:t>
            </a:r>
          </a:p>
          <a:p>
            <a:pPr marL="418950" lvl="1" indent="-285750">
              <a:spcBef>
                <a:spcPts val="600"/>
              </a:spcBef>
              <a:buClr>
                <a:schemeClr val="tx1">
                  <a:lumMod val="75000"/>
                </a:schemeClr>
              </a:buClr>
              <a:buFont typeface="Wingdings" panose="05000000000000000000" pitchFamily="2" charset="2"/>
              <a:buChar char="ü"/>
            </a:pPr>
            <a:r>
              <a:rPr lang="en-US" sz="1800" dirty="0">
                <a:solidFill>
                  <a:schemeClr val="tx1">
                    <a:lumMod val="75000"/>
                  </a:schemeClr>
                </a:solidFill>
                <a:latin typeface="Arial" panose="020B0604020202020204" pitchFamily="34" charset="0"/>
                <a:cs typeface="Arial" panose="020B0604020202020204" pitchFamily="34" charset="0"/>
              </a:rPr>
              <a:t>Coordination and governance of actions and actors</a:t>
            </a:r>
          </a:p>
          <a:p>
            <a:pPr marL="418950" lvl="1" indent="-285750">
              <a:spcBef>
                <a:spcPts val="600"/>
              </a:spcBef>
              <a:buClr>
                <a:schemeClr val="tx1">
                  <a:lumMod val="75000"/>
                </a:schemeClr>
              </a:buClr>
              <a:buFont typeface="Wingdings" panose="05000000000000000000" pitchFamily="2" charset="2"/>
              <a:buChar char="ü"/>
            </a:pPr>
            <a:r>
              <a:rPr lang="en-US" sz="1800" dirty="0">
                <a:solidFill>
                  <a:schemeClr val="tx1">
                    <a:lumMod val="75000"/>
                  </a:schemeClr>
                </a:solidFill>
                <a:latin typeface="Arial" panose="020B0604020202020204" pitchFamily="34" charset="0"/>
                <a:cs typeface="Arial" panose="020B0604020202020204" pitchFamily="34" charset="0"/>
              </a:rPr>
              <a:t>Continuum of prevention, protection, safeguarding and rehabilitation services</a:t>
            </a:r>
          </a:p>
          <a:p>
            <a:pPr marL="418950" lvl="1" indent="-285750">
              <a:spcBef>
                <a:spcPts val="600"/>
              </a:spcBef>
              <a:buClr>
                <a:schemeClr val="tx1">
                  <a:lumMod val="75000"/>
                </a:schemeClr>
              </a:buClr>
              <a:buFont typeface="Wingdings" panose="05000000000000000000" pitchFamily="2" charset="2"/>
              <a:buChar char="ü"/>
            </a:pPr>
            <a:r>
              <a:rPr lang="en-US" sz="1800" dirty="0">
                <a:solidFill>
                  <a:schemeClr val="tx1">
                    <a:lumMod val="75000"/>
                  </a:schemeClr>
                </a:solidFill>
                <a:latin typeface="Arial" panose="020B0604020202020204" pitchFamily="34" charset="0"/>
                <a:cs typeface="Arial" panose="020B0604020202020204" pitchFamily="34" charset="0"/>
              </a:rPr>
              <a:t>Accountability, data and evidence</a:t>
            </a:r>
          </a:p>
          <a:p>
            <a:pPr marL="418950" lvl="1" indent="-285750">
              <a:spcBef>
                <a:spcPts val="600"/>
              </a:spcBef>
              <a:buClr>
                <a:schemeClr val="tx1">
                  <a:lumMod val="75000"/>
                </a:schemeClr>
              </a:buClr>
              <a:buFont typeface="Wingdings" panose="05000000000000000000" pitchFamily="2" charset="2"/>
              <a:buChar char="ü"/>
            </a:pPr>
            <a:r>
              <a:rPr lang="en-US" sz="1800" dirty="0">
                <a:solidFill>
                  <a:schemeClr val="tx1">
                    <a:lumMod val="75000"/>
                  </a:schemeClr>
                </a:solidFill>
                <a:latin typeface="Arial" panose="020B0604020202020204" pitchFamily="34" charset="0"/>
                <a:cs typeface="Arial" panose="020B0604020202020204" pitchFamily="34" charset="0"/>
              </a:rPr>
              <a:t>Child, family and community engagement</a:t>
            </a:r>
          </a:p>
          <a:p>
            <a:pPr marL="418950" lvl="1" indent="-285750">
              <a:spcBef>
                <a:spcPts val="600"/>
              </a:spcBef>
              <a:buClr>
                <a:schemeClr val="tx1">
                  <a:lumMod val="75000"/>
                </a:schemeClr>
              </a:buClr>
              <a:buFont typeface="Wingdings" panose="05000000000000000000" pitchFamily="2" charset="2"/>
              <a:buChar char="ü"/>
            </a:pPr>
            <a:r>
              <a:rPr lang="en-US" sz="1800" dirty="0">
                <a:solidFill>
                  <a:schemeClr val="tx1">
                    <a:lumMod val="75000"/>
                  </a:schemeClr>
                </a:solidFill>
                <a:latin typeface="Arial" panose="020B0604020202020204" pitchFamily="34" charset="0"/>
                <a:cs typeface="Arial" panose="020B0604020202020204" pitchFamily="34" charset="0"/>
              </a:rPr>
              <a:t>Human and financial resources </a:t>
            </a:r>
            <a:endParaRPr lang="en-IE"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054CBB5-0BE5-0BD3-E140-6A4C7E7819CE}"/>
              </a:ext>
            </a:extLst>
          </p:cNvPr>
          <p:cNvSpPr txBox="1"/>
          <p:nvPr/>
        </p:nvSpPr>
        <p:spPr>
          <a:xfrm>
            <a:off x="425986" y="398155"/>
            <a:ext cx="7021294" cy="923330"/>
          </a:xfrm>
          <a:prstGeom prst="rect">
            <a:avLst/>
          </a:prstGeom>
          <a:noFill/>
        </p:spPr>
        <p:txBody>
          <a:bodyPr wrap="square" rtlCol="0">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2100" b="1" dirty="0">
                <a:solidFill>
                  <a:schemeClr val="bg1"/>
                </a:solidFill>
                <a:latin typeface="Arial" panose="020B0604020202020204" pitchFamily="34" charset="0"/>
                <a:cs typeface="Arial" panose="020B0604020202020204" pitchFamily="34" charset="0"/>
              </a:rPr>
              <a:t>Strengthening national child protection systems</a:t>
            </a:r>
            <a:endParaRPr lang="en-US" sz="21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318259-4996-F319-1DF1-C967FDDCA9F7}"/>
              </a:ext>
            </a:extLst>
          </p:cNvPr>
          <p:cNvSpPr txBox="1"/>
          <p:nvPr/>
        </p:nvSpPr>
        <p:spPr>
          <a:xfrm>
            <a:off x="8859520" y="765294"/>
            <a:ext cx="3201134" cy="369332"/>
          </a:xfrm>
          <a:prstGeom prst="rect">
            <a:avLst/>
          </a:prstGeom>
          <a:noFill/>
        </p:spPr>
        <p:txBody>
          <a:bodyPr wrap="square" rtlCol="0">
            <a:spAutoFit/>
          </a:bodyPr>
          <a:lstStyle/>
          <a:p>
            <a:endParaRPr lang="en-IE" b="1" i="1" dirty="0"/>
          </a:p>
        </p:txBody>
      </p:sp>
      <p:sp>
        <p:nvSpPr>
          <p:cNvPr id="8" name="Oval 7">
            <a:extLst>
              <a:ext uri="{FF2B5EF4-FFF2-40B4-BE49-F238E27FC236}">
                <a16:creationId xmlns:a16="http://schemas.microsoft.com/office/drawing/2014/main" id="{9DEDED63-626B-F3C0-CBFE-C9109FDDA76F}"/>
              </a:ext>
            </a:extLst>
          </p:cNvPr>
          <p:cNvSpPr/>
          <p:nvPr/>
        </p:nvSpPr>
        <p:spPr>
          <a:xfrm>
            <a:off x="131345" y="1647724"/>
            <a:ext cx="3962059" cy="5210276"/>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i="1" dirty="0">
                <a:solidFill>
                  <a:schemeClr val="tx1"/>
                </a:solidFill>
                <a:latin typeface="Arial" panose="020B0604020202020204" pitchFamily="34" charset="0"/>
                <a:cs typeface="Arial" panose="020B0604020202020204" pitchFamily="34" charset="0"/>
              </a:rPr>
              <a:t>     </a:t>
            </a:r>
            <a:r>
              <a:rPr lang="en-IE" sz="1600" b="1" i="1" dirty="0">
                <a:solidFill>
                  <a:schemeClr val="tx1"/>
                </a:solidFill>
                <a:latin typeface="Arial" panose="020B0604020202020204" pitchFamily="34" charset="0"/>
                <a:cs typeface="Arial" panose="020B0604020202020204" pitchFamily="34" charset="0"/>
              </a:rPr>
              <a:t>All forms of violence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Trafficking and child labour</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Discrimination </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Domestic violence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Sexual abuse and  exploitation</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Emotional and psychological</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Bullying and cyber abuse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Poverty and neglect</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   Corporal punishment</a:t>
            </a:r>
          </a:p>
        </p:txBody>
      </p:sp>
      <p:sp>
        <p:nvSpPr>
          <p:cNvPr id="9" name="Rectangle: Rounded Corners 8">
            <a:extLst>
              <a:ext uri="{FF2B5EF4-FFF2-40B4-BE49-F238E27FC236}">
                <a16:creationId xmlns:a16="http://schemas.microsoft.com/office/drawing/2014/main" id="{77ED31F9-6703-9B42-6EF4-87297FF0C274}"/>
              </a:ext>
            </a:extLst>
          </p:cNvPr>
          <p:cNvSpPr/>
          <p:nvPr/>
        </p:nvSpPr>
        <p:spPr>
          <a:xfrm>
            <a:off x="8564880" y="1332764"/>
            <a:ext cx="3169920" cy="521027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E" b="1" i="1" dirty="0">
              <a:solidFill>
                <a:schemeClr val="tx1"/>
              </a:solidFill>
            </a:endParaRPr>
          </a:p>
          <a:p>
            <a:r>
              <a:rPr lang="en-IE" b="1" i="1" dirty="0">
                <a:solidFill>
                  <a:schemeClr val="tx1"/>
                </a:solidFill>
                <a:latin typeface="Arial" panose="020B0604020202020204" pitchFamily="34" charset="0"/>
                <a:cs typeface="Arial" panose="020B0604020202020204" pitchFamily="34" charset="0"/>
              </a:rPr>
              <a:t>     </a:t>
            </a:r>
          </a:p>
          <a:p>
            <a:r>
              <a:rPr lang="en-IE" sz="1600" b="1" i="1" dirty="0">
                <a:solidFill>
                  <a:schemeClr val="tx1"/>
                </a:solidFill>
                <a:latin typeface="Arial" panose="020B0604020202020204" pitchFamily="34" charset="0"/>
                <a:cs typeface="Arial" panose="020B0604020202020204" pitchFamily="34" charset="0"/>
              </a:rPr>
              <a:t>  </a:t>
            </a:r>
          </a:p>
          <a:p>
            <a:r>
              <a:rPr lang="en-IE" sz="1600" b="1" i="1" dirty="0">
                <a:solidFill>
                  <a:schemeClr val="tx1"/>
                </a:solidFill>
                <a:latin typeface="Arial" panose="020B0604020202020204" pitchFamily="34" charset="0"/>
                <a:cs typeface="Arial" panose="020B0604020202020204" pitchFamily="34" charset="0"/>
              </a:rPr>
              <a:t>All domains of violence</a:t>
            </a:r>
          </a:p>
          <a:p>
            <a:pPr algn="ctr"/>
            <a:r>
              <a:rPr lang="en-IE" sz="1600" dirty="0">
                <a:solidFill>
                  <a:schemeClr val="tx1"/>
                </a:solidFill>
                <a:latin typeface="Arial" panose="020B0604020202020204" pitchFamily="34" charset="0"/>
                <a:cs typeface="Arial" panose="020B0604020202020204" pitchFamily="34" charset="0"/>
              </a:rPr>
              <a:t>Home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Family</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Schools</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Public and community settings</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Institutions including judicial and penal settings</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Online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Cross border situations</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On the move</a:t>
            </a:r>
          </a:p>
          <a:p>
            <a:pPr algn="ctr"/>
            <a:endParaRPr lang="en-IE" sz="1600" dirty="0">
              <a:solidFill>
                <a:schemeClr val="tx1"/>
              </a:solidFill>
              <a:latin typeface="Arial" panose="020B0604020202020204" pitchFamily="34" charset="0"/>
              <a:cs typeface="Arial" panose="020B0604020202020204" pitchFamily="34" charset="0"/>
            </a:endParaRPr>
          </a:p>
          <a:p>
            <a:pPr algn="ctr"/>
            <a:r>
              <a:rPr lang="en-IE" sz="1600" dirty="0">
                <a:solidFill>
                  <a:schemeClr val="tx1"/>
                </a:solidFill>
                <a:latin typeface="Arial" panose="020B0604020202020204" pitchFamily="34" charset="0"/>
                <a:cs typeface="Arial" panose="020B0604020202020204" pitchFamily="34" charset="0"/>
              </a:rPr>
              <a:t>Environment </a:t>
            </a:r>
          </a:p>
          <a:p>
            <a:endParaRPr lang="en-IE" dirty="0">
              <a:solidFill>
                <a:schemeClr val="tx1"/>
              </a:solidFill>
            </a:endParaRPr>
          </a:p>
          <a:p>
            <a:endParaRPr lang="en-IE" dirty="0">
              <a:solidFill>
                <a:schemeClr val="tx1"/>
              </a:solidFill>
            </a:endParaRPr>
          </a:p>
          <a:p>
            <a:endParaRPr lang="en-IE" dirty="0">
              <a:solidFill>
                <a:schemeClr val="tx1"/>
              </a:solidFill>
            </a:endParaRPr>
          </a:p>
          <a:p>
            <a:endParaRPr lang="en-IE" b="1" i="1" dirty="0">
              <a:solidFill>
                <a:schemeClr val="tx1"/>
              </a:solidFill>
            </a:endParaRPr>
          </a:p>
        </p:txBody>
      </p:sp>
      <p:grpSp>
        <p:nvGrpSpPr>
          <p:cNvPr id="14" name="Grupo 18">
            <a:extLst>
              <a:ext uri="{FF2B5EF4-FFF2-40B4-BE49-F238E27FC236}">
                <a16:creationId xmlns:a16="http://schemas.microsoft.com/office/drawing/2014/main" id="{C29E9ADD-F7DE-8F1D-F938-01D49709E5C8}"/>
              </a:ext>
            </a:extLst>
          </p:cNvPr>
          <p:cNvGrpSpPr/>
          <p:nvPr/>
        </p:nvGrpSpPr>
        <p:grpSpPr>
          <a:xfrm>
            <a:off x="-85060" y="-31898"/>
            <a:ext cx="12291237" cy="1679622"/>
            <a:chOff x="-10633" y="-31900"/>
            <a:chExt cx="12216810" cy="3827721"/>
          </a:xfrm>
        </p:grpSpPr>
        <p:sp>
          <p:nvSpPr>
            <p:cNvPr id="17" name="Forma libre: forma 14">
              <a:extLst>
                <a:ext uri="{FF2B5EF4-FFF2-40B4-BE49-F238E27FC236}">
                  <a16:creationId xmlns:a16="http://schemas.microsoft.com/office/drawing/2014/main" id="{675FD20F-2CFE-FA00-4F75-7D1D41152246}"/>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Forma libre: forma 15">
              <a:extLst>
                <a:ext uri="{FF2B5EF4-FFF2-40B4-BE49-F238E27FC236}">
                  <a16:creationId xmlns:a16="http://schemas.microsoft.com/office/drawing/2014/main" id="{902FBA0B-4F63-ED39-69CD-4A7CA534599E}"/>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Forma libre: forma 16">
              <a:extLst>
                <a:ext uri="{FF2B5EF4-FFF2-40B4-BE49-F238E27FC236}">
                  <a16:creationId xmlns:a16="http://schemas.microsoft.com/office/drawing/2014/main" id="{50AB6CD3-EEFE-A7F9-2B2B-A545F9133529}"/>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17">
              <a:extLst>
                <a:ext uri="{FF2B5EF4-FFF2-40B4-BE49-F238E27FC236}">
                  <a16:creationId xmlns:a16="http://schemas.microsoft.com/office/drawing/2014/main" id="{36497BC8-1E1B-4121-54F5-1D8DF6B7E72E}"/>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3" name="TextBox 22">
            <a:extLst>
              <a:ext uri="{FF2B5EF4-FFF2-40B4-BE49-F238E27FC236}">
                <a16:creationId xmlns:a16="http://schemas.microsoft.com/office/drawing/2014/main" id="{D74092CB-BE08-47A9-A961-750BBF6B9835}"/>
              </a:ext>
            </a:extLst>
          </p:cNvPr>
          <p:cNvSpPr txBox="1"/>
          <p:nvPr/>
        </p:nvSpPr>
        <p:spPr>
          <a:xfrm>
            <a:off x="131346" y="81280"/>
            <a:ext cx="6324600" cy="907941"/>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22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a:xfrm>
            <a:off x="697524" y="6131286"/>
            <a:ext cx="2743200" cy="365125"/>
          </a:xfrm>
        </p:spPr>
        <p:txBody>
          <a:bodyPr/>
          <a:lstStyle/>
          <a:p>
            <a:pPr marL="0" lvl="0" indent="0" algn="l" rtl="0">
              <a:spcBef>
                <a:spcPts val="0"/>
              </a:spcBef>
              <a:spcAft>
                <a:spcPts val="0"/>
              </a:spcAft>
              <a:buNone/>
            </a:pPr>
            <a:fld id="{00000000-1234-1234-1234-123412341234}" type="slidenum">
              <a:rPr lang="en-GB" smtClean="0"/>
              <a:t>11</a:t>
            </a:fld>
            <a:endParaRPr lang="en-GB" dirty="0"/>
          </a:p>
        </p:txBody>
      </p:sp>
      <p:sp>
        <p:nvSpPr>
          <p:cNvPr id="6" name="TextBox 5">
            <a:extLst>
              <a:ext uri="{FF2B5EF4-FFF2-40B4-BE49-F238E27FC236}">
                <a16:creationId xmlns:a16="http://schemas.microsoft.com/office/drawing/2014/main" id="{C3F8B052-48EB-3744-4E54-A58A462B4B2E}"/>
              </a:ext>
            </a:extLst>
          </p:cNvPr>
          <p:cNvSpPr txBox="1"/>
          <p:nvPr/>
        </p:nvSpPr>
        <p:spPr>
          <a:xfrm>
            <a:off x="1260909" y="2441217"/>
            <a:ext cx="10741793" cy="1600438"/>
          </a:xfrm>
          <a:prstGeom prst="rect">
            <a:avLst/>
          </a:prstGeom>
          <a:noFill/>
        </p:spPr>
        <p:txBody>
          <a:bodyPr wrap="square">
            <a:spAutoFit/>
          </a:bodyPr>
          <a:lstStyle/>
          <a:p>
            <a:pPr marL="342900" indent="-342900" algn="just">
              <a:spcAft>
                <a:spcPts val="2400"/>
              </a:spcAft>
              <a:buFontTx/>
              <a:buChar char="-"/>
            </a:pPr>
            <a:endParaRPr lang="en-US" sz="2000" dirty="0">
              <a:solidFill>
                <a:srgbClr val="0070C0"/>
              </a:solidFill>
              <a:latin typeface="Aptos" panose="020B0004020202020204" pitchFamily="34" charset="0"/>
            </a:endParaRPr>
          </a:p>
          <a:p>
            <a:pPr algn="just">
              <a:spcAft>
                <a:spcPts val="2400"/>
              </a:spcAft>
            </a:pPr>
            <a:endParaRPr lang="en-US" sz="2000" b="1" dirty="0">
              <a:solidFill>
                <a:schemeClr val="accent3"/>
              </a:solidFill>
              <a:latin typeface="Aptos" panose="020B0004020202020204" pitchFamily="34" charset="0"/>
            </a:endParaRPr>
          </a:p>
          <a:p>
            <a:pPr marL="285750" indent="-285750" algn="just">
              <a:buFont typeface="Arial" panose="020B0604020202020204" pitchFamily="34" charset="0"/>
              <a:buChar char="•"/>
            </a:pPr>
            <a:endParaRPr lang="en-US" sz="1800" dirty="0">
              <a:solidFill>
                <a:srgbClr val="0070C0"/>
              </a:solidFill>
              <a:latin typeface="Aptos" panose="020B0004020202020204" pitchFamily="34" charset="0"/>
            </a:endParaRPr>
          </a:p>
        </p:txBody>
      </p:sp>
      <p:pic>
        <p:nvPicPr>
          <p:cNvPr id="8" name="Graphic 7" descr="Blueprint with solid fill">
            <a:extLst>
              <a:ext uri="{FF2B5EF4-FFF2-40B4-BE49-F238E27FC236}">
                <a16:creationId xmlns:a16="http://schemas.microsoft.com/office/drawing/2014/main" id="{CBFE8D87-030E-1102-0EAB-0F212BA6E47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0652" y="1731924"/>
            <a:ext cx="655670" cy="655670"/>
          </a:xfrm>
          <a:prstGeom prst="rect">
            <a:avLst/>
          </a:prstGeom>
        </p:spPr>
      </p:pic>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142305" y="42136"/>
            <a:ext cx="7399138" cy="1110610"/>
          </a:xfrm>
        </p:spPr>
        <p:txBody>
          <a:bodyPr/>
          <a:lstStyle/>
          <a:p>
            <a:r>
              <a:rPr lang="en-US" sz="3200" dirty="0">
                <a:solidFill>
                  <a:schemeClr val="bg1"/>
                </a:solidFill>
              </a:rPr>
              <a:t>Focus – General framework of integrated child protection systems</a:t>
            </a:r>
          </a:p>
        </p:txBody>
      </p:sp>
      <p:grpSp>
        <p:nvGrpSpPr>
          <p:cNvPr id="7" name="Grupo 18">
            <a:extLst>
              <a:ext uri="{FF2B5EF4-FFF2-40B4-BE49-F238E27FC236}">
                <a16:creationId xmlns:a16="http://schemas.microsoft.com/office/drawing/2014/main" id="{9AD0A29C-F402-560D-5506-3639EC47E9DA}"/>
              </a:ext>
            </a:extLst>
          </p:cNvPr>
          <p:cNvGrpSpPr/>
          <p:nvPr/>
        </p:nvGrpSpPr>
        <p:grpSpPr>
          <a:xfrm>
            <a:off x="0" y="-31899"/>
            <a:ext cx="12206177" cy="1778271"/>
            <a:chOff x="-10633" y="-31900"/>
            <a:chExt cx="12216810" cy="3827721"/>
          </a:xfrm>
        </p:grpSpPr>
        <p:sp>
          <p:nvSpPr>
            <p:cNvPr id="9" name="Forma libre: forma 14">
              <a:extLst>
                <a:ext uri="{FF2B5EF4-FFF2-40B4-BE49-F238E27FC236}">
                  <a16:creationId xmlns:a16="http://schemas.microsoft.com/office/drawing/2014/main" id="{24157D5E-BEA9-E84F-DFE2-07121792C131}"/>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5">
              <a:extLst>
                <a:ext uri="{FF2B5EF4-FFF2-40B4-BE49-F238E27FC236}">
                  <a16:creationId xmlns:a16="http://schemas.microsoft.com/office/drawing/2014/main" id="{66667167-0903-05C6-8DAA-B4877AB1E06F}"/>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6">
              <a:extLst>
                <a:ext uri="{FF2B5EF4-FFF2-40B4-BE49-F238E27FC236}">
                  <a16:creationId xmlns:a16="http://schemas.microsoft.com/office/drawing/2014/main" id="{1750B7F5-8380-CA22-31E1-1035AF94E2C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Forma libre: forma 17">
              <a:extLst>
                <a:ext uri="{FF2B5EF4-FFF2-40B4-BE49-F238E27FC236}">
                  <a16:creationId xmlns:a16="http://schemas.microsoft.com/office/drawing/2014/main" id="{5BB13FB2-69DB-38FE-D7C9-BE000184865B}"/>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4" name="TextBox 13">
            <a:extLst>
              <a:ext uri="{FF2B5EF4-FFF2-40B4-BE49-F238E27FC236}">
                <a16:creationId xmlns:a16="http://schemas.microsoft.com/office/drawing/2014/main" id="{928BEB66-DFA4-9036-68C9-9148ED8AC1E4}"/>
              </a:ext>
            </a:extLst>
          </p:cNvPr>
          <p:cNvSpPr txBox="1"/>
          <p:nvPr/>
        </p:nvSpPr>
        <p:spPr>
          <a:xfrm>
            <a:off x="7218" y="125692"/>
            <a:ext cx="6424382"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59C7295-605A-8E4F-0CE6-FD3CB6A8EB7F}"/>
              </a:ext>
            </a:extLst>
          </p:cNvPr>
          <p:cNvSpPr txBox="1"/>
          <p:nvPr/>
        </p:nvSpPr>
        <p:spPr>
          <a:xfrm>
            <a:off x="947093" y="1862962"/>
            <a:ext cx="10141209" cy="4577343"/>
          </a:xfrm>
          <a:prstGeom prst="rect">
            <a:avLst/>
          </a:prstGeom>
          <a:noFill/>
        </p:spPr>
        <p:txBody>
          <a:bodyPr wrap="square">
            <a:spAutoFit/>
          </a:bodyPr>
          <a:lstStyle/>
          <a:p>
            <a:pPr algn="just">
              <a:spcAft>
                <a:spcPts val="1800"/>
              </a:spcAft>
            </a:pPr>
            <a:r>
              <a:rPr lang="en-US" sz="2400" b="1" u="sng" dirty="0">
                <a:solidFill>
                  <a:schemeClr val="accent6"/>
                </a:solidFill>
                <a:latin typeface="Arial" panose="020B0604020202020204" pitchFamily="34" charset="0"/>
                <a:cs typeface="Arial" panose="020B0604020202020204" pitchFamily="34" charset="0"/>
              </a:rPr>
              <a:t>National plans </a:t>
            </a:r>
            <a:r>
              <a:rPr lang="en-US" sz="2400" u="sng" dirty="0">
                <a:solidFill>
                  <a:srgbClr val="0070C0"/>
                </a:solidFill>
                <a:latin typeface="Arial" panose="020B0604020202020204" pitchFamily="34" charset="0"/>
                <a:cs typeface="Arial" panose="020B0604020202020204" pitchFamily="34" charset="0"/>
              </a:rPr>
              <a:t>to fight violence  against children: </a:t>
            </a:r>
            <a:endParaRPr lang="en-US" sz="2400" i="1" u="sng" dirty="0">
              <a:solidFill>
                <a:srgbClr val="0070C0"/>
              </a:solidFill>
              <a:latin typeface="Arial" panose="020B060402020202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v"/>
            </a:pPr>
            <a:r>
              <a:rPr lang="en-GB" sz="2000" kern="100" dirty="0">
                <a:effectLst/>
                <a:latin typeface="Arial" panose="020B0604020202020204" pitchFamily="34" charset="0"/>
                <a:ea typeface="Calibri" panose="020F0502020204030204" pitchFamily="34" charset="0"/>
                <a:cs typeface="Arial" panose="020B0604020202020204" pitchFamily="34" charset="0"/>
              </a:rPr>
              <a:t>embrace a </a:t>
            </a: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leadership</a:t>
            </a:r>
            <a:r>
              <a:rPr lang="en-GB" sz="2000" kern="100" dirty="0">
                <a:effectLst/>
                <a:latin typeface="Arial" panose="020B0604020202020204" pitchFamily="34" charset="0"/>
                <a:ea typeface="Calibri" panose="020F0502020204030204" pitchFamily="34" charset="0"/>
                <a:cs typeface="Arial" panose="020B0604020202020204" pitchFamily="34" charset="0"/>
              </a:rPr>
              <a:t> and accountability role in child protection</a:t>
            </a:r>
          </a:p>
          <a:p>
            <a:pPr marL="342900" indent="-342900">
              <a:lnSpc>
                <a:spcPct val="107000"/>
              </a:lnSpc>
              <a:spcAft>
                <a:spcPts val="800"/>
              </a:spcAft>
              <a:buFont typeface="Wingdings" panose="05000000000000000000" pitchFamily="2" charset="2"/>
              <a:buChar char="v"/>
            </a:pPr>
            <a:r>
              <a:rPr lang="en-GB" sz="2000" kern="100" dirty="0">
                <a:latin typeface="Arial" panose="020B0604020202020204" pitchFamily="34" charset="0"/>
                <a:ea typeface="Calibri" panose="020F0502020204030204" pitchFamily="34" charset="0"/>
                <a:cs typeface="Arial" panose="020B0604020202020204" pitchFamily="34" charset="0"/>
              </a:rPr>
              <a:t>ensure that </a:t>
            </a:r>
            <a:r>
              <a:rPr lang="en-GB" sz="2000" kern="100" dirty="0">
                <a:solidFill>
                  <a:schemeClr val="accent1"/>
                </a:solidFill>
                <a:latin typeface="Arial" panose="020B0604020202020204" pitchFamily="34" charset="0"/>
                <a:ea typeface="Calibri" panose="020F0502020204030204" pitchFamily="34" charset="0"/>
                <a:cs typeface="Arial" panose="020B0604020202020204" pitchFamily="34" charset="0"/>
              </a:rPr>
              <a:t>the laws </a:t>
            </a:r>
            <a:r>
              <a:rPr lang="en-GB" sz="2000" kern="100" dirty="0">
                <a:latin typeface="Arial" panose="020B0604020202020204" pitchFamily="34" charset="0"/>
                <a:ea typeface="Calibri" panose="020F0502020204030204" pitchFamily="34" charset="0"/>
                <a:cs typeface="Arial" panose="020B0604020202020204" pitchFamily="34" charset="0"/>
              </a:rPr>
              <a:t>are being implemented</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v"/>
            </a:pP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articulate priority areas </a:t>
            </a:r>
            <a:r>
              <a:rPr lang="en-GB" sz="2000" kern="100" dirty="0">
                <a:effectLst/>
                <a:latin typeface="Arial" panose="020B0604020202020204" pitchFamily="34" charset="0"/>
                <a:ea typeface="Calibri" panose="020F0502020204030204" pitchFamily="34" charset="0"/>
                <a:cs typeface="Arial" panose="020B0604020202020204" pitchFamily="34" charset="0"/>
              </a:rPr>
              <a:t>and specific entry points for ICPS and develop a menu of interventions in each priority area</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v"/>
            </a:pP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identify funding and EU support mechanisms </a:t>
            </a:r>
            <a:r>
              <a:rPr lang="en-GB" sz="2000" kern="100" dirty="0">
                <a:effectLst/>
                <a:latin typeface="Arial" panose="020B0604020202020204" pitchFamily="34" charset="0"/>
                <a:ea typeface="Calibri" panose="020F0502020204030204" pitchFamily="34" charset="0"/>
                <a:cs typeface="Arial" panose="020B0604020202020204" pitchFamily="34" charset="0"/>
              </a:rPr>
              <a:t>to move their interventions towards a comprehensive ICPS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v"/>
            </a:pPr>
            <a:r>
              <a:rPr lang="en-GB" sz="2000" kern="100" dirty="0">
                <a:effectLst/>
                <a:latin typeface="Arial" panose="020B0604020202020204" pitchFamily="34" charset="0"/>
                <a:ea typeface="Calibri" panose="020F0502020204030204" pitchFamily="34" charset="0"/>
                <a:cs typeface="Arial" panose="020B0604020202020204" pitchFamily="34" charset="0"/>
              </a:rPr>
              <a:t>establish coherent </a:t>
            </a: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data and evidence mechanisms </a:t>
            </a:r>
            <a:r>
              <a:rPr lang="en-GB" sz="2000" kern="100" dirty="0">
                <a:effectLst/>
                <a:latin typeface="Arial" panose="020B0604020202020204" pitchFamily="34" charset="0"/>
                <a:ea typeface="Calibri" panose="020F0502020204030204" pitchFamily="34" charset="0"/>
                <a:cs typeface="Arial" panose="020B0604020202020204" pitchFamily="34" charset="0"/>
              </a:rPr>
              <a:t>to close gaps against ICPS benchmarks</a:t>
            </a:r>
            <a:r>
              <a:rPr lang="en-IE" sz="2000" kern="100" dirty="0">
                <a:latin typeface="Arial" panose="020B0604020202020204" pitchFamily="34" charset="0"/>
                <a:ea typeface="Calibri" panose="020F0502020204030204" pitchFamily="34" charset="0"/>
                <a:cs typeface="Arial" panose="020B0604020202020204" pitchFamily="34" charset="0"/>
              </a:rPr>
              <a:t>, </a:t>
            </a:r>
            <a:r>
              <a:rPr lang="en-GB" sz="2000" kern="100" dirty="0">
                <a:effectLst/>
                <a:latin typeface="Arial" panose="020B0604020202020204" pitchFamily="34" charset="0"/>
                <a:ea typeface="Calibri" panose="020F0502020204030204" pitchFamily="34" charset="0"/>
                <a:cs typeface="Arial" panose="020B0604020202020204" pitchFamily="34" charset="0"/>
              </a:rPr>
              <a:t>program </a:t>
            </a: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impact</a:t>
            </a:r>
            <a:r>
              <a:rPr lang="en-GB" sz="2000" kern="100" dirty="0">
                <a:effectLst/>
                <a:latin typeface="Arial" panose="020B0604020202020204" pitchFamily="34" charset="0"/>
                <a:ea typeface="Calibri" panose="020F0502020204030204" pitchFamily="34" charset="0"/>
                <a:cs typeface="Arial" panose="020B0604020202020204" pitchFamily="34" charset="0"/>
              </a:rPr>
              <a:t> pathways</a:t>
            </a:r>
          </a:p>
          <a:p>
            <a:pPr marL="342900" indent="-342900">
              <a:lnSpc>
                <a:spcPct val="107000"/>
              </a:lnSpc>
              <a:spcAft>
                <a:spcPts val="800"/>
              </a:spcAft>
              <a:buFont typeface="Wingdings" panose="05000000000000000000" pitchFamily="2" charset="2"/>
              <a:buChar char="v"/>
            </a:pPr>
            <a:r>
              <a:rPr lang="en-GB" sz="2000" kern="100" dirty="0">
                <a:latin typeface="Arial" panose="020B0604020202020204" pitchFamily="34" charset="0"/>
                <a:ea typeface="Calibri" panose="020F0502020204030204" pitchFamily="34" charset="0"/>
                <a:cs typeface="Arial" panose="020B0604020202020204" pitchFamily="34" charset="0"/>
              </a:rPr>
              <a:t>ensure child, family and community </a:t>
            </a:r>
            <a:r>
              <a:rPr lang="en-GB" sz="2000" kern="100" dirty="0">
                <a:solidFill>
                  <a:schemeClr val="accent1"/>
                </a:solidFill>
                <a:latin typeface="Arial" panose="020B0604020202020204" pitchFamily="34" charset="0"/>
                <a:ea typeface="Calibri" panose="020F0502020204030204" pitchFamily="34" charset="0"/>
                <a:cs typeface="Arial" panose="020B0604020202020204" pitchFamily="34" charset="0"/>
              </a:rPr>
              <a:t>participation</a:t>
            </a:r>
          </a:p>
          <a:p>
            <a:pPr marL="342900" indent="-342900">
              <a:lnSpc>
                <a:spcPct val="107000"/>
              </a:lnSpc>
              <a:spcAft>
                <a:spcPts val="800"/>
              </a:spcAft>
              <a:buFont typeface="Wingdings" panose="05000000000000000000" pitchFamily="2" charset="2"/>
              <a:buChar char="v"/>
            </a:pPr>
            <a:r>
              <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Identify a working method </a:t>
            </a:r>
            <a:r>
              <a:rPr lang="en-GB" sz="2000" kern="100" dirty="0">
                <a:effectLst/>
                <a:latin typeface="Arial" panose="020B0604020202020204" pitchFamily="34" charset="0"/>
                <a:ea typeface="Calibri" panose="020F0502020204030204" pitchFamily="34" charset="0"/>
                <a:cs typeface="Arial" panose="020B0604020202020204" pitchFamily="34" charset="0"/>
              </a:rPr>
              <a:t>with all actors in delivering child protection services</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007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12</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933658"/>
          </a:xfrm>
          <a:prstGeom prst="rect">
            <a:avLst/>
          </a:prstGeom>
          <a:noFill/>
        </p:spPr>
        <p:txBody>
          <a:bodyPr wrap="square" rtlCol="0">
            <a:spAutoFit/>
          </a:bodyPr>
          <a:lstStyle/>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that </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families are primary carers</a:t>
            </a:r>
            <a:endParaRPr lang="en-IE" sz="20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E" b="1" kern="100" dirty="0">
                <a:effectLst/>
                <a:latin typeface="Arial" panose="020B0604020202020204" pitchFamily="34" charset="0"/>
                <a:ea typeface="Calibri" panose="020F0502020204030204" pitchFamily="34" charset="0"/>
                <a:cs typeface="Arial" panose="020B0604020202020204" pitchFamily="34" charset="0"/>
              </a:rPr>
              <a:t>Calls on Member States</a:t>
            </a:r>
            <a:r>
              <a:rPr lang="en-IE"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IE" kern="100" dirty="0">
                <a:effectLst/>
                <a:latin typeface="Arial" panose="020B0604020202020204" pitchFamily="34" charset="0"/>
                <a:ea typeface="Calibri" panose="020F0502020204030204" pitchFamily="34" charset="0"/>
                <a:cs typeface="Arial" panose="020B0604020202020204" pitchFamily="34" charset="0"/>
              </a:rPr>
              <a:t>to promote an interdisciplinary approach involving </a:t>
            </a:r>
            <a:r>
              <a:rPr lang="en-IE" b="1" kern="100" dirty="0">
                <a:effectLst/>
                <a:latin typeface="Arial" panose="020B0604020202020204" pitchFamily="34" charset="0"/>
                <a:ea typeface="Calibri" panose="020F0502020204030204" pitchFamily="34" charset="0"/>
                <a:cs typeface="Arial" panose="020B0604020202020204" pitchFamily="34" charset="0"/>
              </a:rPr>
              <a:t>families</a:t>
            </a:r>
          </a:p>
          <a:p>
            <a:pPr>
              <a:lnSpc>
                <a:spcPct val="107000"/>
              </a:lnSpc>
              <a:spcAft>
                <a:spcPts val="800"/>
              </a:spcAft>
            </a:pPr>
            <a:r>
              <a:rPr lang="en-IE" kern="100" dirty="0">
                <a:effectLst/>
                <a:latin typeface="Arial" panose="020B0604020202020204" pitchFamily="34" charset="0"/>
                <a:ea typeface="Calibri" panose="020F0502020204030204" pitchFamily="34" charset="0"/>
                <a:cs typeface="Arial" panose="020B0604020202020204" pitchFamily="34" charset="0"/>
              </a:rPr>
              <a:t>to provide </a:t>
            </a:r>
            <a:r>
              <a:rPr lang="en-IE" b="1" kern="100" dirty="0">
                <a:effectLst/>
                <a:latin typeface="Arial" panose="020B0604020202020204" pitchFamily="34" charset="0"/>
                <a:ea typeface="Calibri" panose="020F0502020204030204" pitchFamily="34" charset="0"/>
                <a:cs typeface="Arial" panose="020B0604020202020204" pitchFamily="34" charset="0"/>
              </a:rPr>
              <a:t>parenting and family support</a:t>
            </a:r>
            <a:r>
              <a:rPr lang="en-IE" kern="100" dirty="0">
                <a:effectLst/>
                <a:latin typeface="Arial" panose="020B0604020202020204" pitchFamily="34" charset="0"/>
                <a:ea typeface="Calibri" panose="020F0502020204030204" pitchFamily="34" charset="0"/>
                <a:cs typeface="Arial" panose="020B0604020202020204" pitchFamily="34" charset="0"/>
              </a:rPr>
              <a:t>, providing the necessary conditions to prevent </a:t>
            </a:r>
            <a:r>
              <a:rPr lang="en-IE" b="1" kern="100" dirty="0">
                <a:effectLst/>
                <a:latin typeface="Arial" panose="020B0604020202020204" pitchFamily="34" charset="0"/>
                <a:ea typeface="Calibri" panose="020F0502020204030204" pitchFamily="34" charset="0"/>
                <a:cs typeface="Arial" panose="020B0604020202020204" pitchFamily="34" charset="0"/>
              </a:rPr>
              <a:t>family separation</a:t>
            </a:r>
            <a:r>
              <a:rPr lang="en-IE" kern="100" dirty="0">
                <a:effectLst/>
                <a:latin typeface="Arial" panose="020B0604020202020204" pitchFamily="34" charset="0"/>
                <a:ea typeface="Calibri" panose="020F0502020204030204" pitchFamily="34" charset="0"/>
                <a:cs typeface="Arial" panose="020B0604020202020204" pitchFamily="34" charset="0"/>
              </a:rPr>
              <a:t>, in the best interests of the child.</a:t>
            </a:r>
          </a:p>
          <a:p>
            <a:pPr>
              <a:lnSpc>
                <a:spcPct val="107000"/>
              </a:lnSpc>
              <a:spcAft>
                <a:spcPts val="800"/>
              </a:spcAft>
            </a:pPr>
            <a:r>
              <a:rPr lang="en-IE" kern="100" dirty="0">
                <a:effectLst/>
                <a:latin typeface="Arial" panose="020B0604020202020204" pitchFamily="34" charset="0"/>
                <a:ea typeface="Calibri" panose="020F0502020204030204" pitchFamily="34" charset="0"/>
                <a:cs typeface="Arial" panose="020B0604020202020204" pitchFamily="34" charset="0"/>
              </a:rPr>
              <a:t>to take all measures to ensure the prioritisation of </a:t>
            </a:r>
            <a:r>
              <a:rPr lang="en-IE" b="1" kern="100" dirty="0">
                <a:effectLst/>
                <a:latin typeface="Arial" panose="020B0604020202020204" pitchFamily="34" charset="0"/>
                <a:ea typeface="Calibri" panose="020F0502020204030204" pitchFamily="34" charset="0"/>
                <a:cs typeface="Arial" panose="020B0604020202020204" pitchFamily="34" charset="0"/>
              </a:rPr>
              <a:t>family-based</a:t>
            </a:r>
            <a:r>
              <a:rPr lang="en-IE" kern="100" dirty="0">
                <a:effectLst/>
                <a:latin typeface="Arial" panose="020B0604020202020204" pitchFamily="34" charset="0"/>
                <a:ea typeface="Calibri" panose="020F0502020204030204" pitchFamily="34" charset="0"/>
                <a:cs typeface="Arial" panose="020B0604020202020204" pitchFamily="34" charset="0"/>
              </a:rPr>
              <a:t> and community-based care for children when placing children into alternative care</a:t>
            </a:r>
          </a:p>
          <a:p>
            <a:pPr>
              <a:lnSpc>
                <a:spcPct val="107000"/>
              </a:lnSpc>
              <a:spcAft>
                <a:spcPts val="800"/>
              </a:spcAft>
            </a:pPr>
            <a:r>
              <a:rPr lang="en-US" sz="1600" b="1" dirty="0">
                <a:solidFill>
                  <a:schemeClr val="accent6"/>
                </a:solidFill>
                <a:latin typeface="Arial" panose="020B0604020202020204" pitchFamily="34" charset="0"/>
                <a:cs typeface="Arial" panose="020B0604020202020204" pitchFamily="34" charset="0"/>
              </a:rPr>
              <a:t>Example of key </a:t>
            </a:r>
            <a:r>
              <a:rPr lang="fr-BE" sz="1600" b="1" dirty="0" err="1">
                <a:solidFill>
                  <a:schemeClr val="accent6"/>
                </a:solidFill>
                <a:latin typeface="Arial" panose="020B0604020202020204" pitchFamily="34" charset="0"/>
                <a:cs typeface="Arial" panose="020B0604020202020204" pitchFamily="34" charset="0"/>
              </a:rPr>
              <a:t>resources</a:t>
            </a:r>
            <a:endParaRPr lang="en-US" sz="1600" b="1" dirty="0">
              <a:solidFill>
                <a:schemeClr val="accent6"/>
              </a:solidFill>
              <a:latin typeface="Arial" panose="020B0604020202020204" pitchFamily="34" charset="0"/>
              <a:cs typeface="Arial" panose="020B0604020202020204" pitchFamily="34" charset="0"/>
            </a:endParaRPr>
          </a:p>
          <a:p>
            <a:pPr algn="just">
              <a:spcBef>
                <a:spcPts val="100"/>
              </a:spcBef>
              <a:spcAft>
                <a:spcPts val="100"/>
              </a:spcAft>
              <a:buSzPct val="100000"/>
            </a:pPr>
            <a:r>
              <a:rPr lang="fr-BE" sz="1600" dirty="0">
                <a:solidFill>
                  <a:srgbClr val="0070C0"/>
                </a:solidFill>
                <a:latin typeface="Arial" panose="020B0604020202020204" pitchFamily="34" charset="0"/>
                <a:cs typeface="Arial" panose="020B0604020202020204" pitchFamily="34" charset="0"/>
                <a:hlinkClick r:id="rId2"/>
              </a:rPr>
              <a:t>European Child </a:t>
            </a:r>
            <a:r>
              <a:rPr lang="fr-BE" sz="1600" dirty="0" err="1">
                <a:solidFill>
                  <a:srgbClr val="0070C0"/>
                </a:solidFill>
                <a:latin typeface="Arial" panose="020B0604020202020204" pitchFamily="34" charset="0"/>
                <a:cs typeface="Arial" panose="020B0604020202020204" pitchFamily="34" charset="0"/>
                <a:hlinkClick r:id="rId2"/>
              </a:rPr>
              <a:t>Guarantee</a:t>
            </a:r>
            <a:r>
              <a:rPr lang="fr-BE" sz="1600" dirty="0">
                <a:solidFill>
                  <a:srgbClr val="0070C0"/>
                </a:solidFill>
                <a:latin typeface="Arial" panose="020B0604020202020204" pitchFamily="34" charset="0"/>
                <a:cs typeface="Arial" panose="020B0604020202020204" pitchFamily="34" charset="0"/>
                <a:hlinkClick r:id="rId2"/>
              </a:rPr>
              <a:t> </a:t>
            </a:r>
            <a:endParaRPr lang="fr-BE" sz="1600" dirty="0">
              <a:solidFill>
                <a:srgbClr val="0070C0"/>
              </a:solidFill>
              <a:latin typeface="Arial" panose="020B0604020202020204" pitchFamily="34" charset="0"/>
              <a:cs typeface="Arial" panose="020B0604020202020204" pitchFamily="34" charset="0"/>
            </a:endParaRPr>
          </a:p>
          <a:p>
            <a:pPr algn="just">
              <a:spcBef>
                <a:spcPts val="100"/>
              </a:spcBef>
              <a:spcAft>
                <a:spcPts val="100"/>
              </a:spcAft>
              <a:buSzPct val="100000"/>
            </a:pPr>
            <a:r>
              <a:rPr lang="en-US" sz="1600" dirty="0">
                <a:solidFill>
                  <a:srgbClr val="0070C0"/>
                </a:solidFill>
                <a:latin typeface="Arial" panose="020B0604020202020204" pitchFamily="34" charset="0"/>
                <a:cs typeface="Arial" panose="020B0604020202020204" pitchFamily="34" charset="0"/>
                <a:hlinkClick r:id="rId3"/>
              </a:rPr>
              <a:t>Guidance on independent living and community inclusion (planned for 2024) complemented by Framework for social services of excellence for persons with disabilities</a:t>
            </a:r>
            <a:endParaRPr lang="en-US" sz="1600" dirty="0">
              <a:solidFill>
                <a:srgbClr val="0070C0"/>
              </a:solidFill>
              <a:latin typeface="Arial" panose="020B0604020202020204" pitchFamily="34" charset="0"/>
              <a:cs typeface="Arial" panose="020B0604020202020204" pitchFamily="34" charset="0"/>
            </a:endParaRPr>
          </a:p>
          <a:p>
            <a:pPr algn="just">
              <a:spcBef>
                <a:spcPts val="100"/>
              </a:spcBef>
              <a:spcAft>
                <a:spcPts val="100"/>
              </a:spcAft>
              <a:buSzPct val="100000"/>
            </a:pPr>
            <a:r>
              <a:rPr lang="en-US" sz="1600" dirty="0">
                <a:solidFill>
                  <a:srgbClr val="0070C0"/>
                </a:solidFill>
                <a:latin typeface="Arial" panose="020B0604020202020204" pitchFamily="34" charset="0"/>
                <a:cs typeface="Arial" panose="020B0604020202020204" pitchFamily="34" charset="0"/>
                <a:hlinkClick r:id="rId4"/>
              </a:rPr>
              <a:t>European Social Fund</a:t>
            </a:r>
            <a:r>
              <a:rPr lang="en-US" sz="1600" dirty="0">
                <a:solidFill>
                  <a:srgbClr val="0070C0"/>
                </a:solidFill>
                <a:latin typeface="Arial" panose="020B0604020202020204" pitchFamily="34" charset="0"/>
                <a:cs typeface="Arial" panose="020B0604020202020204" pitchFamily="34" charset="0"/>
              </a:rPr>
              <a:t>+</a:t>
            </a:r>
            <a:r>
              <a:rPr lang="en-IE"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5"/>
              </a:rPr>
              <a:t>European Regional Development Fund</a:t>
            </a:r>
            <a:r>
              <a:rPr lang="en-US" sz="1600" dirty="0">
                <a:solidFill>
                  <a:srgbClr val="0070C0"/>
                </a:solidFill>
                <a:latin typeface="Arial" panose="020B0604020202020204" pitchFamily="34" charset="0"/>
                <a:cs typeface="Arial" panose="020B0604020202020204" pitchFamily="34" charset="0"/>
              </a:rPr>
              <a:t>, </a:t>
            </a:r>
          </a:p>
          <a:p>
            <a:pPr algn="just">
              <a:spcBef>
                <a:spcPts val="100"/>
              </a:spcBef>
              <a:spcAft>
                <a:spcPts val="100"/>
              </a:spcAft>
              <a:buSzPct val="100000"/>
            </a:pPr>
            <a:r>
              <a:rPr lang="en-IE" sz="1600" dirty="0">
                <a:solidFill>
                  <a:srgbClr val="0070C0"/>
                </a:solidFill>
                <a:latin typeface="Arial" panose="020B0604020202020204" pitchFamily="34" charset="0"/>
                <a:ea typeface="Calibri" panose="020F0502020204030204" pitchFamily="34" charset="0"/>
                <a:cs typeface="Arial" panose="020B0604020202020204" pitchFamily="34" charset="0"/>
                <a:hlinkClick r:id="rId6"/>
              </a:rPr>
              <a:t>Capacity-building under Erasmus+ to support the shift from institutions to person-centred, community-based inclusive services</a:t>
            </a:r>
            <a:endParaRPr lang="en-IE"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IE"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69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13</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438138"/>
          </a:xfrm>
          <a:prstGeom prst="rect">
            <a:avLst/>
          </a:prstGeom>
          <a:noFill/>
        </p:spPr>
        <p:txBody>
          <a:bodyPr wrap="square" rtlCol="0">
            <a:spAutoFit/>
          </a:bodyPr>
          <a:lstStyle/>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the </a:t>
            </a:r>
            <a:r>
              <a:rPr lang="en-IE" sz="20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unequal access to key services for children and their families</a:t>
            </a:r>
          </a:p>
          <a:p>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a:t>
            </a:r>
            <a:r>
              <a:rPr lang="en-IE" sz="2000" kern="100" dirty="0">
                <a:effectLst/>
                <a:latin typeface="Arial" panose="020B0604020202020204" pitchFamily="34" charset="0"/>
                <a:ea typeface="Calibri" panose="020F0502020204030204" pitchFamily="34" charset="0"/>
                <a:cs typeface="Arial" panose="020B0604020202020204" pitchFamily="34" charset="0"/>
              </a:rPr>
              <a:t> to prevent and combat social exclusion by guaranteeing effective access of children to key services, such as education, healthcare and housing</a:t>
            </a:r>
          </a:p>
          <a:p>
            <a:endParaRPr lang="en-IE" sz="2000" kern="100" dirty="0">
              <a:latin typeface="Arial" panose="020B0604020202020204" pitchFamily="34" charset="0"/>
              <a:ea typeface="Calibri" panose="020F050202020403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1000"/>
              </a:spcAft>
              <a:buClr>
                <a:srgbClr val="000000"/>
              </a:buClr>
              <a:buSzTx/>
              <a:tabLst/>
              <a:defRPr/>
            </a:pPr>
            <a:r>
              <a:rPr kumimoji="0" lang="en-US" sz="2000" b="1" i="0" u="none" strike="noStrike" kern="0" cap="none" spc="0" normalizeH="0" baseline="0" noProof="0" dirty="0">
                <a:ln>
                  <a:noFill/>
                </a:ln>
                <a:solidFill>
                  <a:schemeClr val="accent6"/>
                </a:solidFill>
                <a:effectLst/>
                <a:uLnTx/>
                <a:uFillTx/>
                <a:latin typeface="Aptos" panose="020B0004020202020204" pitchFamily="34" charset="0"/>
                <a:cs typeface="Arial"/>
                <a:sym typeface="Arial"/>
              </a:rPr>
              <a:t>Example of </a:t>
            </a:r>
            <a:r>
              <a:rPr lang="fr-BE" sz="2000" b="1" dirty="0" err="1">
                <a:solidFill>
                  <a:schemeClr val="accent6"/>
                </a:solidFill>
                <a:latin typeface="Aptos" panose="020B0004020202020204" pitchFamily="34" charset="0"/>
              </a:rPr>
              <a:t>resources</a:t>
            </a:r>
            <a:endParaRPr kumimoji="0" lang="en-US" sz="2000" b="1" i="0" u="none" strike="noStrike" kern="0" cap="none" spc="0" normalizeH="0" baseline="0" noProof="0" dirty="0">
              <a:ln>
                <a:noFill/>
              </a:ln>
              <a:solidFill>
                <a:schemeClr val="accent6"/>
              </a:solidFill>
              <a:effectLst/>
              <a:uLnTx/>
              <a:uFillTx/>
              <a:latin typeface="Aptos" panose="020B0004020202020204" pitchFamily="34" charset="0"/>
              <a:cs typeface="Arial"/>
              <a:sym typeface="Arial"/>
            </a:endParaRPr>
          </a:p>
          <a:p>
            <a:pPr marL="285750" lvl="2" indent="-285750" algn="just">
              <a:buFont typeface="Arial" panose="020B0604020202020204" pitchFamily="34" charset="0"/>
              <a:buChar char="•"/>
            </a:pPr>
            <a:r>
              <a:rPr lang="fr-BE" dirty="0">
                <a:solidFill>
                  <a:srgbClr val="0070C0"/>
                </a:solidFill>
                <a:latin typeface="Aptos" panose="020B0004020202020204" pitchFamily="34" charset="0"/>
                <a:hlinkClick r:id="rId2"/>
              </a:rPr>
              <a:t>European </a:t>
            </a:r>
            <a:r>
              <a:rPr lang="fr-BE" dirty="0" err="1">
                <a:solidFill>
                  <a:srgbClr val="0070C0"/>
                </a:solidFill>
                <a:latin typeface="Aptos" panose="020B0004020202020204" pitchFamily="34" charset="0"/>
                <a:hlinkClick r:id="rId2"/>
              </a:rPr>
              <a:t>Pillar</a:t>
            </a:r>
            <a:r>
              <a:rPr lang="fr-BE" dirty="0">
                <a:solidFill>
                  <a:srgbClr val="0070C0"/>
                </a:solidFill>
                <a:latin typeface="Aptos" panose="020B0004020202020204" pitchFamily="34" charset="0"/>
                <a:hlinkClick r:id="rId2"/>
              </a:rPr>
              <a:t> of social </a:t>
            </a:r>
            <a:r>
              <a:rPr lang="fr-BE" dirty="0" err="1">
                <a:solidFill>
                  <a:srgbClr val="0070C0"/>
                </a:solidFill>
                <a:latin typeface="Aptos" panose="020B0004020202020204" pitchFamily="34" charset="0"/>
                <a:hlinkClick r:id="rId2"/>
              </a:rPr>
              <a:t>rights</a:t>
            </a:r>
            <a:r>
              <a:rPr lang="fr-BE" dirty="0">
                <a:solidFill>
                  <a:srgbClr val="0070C0"/>
                </a:solidFill>
                <a:latin typeface="Aptos" panose="020B0004020202020204" pitchFamily="34" charset="0"/>
              </a:rPr>
              <a:t>, </a:t>
            </a:r>
            <a:r>
              <a:rPr lang="fr-BE" dirty="0">
                <a:solidFill>
                  <a:srgbClr val="0070C0"/>
                </a:solidFill>
                <a:latin typeface="Aptos" panose="020B0004020202020204" pitchFamily="34" charset="0"/>
                <a:hlinkClick r:id="rId3"/>
              </a:rPr>
              <a:t>European Child </a:t>
            </a:r>
            <a:r>
              <a:rPr lang="fr-BE" dirty="0" err="1">
                <a:solidFill>
                  <a:srgbClr val="0070C0"/>
                </a:solidFill>
                <a:latin typeface="Aptos" panose="020B0004020202020204" pitchFamily="34" charset="0"/>
                <a:hlinkClick r:id="rId3"/>
              </a:rPr>
              <a:t>Guarantee</a:t>
            </a:r>
            <a:r>
              <a:rPr lang="en-US" dirty="0">
                <a:solidFill>
                  <a:srgbClr val="0070C0"/>
                </a:solidFill>
                <a:latin typeface="Aptos" panose="020B0004020202020204" pitchFamily="34" charset="0"/>
              </a:rPr>
              <a:t>, </a:t>
            </a:r>
            <a:r>
              <a:rPr lang="en-US" dirty="0">
                <a:solidFill>
                  <a:srgbClr val="0070C0"/>
                </a:solidFill>
                <a:latin typeface="Aptos" panose="020B0004020202020204" pitchFamily="34" charset="0"/>
                <a:hlinkClick r:id="rId4"/>
              </a:rPr>
              <a:t>European care Strategy</a:t>
            </a:r>
            <a:endParaRPr lang="en-US" dirty="0">
              <a:solidFill>
                <a:srgbClr val="0070C0"/>
              </a:solidFill>
              <a:latin typeface="Aptos" panose="020B0004020202020204" pitchFamily="34" charset="0"/>
            </a:endParaRPr>
          </a:p>
          <a:p>
            <a:pPr marL="285750" lvl="2" indent="-285750" algn="just">
              <a:buFont typeface="Arial" panose="020B0604020202020204" pitchFamily="34" charset="0"/>
              <a:buChar char="•"/>
            </a:pPr>
            <a:r>
              <a:rPr lang="en-GB" u="sng" dirty="0">
                <a:solidFill>
                  <a:srgbClr val="0000FF"/>
                </a:solidFill>
                <a:effectLst/>
                <a:latin typeface="Aptos" panose="020B0004020202020204" pitchFamily="34" charset="0"/>
                <a:ea typeface="Calibri" panose="020F0502020204030204" pitchFamily="34" charset="0"/>
                <a:hlinkClick r:id="rId5"/>
              </a:rPr>
              <a:t>Council Recommendation on High quality early childhood education and care systems</a:t>
            </a:r>
            <a:r>
              <a:rPr lang="en-GB" dirty="0">
                <a:effectLst/>
                <a:latin typeface="Aptos" panose="020B0004020202020204" pitchFamily="34" charset="0"/>
                <a:ea typeface="Calibri" panose="020F0502020204030204" pitchFamily="34" charset="0"/>
              </a:rPr>
              <a:t> </a:t>
            </a:r>
          </a:p>
          <a:p>
            <a:pPr marL="285750" lvl="2" indent="-285750" algn="just">
              <a:buFont typeface="Arial" panose="020B0604020202020204" pitchFamily="34" charset="0"/>
              <a:buChar char="•"/>
            </a:pPr>
            <a:r>
              <a:rPr lang="fr-BE" dirty="0" err="1">
                <a:solidFill>
                  <a:srgbClr val="0070C0"/>
                </a:solidFill>
                <a:latin typeface="Aptos" panose="020B0004020202020204" pitchFamily="34" charset="0"/>
                <a:hlinkClick r:id="rId6"/>
              </a:rPr>
              <a:t>Victims</a:t>
            </a:r>
            <a:r>
              <a:rPr lang="fr-BE" dirty="0">
                <a:solidFill>
                  <a:srgbClr val="0070C0"/>
                </a:solidFill>
                <a:latin typeface="Aptos" panose="020B0004020202020204" pitchFamily="34" charset="0"/>
                <a:hlinkClick r:id="rId6"/>
              </a:rPr>
              <a:t>’ </a:t>
            </a:r>
            <a:r>
              <a:rPr lang="fr-BE" dirty="0" err="1">
                <a:solidFill>
                  <a:srgbClr val="0070C0"/>
                </a:solidFill>
                <a:latin typeface="Aptos" panose="020B0004020202020204" pitchFamily="34" charset="0"/>
                <a:hlinkClick r:id="rId6"/>
              </a:rPr>
              <a:t>Rights</a:t>
            </a:r>
            <a:r>
              <a:rPr lang="fr-BE" dirty="0">
                <a:solidFill>
                  <a:srgbClr val="0070C0"/>
                </a:solidFill>
                <a:latin typeface="Aptos" panose="020B0004020202020204" pitchFamily="34" charset="0"/>
                <a:hlinkClick r:id="rId6"/>
              </a:rPr>
              <a:t> Directive</a:t>
            </a:r>
            <a:r>
              <a:rPr lang="fr-BE" dirty="0">
                <a:solidFill>
                  <a:srgbClr val="0070C0"/>
                </a:solidFill>
                <a:latin typeface="Aptos" panose="020B0004020202020204" pitchFamily="34" charset="0"/>
              </a:rPr>
              <a:t>, </a:t>
            </a:r>
            <a:r>
              <a:rPr lang="fr-BE" dirty="0" err="1">
                <a:solidFill>
                  <a:srgbClr val="0070C0"/>
                </a:solidFill>
                <a:latin typeface="Aptos" panose="020B0004020202020204" pitchFamily="34" charset="0"/>
                <a:hlinkClick r:id="rId7"/>
              </a:rPr>
              <a:t>Proposed</a:t>
            </a:r>
            <a:r>
              <a:rPr lang="fr-BE" dirty="0">
                <a:solidFill>
                  <a:srgbClr val="0070C0"/>
                </a:solidFill>
                <a:latin typeface="Aptos" panose="020B0004020202020204" pitchFamily="34" charset="0"/>
                <a:hlinkClick r:id="rId7"/>
              </a:rPr>
              <a:t> Directive on </a:t>
            </a:r>
            <a:r>
              <a:rPr lang="fr-BE" dirty="0" err="1">
                <a:solidFill>
                  <a:srgbClr val="0070C0"/>
                </a:solidFill>
                <a:latin typeface="Aptos" panose="020B0004020202020204" pitchFamily="34" charset="0"/>
                <a:hlinkClick r:id="rId7"/>
              </a:rPr>
              <a:t>gender-based</a:t>
            </a:r>
            <a:r>
              <a:rPr lang="fr-BE" dirty="0">
                <a:solidFill>
                  <a:srgbClr val="0070C0"/>
                </a:solidFill>
                <a:latin typeface="Aptos" panose="020B0004020202020204" pitchFamily="34" charset="0"/>
                <a:hlinkClick r:id="rId7"/>
              </a:rPr>
              <a:t> and </a:t>
            </a:r>
            <a:r>
              <a:rPr lang="fr-BE" dirty="0" err="1">
                <a:solidFill>
                  <a:srgbClr val="0070C0"/>
                </a:solidFill>
                <a:latin typeface="Aptos" panose="020B0004020202020204" pitchFamily="34" charset="0"/>
                <a:hlinkClick r:id="rId7"/>
              </a:rPr>
              <a:t>domestic</a:t>
            </a:r>
            <a:r>
              <a:rPr lang="fr-BE" dirty="0">
                <a:solidFill>
                  <a:srgbClr val="0070C0"/>
                </a:solidFill>
                <a:latin typeface="Aptos" panose="020B0004020202020204" pitchFamily="34" charset="0"/>
                <a:hlinkClick r:id="rId7"/>
              </a:rPr>
              <a:t> violence</a:t>
            </a:r>
            <a:endParaRPr lang="fr-BE" dirty="0">
              <a:solidFill>
                <a:srgbClr val="0070C0"/>
              </a:solidFill>
              <a:latin typeface="Aptos" panose="020B0004020202020204" pitchFamily="34" charset="0"/>
            </a:endParaRPr>
          </a:p>
          <a:p>
            <a:pPr marL="285750" lvl="2" indent="-285750" algn="just">
              <a:buFont typeface="Arial" panose="020B0604020202020204" pitchFamily="34" charset="0"/>
              <a:buChar char="•"/>
            </a:pPr>
            <a:r>
              <a:rPr lang="en-IE" u="sng" dirty="0">
                <a:solidFill>
                  <a:srgbClr val="0070C0"/>
                </a:solidFill>
                <a:latin typeface="Aptos" panose="020B0004020202020204" pitchFamily="34" charset="0"/>
                <a:ea typeface="Calibri" panose="020F0502020204030204" pitchFamily="34" charset="0"/>
              </a:rPr>
              <a:t>Child Helpline and Missing Children hotline</a:t>
            </a:r>
            <a:endParaRPr lang="en-GB" u="sng" dirty="0">
              <a:solidFill>
                <a:srgbClr val="0070C0"/>
              </a:solidFill>
              <a:effectLst/>
              <a:latin typeface="Aptos" panose="020B0004020202020204" pitchFamily="34" charset="0"/>
              <a:ea typeface="Calibri" panose="020F0502020204030204" pitchFamily="34" charset="0"/>
            </a:endParaRPr>
          </a:p>
          <a:p>
            <a:pPr marL="285750" lvl="2" indent="-285750" algn="just">
              <a:buFont typeface="Arial" panose="020B0604020202020204" pitchFamily="34" charset="0"/>
              <a:buChar char="•"/>
            </a:pPr>
            <a:r>
              <a:rPr lang="en-US" dirty="0">
                <a:solidFill>
                  <a:srgbClr val="0070C0"/>
                </a:solidFill>
                <a:latin typeface="Aptos" panose="020B0004020202020204" pitchFamily="34" charset="0"/>
                <a:hlinkClick r:id="rId8"/>
              </a:rPr>
              <a:t>European Social Fund</a:t>
            </a:r>
            <a:r>
              <a:rPr lang="en-US" dirty="0">
                <a:solidFill>
                  <a:srgbClr val="0070C0"/>
                </a:solidFill>
                <a:latin typeface="Aptos" panose="020B0004020202020204" pitchFamily="34" charset="0"/>
              </a:rPr>
              <a:t>+, </a:t>
            </a:r>
            <a:r>
              <a:rPr lang="en-US" dirty="0">
                <a:solidFill>
                  <a:srgbClr val="0070C0"/>
                </a:solidFill>
                <a:latin typeface="Aptos" panose="020B0004020202020204" pitchFamily="34" charset="0"/>
                <a:hlinkClick r:id="rId9"/>
              </a:rPr>
              <a:t>European Regional Development Fund</a:t>
            </a:r>
            <a:r>
              <a:rPr lang="en-US" dirty="0">
                <a:solidFill>
                  <a:srgbClr val="0070C0"/>
                </a:solidFill>
                <a:latin typeface="Aptos" panose="020B0004020202020204" pitchFamily="34" charset="0"/>
              </a:rPr>
              <a:t>, </a:t>
            </a:r>
            <a:r>
              <a:rPr lang="en-US" dirty="0">
                <a:solidFill>
                  <a:srgbClr val="0070C0"/>
                </a:solidFill>
                <a:latin typeface="Aptos" panose="020B0004020202020204" pitchFamily="34" charset="0"/>
                <a:hlinkClick r:id="rId10"/>
              </a:rPr>
              <a:t>Common Provisions Regulation</a:t>
            </a:r>
            <a:r>
              <a:rPr lang="en-US" dirty="0">
                <a:solidFill>
                  <a:srgbClr val="0070C0"/>
                </a:solidFill>
                <a:latin typeface="Aptos" panose="020B0004020202020204" pitchFamily="34" charset="0"/>
              </a:rPr>
              <a:t>, </a:t>
            </a:r>
            <a:r>
              <a:rPr lang="en-US" dirty="0">
                <a:solidFill>
                  <a:srgbClr val="0070C0"/>
                </a:solidFill>
                <a:latin typeface="Aptos" panose="020B0004020202020204" pitchFamily="34" charset="0"/>
                <a:hlinkClick r:id="rId11"/>
              </a:rPr>
              <a:t>Recovery and Resilience Facility</a:t>
            </a:r>
            <a:endParaRPr lang="en-US" dirty="0">
              <a:solidFill>
                <a:srgbClr val="0070C0"/>
              </a:solidFill>
              <a:latin typeface="Aptos" panose="020B0004020202020204" pitchFamily="34" charset="0"/>
            </a:endParaRPr>
          </a:p>
          <a:p>
            <a:pPr marL="285750" lvl="2" indent="-285750" algn="just">
              <a:buFont typeface="Arial" panose="020B0604020202020204" pitchFamily="34" charset="0"/>
              <a:buChar char="•"/>
            </a:pPr>
            <a:r>
              <a:rPr lang="en-US" dirty="0">
                <a:solidFill>
                  <a:srgbClr val="0070C0"/>
                </a:solidFill>
                <a:latin typeface="Aptos" panose="020B0004020202020204" pitchFamily="34" charset="0"/>
                <a:hlinkClick r:id="rId12"/>
              </a:rPr>
              <a:t>Technical Support Instrument</a:t>
            </a:r>
            <a:r>
              <a:rPr lang="en-US" dirty="0">
                <a:solidFill>
                  <a:srgbClr val="0070C0"/>
                </a:solidFill>
                <a:latin typeface="Aptos" panose="020B0004020202020204" pitchFamily="34" charset="0"/>
              </a:rPr>
              <a:t>, </a:t>
            </a:r>
            <a:r>
              <a:rPr lang="fr-BE" dirty="0">
                <a:solidFill>
                  <a:srgbClr val="0070C0"/>
                </a:solidFill>
                <a:effectLst/>
                <a:latin typeface="Aptos" panose="020B0004020202020204" pitchFamily="34" charset="0"/>
                <a:ea typeface="Aptos" panose="020B0004020202020204" pitchFamily="34" charset="0"/>
                <a:cs typeface="Arial" panose="020B0604020202020204" pitchFamily="34" charset="0"/>
                <a:hlinkClick r:id="rId13"/>
              </a:rPr>
              <a:t>CERV</a:t>
            </a:r>
            <a:r>
              <a:rPr lang="fr-BE" dirty="0">
                <a:solidFill>
                  <a:srgbClr val="0070C0"/>
                </a:solidFill>
                <a:effectLst/>
                <a:latin typeface="Aptos" panose="020B0004020202020204" pitchFamily="34" charset="0"/>
                <a:ea typeface="Aptos" panose="020B0004020202020204" pitchFamily="34" charset="0"/>
                <a:cs typeface="Arial" panose="020B0604020202020204" pitchFamily="34" charset="0"/>
              </a:rPr>
              <a:t> (</a:t>
            </a:r>
            <a:r>
              <a:rPr lang="fr-BE" dirty="0" err="1">
                <a:solidFill>
                  <a:srgbClr val="0070C0"/>
                </a:solidFill>
                <a:effectLst/>
                <a:latin typeface="Aptos" panose="020B0004020202020204" pitchFamily="34" charset="0"/>
                <a:ea typeface="Aptos" panose="020B0004020202020204" pitchFamily="34" charset="0"/>
                <a:cs typeface="Arial" panose="020B0604020202020204" pitchFamily="34" charset="0"/>
              </a:rPr>
              <a:t>Daphne</a:t>
            </a:r>
            <a:r>
              <a:rPr lang="fr-BE" dirty="0">
                <a:solidFill>
                  <a:srgbClr val="0070C0"/>
                </a:solidFill>
                <a:effectLst/>
                <a:latin typeface="Aptos" panose="020B0004020202020204" pitchFamily="34" charset="0"/>
                <a:ea typeface="Aptos" panose="020B0004020202020204" pitchFamily="34" charset="0"/>
                <a:cs typeface="Arial" panose="020B0604020202020204" pitchFamily="34" charset="0"/>
              </a:rPr>
              <a:t> call)</a:t>
            </a:r>
            <a:endParaRPr lang="en-US" dirty="0">
              <a:solidFill>
                <a:srgbClr val="0070C0"/>
              </a:solidFill>
              <a:latin typeface="Aptos" panose="020B0004020202020204" pitchFamily="34" charset="0"/>
            </a:endParaRPr>
          </a:p>
          <a:p>
            <a:endParaRPr lang="en-IE" sz="2000" kern="100" dirty="0">
              <a:effectLst/>
              <a:latin typeface="Arial" panose="020B0604020202020204" pitchFamily="34" charset="0"/>
              <a:ea typeface="Calibri" panose="020F0502020204030204" pitchFamily="34" charset="0"/>
              <a:cs typeface="Arial" panose="020B0604020202020204" pitchFamily="34" charset="0"/>
            </a:endParaRPr>
          </a:p>
          <a:p>
            <a:endParaRPr lang="en-IE" sz="2000" kern="100" dirty="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948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14</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153958"/>
          </a:xfrm>
          <a:prstGeom prst="rect">
            <a:avLst/>
          </a:prstGeom>
          <a:noFill/>
        </p:spPr>
        <p:txBody>
          <a:bodyPr wrap="square" rtlCol="0">
            <a:spAutoFit/>
          </a:bodyPr>
          <a:lstStyle/>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that children with </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disabilities need quality family and community-based care</a:t>
            </a:r>
            <a:endParaRPr lang="en-IE" sz="20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 </a:t>
            </a:r>
            <a:r>
              <a:rPr lang="en-IE" sz="2000" kern="100" dirty="0">
                <a:effectLst/>
                <a:latin typeface="Arial" panose="020B0604020202020204" pitchFamily="34" charset="0"/>
                <a:ea typeface="Calibri" panose="020F0502020204030204" pitchFamily="34" charset="0"/>
                <a:cs typeface="Arial" panose="020B0604020202020204" pitchFamily="34" charset="0"/>
              </a:rPr>
              <a:t>to support children with disabilities and their families  as early as possible to prevent the placement of children with disabilities in institutions</a:t>
            </a:r>
          </a:p>
          <a:p>
            <a:pPr>
              <a:lnSpc>
                <a:spcPct val="107000"/>
              </a:lnSpc>
              <a:spcAft>
                <a:spcPts val="800"/>
              </a:spcAft>
            </a:pPr>
            <a:endParaRPr lang="en-IE" sz="2000" kern="100" dirty="0">
              <a:latin typeface="Arial" panose="020B0604020202020204" pitchFamily="34" charset="0"/>
              <a:ea typeface="Calibri" panose="020F050202020403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1000"/>
              </a:spcAft>
              <a:buClr>
                <a:srgbClr val="000000"/>
              </a:buClr>
              <a:buSzTx/>
              <a:tabLst/>
              <a:defRPr/>
            </a:pPr>
            <a:r>
              <a:rPr kumimoji="0" lang="en-US" sz="1500" b="1" i="0" u="none" strike="noStrike" kern="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Arial"/>
              </a:rPr>
              <a:t>Example of </a:t>
            </a:r>
            <a:r>
              <a:rPr lang="fr-BE" sz="1500" b="1" dirty="0" err="1">
                <a:solidFill>
                  <a:schemeClr val="accent6"/>
                </a:solidFill>
                <a:latin typeface="Arial" panose="020B0604020202020204" pitchFamily="34" charset="0"/>
                <a:cs typeface="Arial" panose="020B0604020202020204" pitchFamily="34" charset="0"/>
              </a:rPr>
              <a:t>resources</a:t>
            </a:r>
            <a:endParaRPr kumimoji="0" lang="en-US" sz="1500" b="1" i="0" u="none" strike="noStrike" kern="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Arial"/>
            </a:endParaRPr>
          </a:p>
          <a:p>
            <a:pPr marL="285750" lvl="2" indent="-285750" algn="just">
              <a:buFont typeface="Arial" panose="020B0604020202020204" pitchFamily="34" charset="0"/>
              <a:buChar char="•"/>
            </a:pPr>
            <a:r>
              <a:rPr lang="en-US" sz="1500" dirty="0">
                <a:solidFill>
                  <a:srgbClr val="0070C0"/>
                </a:solidFill>
                <a:latin typeface="Arial" panose="020B0604020202020204" pitchFamily="34" charset="0"/>
                <a:cs typeface="Arial" panose="020B0604020202020204" pitchFamily="34" charset="0"/>
                <a:hlinkClick r:id="rId2"/>
              </a:rPr>
              <a:t>European Social Fund</a:t>
            </a:r>
            <a:r>
              <a:rPr lang="en-US" sz="1500" dirty="0">
                <a:solidFill>
                  <a:srgbClr val="0070C0"/>
                </a:solidFill>
                <a:latin typeface="Arial" panose="020B0604020202020204" pitchFamily="34" charset="0"/>
                <a:cs typeface="Arial" panose="020B0604020202020204" pitchFamily="34" charset="0"/>
              </a:rPr>
              <a:t>+, </a:t>
            </a:r>
            <a:r>
              <a:rPr lang="en-US" sz="1500" dirty="0">
                <a:solidFill>
                  <a:srgbClr val="0070C0"/>
                </a:solidFill>
                <a:latin typeface="Arial" panose="020B0604020202020204" pitchFamily="34" charset="0"/>
                <a:cs typeface="Arial" panose="020B0604020202020204" pitchFamily="34" charset="0"/>
                <a:hlinkClick r:id="rId3"/>
              </a:rPr>
              <a:t>European Regional Development Fund</a:t>
            </a:r>
            <a:r>
              <a:rPr lang="en-US" sz="1500" dirty="0">
                <a:solidFill>
                  <a:srgbClr val="0070C0"/>
                </a:solidFill>
                <a:latin typeface="Arial" panose="020B0604020202020204" pitchFamily="34" charset="0"/>
                <a:cs typeface="Arial" panose="020B0604020202020204" pitchFamily="34" charset="0"/>
              </a:rPr>
              <a:t>, </a:t>
            </a:r>
            <a:r>
              <a:rPr lang="en-US" sz="1500" dirty="0">
                <a:solidFill>
                  <a:srgbClr val="0070C0"/>
                </a:solidFill>
                <a:latin typeface="Arial" panose="020B0604020202020204" pitchFamily="34" charset="0"/>
                <a:cs typeface="Arial" panose="020B0604020202020204" pitchFamily="34" charset="0"/>
                <a:hlinkClick r:id="rId4"/>
              </a:rPr>
              <a:t>Common Provisions Regulation</a:t>
            </a:r>
            <a:r>
              <a:rPr lang="en-US" sz="1500" dirty="0">
                <a:solidFill>
                  <a:srgbClr val="0070C0"/>
                </a:solidFill>
                <a:latin typeface="Arial" panose="020B0604020202020204" pitchFamily="34" charset="0"/>
                <a:cs typeface="Arial" panose="020B0604020202020204" pitchFamily="34" charset="0"/>
              </a:rPr>
              <a:t>, </a:t>
            </a:r>
            <a:r>
              <a:rPr lang="en-US" sz="1500" dirty="0">
                <a:solidFill>
                  <a:srgbClr val="0070C0"/>
                </a:solidFill>
                <a:latin typeface="Arial" panose="020B0604020202020204" pitchFamily="34" charset="0"/>
                <a:cs typeface="Arial" panose="020B0604020202020204" pitchFamily="34" charset="0"/>
                <a:hlinkClick r:id="rId5"/>
              </a:rPr>
              <a:t>Recovery and Resilience Facility</a:t>
            </a:r>
            <a:r>
              <a:rPr lang="en-US" sz="1500" dirty="0">
                <a:solidFill>
                  <a:srgbClr val="0070C0"/>
                </a:solidFill>
                <a:latin typeface="Arial" panose="020B0604020202020204" pitchFamily="34" charset="0"/>
                <a:cs typeface="Arial" panose="020B0604020202020204" pitchFamily="34" charset="0"/>
              </a:rPr>
              <a:t> </a:t>
            </a:r>
            <a:r>
              <a:rPr lang="en-IE" sz="1500" kern="100" dirty="0">
                <a:effectLst/>
                <a:latin typeface="Arial" panose="020B0604020202020204" pitchFamily="34" charset="0"/>
                <a:ea typeface="Calibri" panose="020F0502020204030204" pitchFamily="34" charset="0"/>
                <a:cs typeface="Arial" panose="020B0604020202020204" pitchFamily="34" charset="0"/>
              </a:rPr>
              <a:t>human capacity and infrastructure development, equipment and access to mainstream non-segregated services, and the shift from institutional to non-residential family- and community-based services</a:t>
            </a:r>
            <a:endParaRPr lang="en-US" sz="1500" dirty="0">
              <a:solidFill>
                <a:srgbClr val="0070C0"/>
              </a:solidFill>
              <a:latin typeface="Arial" panose="020B0604020202020204" pitchFamily="34" charset="0"/>
              <a:cs typeface="Arial" panose="020B0604020202020204" pitchFamily="34" charset="0"/>
            </a:endParaRPr>
          </a:p>
          <a:p>
            <a:pPr marL="285750" lvl="2" indent="-285750" algn="just">
              <a:buFont typeface="Arial" panose="020B0604020202020204" pitchFamily="34" charset="0"/>
              <a:buChar char="•"/>
            </a:pPr>
            <a:r>
              <a:rPr lang="en-US" sz="1500" dirty="0">
                <a:solidFill>
                  <a:srgbClr val="0070C0"/>
                </a:solidFill>
                <a:latin typeface="Arial" panose="020B0604020202020204" pitchFamily="34" charset="0"/>
                <a:cs typeface="Arial" panose="020B0604020202020204" pitchFamily="34" charset="0"/>
                <a:hlinkClick r:id="rId6"/>
              </a:rPr>
              <a:t>Technical Support Instrument</a:t>
            </a:r>
            <a:r>
              <a:rPr lang="en-US" sz="1500" dirty="0">
                <a:solidFill>
                  <a:srgbClr val="0070C0"/>
                </a:solidFill>
                <a:latin typeface="Arial" panose="020B0604020202020204" pitchFamily="34" charset="0"/>
                <a:cs typeface="Arial" panose="020B0604020202020204" pitchFamily="34" charset="0"/>
              </a:rPr>
              <a:t>, </a:t>
            </a:r>
            <a:r>
              <a:rPr lang="fr-BE" sz="1500"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7"/>
              </a:rPr>
              <a:t>CERV</a:t>
            </a:r>
            <a:r>
              <a:rPr lang="fr-BE" sz="15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fr-BE" sz="15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Daphne</a:t>
            </a:r>
            <a:r>
              <a:rPr lang="fr-BE" sz="1500" dirty="0">
                <a:solidFill>
                  <a:srgbClr val="0070C0"/>
                </a:solidFill>
                <a:effectLst/>
                <a:latin typeface="Arial" panose="020B0604020202020204" pitchFamily="34" charset="0"/>
                <a:ea typeface="Aptos" panose="020B0004020202020204" pitchFamily="34" charset="0"/>
                <a:cs typeface="Arial" panose="020B0604020202020204" pitchFamily="34" charset="0"/>
              </a:rPr>
              <a:t> call)</a:t>
            </a:r>
          </a:p>
          <a:p>
            <a:pPr marL="285750" lvl="2" indent="-285750" algn="just">
              <a:buFont typeface="Arial" panose="020B0604020202020204" pitchFamily="34" charset="0"/>
              <a:buChar char="•"/>
            </a:pPr>
            <a:r>
              <a:rPr lang="en-IE" sz="1500" b="1" kern="100" dirty="0">
                <a:effectLst/>
                <a:latin typeface="Arial" panose="020B0604020202020204" pitchFamily="34" charset="0"/>
                <a:ea typeface="Calibri" panose="020F0502020204030204" pitchFamily="34" charset="0"/>
                <a:cs typeface="Arial" panose="020B0604020202020204" pitchFamily="34" charset="0"/>
              </a:rPr>
              <a:t>European Child Guarantee</a:t>
            </a:r>
            <a:r>
              <a:rPr lang="en-IE" sz="1500" kern="100" dirty="0">
                <a:effectLst/>
                <a:latin typeface="Arial" panose="020B0604020202020204" pitchFamily="34" charset="0"/>
                <a:ea typeface="Calibri" panose="020F0502020204030204" pitchFamily="34" charset="0"/>
                <a:cs typeface="Arial" panose="020B0604020202020204" pitchFamily="34" charset="0"/>
              </a:rPr>
              <a:t> supports ‘de-institutionalisation of children, and [of] quality community-based or family-based care.</a:t>
            </a:r>
          </a:p>
          <a:p>
            <a:pPr marL="285750" lvl="2" indent="-285750" algn="just">
              <a:buFont typeface="Arial" panose="020B0604020202020204" pitchFamily="34" charset="0"/>
              <a:buChar char="•"/>
            </a:pPr>
            <a:r>
              <a:rPr lang="en-IE" sz="1500" kern="100" dirty="0">
                <a:effectLst/>
                <a:latin typeface="Arial" panose="020B0604020202020204" pitchFamily="34" charset="0"/>
                <a:ea typeface="Calibri" panose="020F0502020204030204" pitchFamily="34" charset="0"/>
                <a:cs typeface="Arial" panose="020B0604020202020204" pitchFamily="34" charset="0"/>
              </a:rPr>
              <a:t> </a:t>
            </a:r>
            <a:r>
              <a:rPr lang="en-IE" sz="1500" b="1" kern="100" dirty="0">
                <a:effectLst/>
                <a:latin typeface="Arial" panose="020B0604020202020204" pitchFamily="34" charset="0"/>
                <a:ea typeface="Calibri" panose="020F0502020204030204" pitchFamily="34" charset="0"/>
                <a:cs typeface="Arial" panose="020B0604020202020204" pitchFamily="34" charset="0"/>
              </a:rPr>
              <a:t>European care strategy</a:t>
            </a:r>
            <a:r>
              <a:rPr lang="en-IE" sz="1500" kern="100" dirty="0">
                <a:effectLst/>
                <a:latin typeface="Arial" panose="020B0604020202020204" pitchFamily="34" charset="0"/>
                <a:ea typeface="Calibri" panose="020F0502020204030204" pitchFamily="34" charset="0"/>
                <a:cs typeface="Arial" panose="020B0604020202020204" pitchFamily="34" charset="0"/>
              </a:rPr>
              <a:t> notably promotes the opportunities available at EU level to support capacity-building, for instance under Erasmus+, which can in particular support the necessary training and capacity-building for the shift in services provision from institutions to person-centred, community-based inclusive services.</a:t>
            </a: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460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15</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996945"/>
          </a:xfrm>
          <a:prstGeom prst="rect">
            <a:avLst/>
          </a:prstGeom>
          <a:noFill/>
        </p:spPr>
        <p:txBody>
          <a:bodyPr wrap="square" rtlCol="0">
            <a:spAutoFit/>
          </a:bodyPr>
          <a:lstStyle/>
          <a:p>
            <a:pPr>
              <a:lnSpc>
                <a:spcPct val="107000"/>
              </a:lnSpc>
              <a:spcAft>
                <a:spcPts val="800"/>
              </a:spcAft>
            </a:pPr>
            <a:r>
              <a:rPr lang="en-IE" sz="2000" kern="100" dirty="0">
                <a:latin typeface="Arial" panose="020B0604020202020204" pitchFamily="34" charset="0"/>
                <a:ea typeface="Calibri" panose="020F0502020204030204" pitchFamily="34" charset="0"/>
                <a:cs typeface="Arial" panose="020B0604020202020204" pitchFamily="34" charset="0"/>
              </a:rPr>
              <a:t>t</a:t>
            </a:r>
            <a:r>
              <a:rPr lang="en-IE" sz="2000" kern="100" dirty="0">
                <a:effectLst/>
                <a:latin typeface="Arial" panose="020B0604020202020204" pitchFamily="34" charset="0"/>
                <a:ea typeface="Calibri" panose="020F0502020204030204" pitchFamily="34" charset="0"/>
                <a:cs typeface="Arial" panose="020B0604020202020204" pitchFamily="34" charset="0"/>
              </a:rPr>
              <a:t>he needs of </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children without parental care</a:t>
            </a:r>
            <a:endParaRPr lang="en-IE" sz="20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 </a:t>
            </a:r>
          </a:p>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to promote national strategies and programmes to accelerate deinstitutionalisation and the transition towards quality family- and community-based care services </a:t>
            </a:r>
            <a:r>
              <a:rPr lang="en-IE" sz="2000" b="1" kern="100" dirty="0">
                <a:effectLst/>
                <a:latin typeface="Arial" panose="020B0604020202020204" pitchFamily="34" charset="0"/>
                <a:ea typeface="Calibri" panose="020F0502020204030204" pitchFamily="34" charset="0"/>
                <a:cs typeface="Arial" panose="020B0604020202020204" pitchFamily="34" charset="0"/>
              </a:rPr>
              <a:t>for children without parental care </a:t>
            </a:r>
          </a:p>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to address the issue of lack of </a:t>
            </a:r>
            <a:r>
              <a:rPr lang="en-IE" sz="2000" b="1" kern="100" dirty="0">
                <a:effectLst/>
                <a:latin typeface="Arial" panose="020B0604020202020204" pitchFamily="34" charset="0"/>
                <a:ea typeface="Calibri" panose="020F0502020204030204" pitchFamily="34" charset="0"/>
                <a:cs typeface="Arial" panose="020B0604020202020204" pitchFamily="34" charset="0"/>
              </a:rPr>
              <a:t>foster families</a:t>
            </a:r>
            <a:r>
              <a:rPr lang="en-IE" sz="2000" kern="100" dirty="0">
                <a:effectLst/>
                <a:latin typeface="Arial" panose="020B0604020202020204" pitchFamily="34" charset="0"/>
                <a:ea typeface="Calibri" panose="020F0502020204030204" pitchFamily="34" charset="0"/>
                <a:cs typeface="Arial" panose="020B0604020202020204" pitchFamily="34" charset="0"/>
              </a:rPr>
              <a:t>, in particular for children in precarious situations or with complex needs or with a view to keeping siblings together. Appropriate resources should notably be allocated for community- or family-based care. </a:t>
            </a:r>
          </a:p>
          <a:p>
            <a:pPr algn="just">
              <a:spcAft>
                <a:spcPts val="600"/>
              </a:spcAft>
            </a:pPr>
            <a:r>
              <a:rPr lang="en-US" sz="1600" b="1" dirty="0">
                <a:solidFill>
                  <a:schemeClr val="accent6"/>
                </a:solidFill>
                <a:latin typeface="Arial" panose="020B0604020202020204" pitchFamily="34" charset="0"/>
                <a:cs typeface="Arial" panose="020B0604020202020204" pitchFamily="34" charset="0"/>
              </a:rPr>
              <a:t>Example of </a:t>
            </a:r>
            <a:r>
              <a:rPr lang="fr-BE" sz="1600" b="1" dirty="0" err="1">
                <a:solidFill>
                  <a:schemeClr val="accent6"/>
                </a:solidFill>
                <a:latin typeface="Arial" panose="020B0604020202020204" pitchFamily="34" charset="0"/>
                <a:cs typeface="Arial" panose="020B0604020202020204" pitchFamily="34" charset="0"/>
              </a:rPr>
              <a:t>resources</a:t>
            </a:r>
            <a:endParaRPr lang="fr-BE" sz="1600" b="1" dirty="0">
              <a:solidFill>
                <a:schemeClr val="accent6"/>
              </a:solidFill>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European care strategy</a:t>
            </a:r>
            <a:endParaRPr lang="fr-BE" sz="1600" b="1" dirty="0">
              <a:solidFill>
                <a:schemeClr val="accent6"/>
              </a:solidFill>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Council Recommendation on </a:t>
            </a:r>
            <a:r>
              <a:rPr lang="en-US" sz="1600" dirty="0" err="1">
                <a:latin typeface="Arial" panose="020B0604020202020204" pitchFamily="34" charset="0"/>
                <a:cs typeface="Arial" panose="020B0604020202020204" pitchFamily="34" charset="0"/>
              </a:rPr>
              <a:t>longterm</a:t>
            </a:r>
            <a:r>
              <a:rPr lang="en-US" sz="1600" dirty="0">
                <a:latin typeface="Arial" panose="020B0604020202020204" pitchFamily="34" charset="0"/>
                <a:cs typeface="Arial" panose="020B0604020202020204" pitchFamily="34" charset="0"/>
              </a:rPr>
              <a:t> care</a:t>
            </a:r>
            <a:endParaRPr lang="fr-BE" sz="1600" b="1" dirty="0">
              <a:solidFill>
                <a:schemeClr val="accent6"/>
              </a:solidFill>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Strategy for the Rights of Persons with Disabilities</a:t>
            </a:r>
            <a:endParaRPr lang="fr-BE" sz="1600" b="1" dirty="0">
              <a:solidFill>
                <a:schemeClr val="accent6"/>
              </a:solidFill>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European Social Fund Plus (ESF+) and the European Regional Development Fund (ERDF) a</a:t>
            </a:r>
            <a:endParaRPr lang="fr-BE" sz="1600" b="1" dirty="0">
              <a:solidFill>
                <a:schemeClr val="accent6"/>
              </a:solidFill>
              <a:latin typeface="Arial" panose="020B0604020202020204" pitchFamily="34" charset="0"/>
              <a:cs typeface="Arial" panose="020B0604020202020204" pitchFamily="34" charset="0"/>
            </a:endParaRPr>
          </a:p>
          <a:p>
            <a:pPr algn="just"/>
            <a:r>
              <a:rPr lang="en-IE" sz="1600" dirty="0">
                <a:latin typeface="Arial" panose="020B0604020202020204" pitchFamily="34" charset="0"/>
                <a:cs typeface="Arial" panose="020B0604020202020204" pitchFamily="34" charset="0"/>
              </a:rPr>
              <a:t>2021-2027 Common Provision Regulation</a:t>
            </a:r>
            <a:endParaRPr lang="en-US" sz="1600" b="1" dirty="0">
              <a:solidFill>
                <a:schemeClr val="accent6"/>
              </a:solidFill>
              <a:latin typeface="Arial" panose="020B0604020202020204" pitchFamily="34" charset="0"/>
              <a:cs typeface="Arial" panose="020B0604020202020204" pitchFamily="34" charset="0"/>
            </a:endParaRPr>
          </a:p>
          <a:p>
            <a:pPr>
              <a:lnSpc>
                <a:spcPct val="107000"/>
              </a:lnSpc>
              <a:spcAft>
                <a:spcPts val="800"/>
              </a:spcAft>
            </a:pP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835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16</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243278"/>
          </a:xfrm>
          <a:prstGeom prst="rect">
            <a:avLst/>
          </a:prstGeom>
          <a:noFill/>
        </p:spPr>
        <p:txBody>
          <a:bodyPr wrap="square" rtlCol="0">
            <a:spAutoFit/>
          </a:bodyPr>
          <a:lstStyle/>
          <a:p>
            <a:pPr>
              <a:lnSpc>
                <a:spcPct val="107000"/>
              </a:lnSpc>
              <a:spcAft>
                <a:spcPts val="800"/>
              </a:spcAft>
            </a:pPr>
            <a:r>
              <a:rPr lang="en-IE" sz="2000" kern="100" dirty="0">
                <a:latin typeface="Arial" panose="020B0604020202020204" pitchFamily="34" charset="0"/>
                <a:ea typeface="Calibri" panose="020F0502020204030204" pitchFamily="34" charset="0"/>
                <a:cs typeface="Arial" panose="020B0604020202020204" pitchFamily="34" charset="0"/>
              </a:rPr>
              <a:t>t</a:t>
            </a:r>
            <a:r>
              <a:rPr lang="en-IE" sz="2000" kern="100" dirty="0">
                <a:effectLst/>
                <a:latin typeface="Arial" panose="020B0604020202020204" pitchFamily="34" charset="0"/>
                <a:ea typeface="Calibri" panose="020F0502020204030204" pitchFamily="34" charset="0"/>
                <a:cs typeface="Arial" panose="020B0604020202020204" pitchFamily="34" charset="0"/>
              </a:rPr>
              <a:t>he needs of children to be re </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unified with their families</a:t>
            </a:r>
            <a:endParaRPr lang="en-IE" sz="20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a:t>
            </a:r>
            <a:r>
              <a:rPr lang="en-IE" sz="2000" kern="100" dirty="0">
                <a:effectLst/>
                <a:latin typeface="Arial" panose="020B0604020202020204" pitchFamily="34" charset="0"/>
                <a:ea typeface="Calibri" panose="020F0502020204030204" pitchFamily="34" charset="0"/>
                <a:cs typeface="Arial" panose="020B0604020202020204" pitchFamily="34" charset="0"/>
              </a:rPr>
              <a:t> to build national integrated child protection systems that are ready to face the diversity of situation of children in migration (unaccompanied children, victims of trafficking, children asking for international protection or reunifying with their family and children integrating in the local community and accessing the general services).</a:t>
            </a:r>
          </a:p>
          <a:p>
            <a:pPr marL="76200" indent="0">
              <a:spcAft>
                <a:spcPts val="600"/>
              </a:spcAft>
              <a:buNone/>
            </a:pPr>
            <a:r>
              <a:rPr lang="en-US" sz="1400" b="1" dirty="0">
                <a:solidFill>
                  <a:schemeClr val="accent6"/>
                </a:solidFill>
                <a:latin typeface="Arial" panose="020B0604020202020204" pitchFamily="34" charset="0"/>
                <a:cs typeface="Arial" panose="020B0604020202020204" pitchFamily="34" charset="0"/>
              </a:rPr>
              <a:t>Example of tools</a:t>
            </a:r>
          </a:p>
          <a:p>
            <a:pPr marL="361950" indent="-285750">
              <a:buFont typeface="Arial" panose="020B0604020202020204" pitchFamily="34" charset="0"/>
              <a:buChar char="•"/>
            </a:pPr>
            <a:r>
              <a:rPr lang="en-GB" sz="1400"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Pact on Migration and Asylum</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 </a:t>
            </a: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61950" indent="-285750">
              <a:buFont typeface="Arial" panose="020B0604020202020204" pitchFamily="34" charset="0"/>
              <a:buChar char="•"/>
            </a:pPr>
            <a:r>
              <a:rPr lang="en-IE" sz="14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Action plan on Integration and Inclusion 2021-2027</a:t>
            </a:r>
            <a:endParaRPr lang="en-IE" sz="1400"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61950" indent="-285750">
              <a:buFont typeface="Arial" panose="020B0604020202020204" pitchFamily="34" charset="0"/>
              <a:buChar char="•"/>
            </a:pP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Temporary Protection Directive</a:t>
            </a: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61950" indent="-285750">
              <a:buFont typeface="Arial" panose="020B0604020202020204" pitchFamily="34" charset="0"/>
              <a:buChar char="•"/>
            </a:pP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European Guardianship Network</a:t>
            </a: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61950" indent="-285750">
              <a:buFont typeface="Arial" panose="020B0604020202020204" pitchFamily="34" charset="0"/>
              <a:buChar char="•"/>
            </a:pP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2017 Communication on the protection of children in migration</a:t>
            </a:r>
            <a:endPar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endParaRPr>
          </a:p>
          <a:p>
            <a:pPr marL="361950" indent="-285750">
              <a:buFont typeface="Arial" panose="020B0604020202020204" pitchFamily="34" charset="0"/>
              <a:buChar char="•"/>
            </a:pP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FRA, </a:t>
            </a:r>
            <a:r>
              <a:rPr lang="en-US" sz="1400" dirty="0">
                <a:solidFill>
                  <a:srgbClr val="0070C0"/>
                </a:solidFill>
                <a:latin typeface="Arial" panose="020B0604020202020204" pitchFamily="34" charset="0"/>
                <a:cs typeface="Arial" panose="020B0604020202020204" pitchFamily="34" charset="0"/>
                <a:hlinkClick r:id="rId7"/>
              </a:rPr>
              <a:t>Establishing national independent mechanisms to monitor fundamental rights compliance at EU external borders (guidance)</a:t>
            </a:r>
            <a:endParaRPr lang="en-US" sz="1400" dirty="0">
              <a:solidFill>
                <a:srgbClr val="0070C0"/>
              </a:solidFill>
              <a:latin typeface="Arial" panose="020B0604020202020204" pitchFamily="34" charset="0"/>
              <a:cs typeface="Arial" panose="020B0604020202020204" pitchFamily="34" charset="0"/>
            </a:endParaRPr>
          </a:p>
          <a:p>
            <a:pPr marL="361950" indent="-285750">
              <a:buFont typeface="Arial" panose="020B0604020202020204" pitchFamily="34" charset="0"/>
              <a:buChar char="•"/>
            </a:pP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Funds: </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AMIF</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ISF</a:t>
            </a:r>
            <a:endParaRPr lang="en-US" sz="1400" b="1" dirty="0">
              <a:solidFill>
                <a:schemeClr val="accent3"/>
              </a:solidFill>
              <a:latin typeface="Arial" panose="020B0604020202020204" pitchFamily="34" charset="0"/>
              <a:cs typeface="Arial" panose="020B0604020202020204" pitchFamily="34" charset="0"/>
            </a:endParaRP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513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17</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345805"/>
          </a:xfrm>
          <a:prstGeom prst="rect">
            <a:avLst/>
          </a:prstGeom>
          <a:noFill/>
        </p:spPr>
        <p:txBody>
          <a:bodyPr wrap="square" rtlCol="0">
            <a:spAutoFit/>
          </a:bodyPr>
          <a:lstStyle/>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that </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corporal punishment </a:t>
            </a:r>
            <a:r>
              <a:rPr lang="en-IE" sz="2000" kern="100" dirty="0">
                <a:effectLst/>
                <a:latin typeface="Arial" panose="020B0604020202020204" pitchFamily="34" charset="0"/>
                <a:ea typeface="Calibri" panose="020F0502020204030204" pitchFamily="34" charset="0"/>
                <a:cs typeface="Arial" panose="020B0604020202020204" pitchFamily="34" charset="0"/>
              </a:rPr>
              <a:t>is a form of violence</a:t>
            </a:r>
          </a:p>
          <a:p>
            <a:pPr>
              <a:lnSpc>
                <a:spcPct val="107000"/>
              </a:lnSpc>
              <a:spcAft>
                <a:spcPts val="800"/>
              </a:spcAft>
            </a:pPr>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 </a:t>
            </a:r>
            <a:r>
              <a:rPr lang="en-IE" sz="2000" kern="100" dirty="0">
                <a:effectLst/>
                <a:latin typeface="Arial" panose="020B0604020202020204" pitchFamily="34" charset="0"/>
                <a:ea typeface="Calibri" panose="020F0502020204030204" pitchFamily="34" charset="0"/>
                <a:cs typeface="Arial" panose="020B0604020202020204" pitchFamily="34" charset="0"/>
              </a:rPr>
              <a:t>to ban corporal punishment and work with support services for children and their families providing families with the necessary social protection and support to ensure children’s development and well-being, including through effective prevention of such punishment and early intervention.</a:t>
            </a:r>
          </a:p>
          <a:p>
            <a:pPr>
              <a:lnSpc>
                <a:spcPct val="107000"/>
              </a:lnSpc>
              <a:spcAft>
                <a:spcPts val="800"/>
              </a:spcAft>
            </a:pPr>
            <a:endParaRPr lang="en-IE" sz="2000" kern="100" dirty="0">
              <a:latin typeface="Arial" panose="020B0604020202020204" pitchFamily="34" charset="0"/>
              <a:ea typeface="Calibri" panose="020F0502020204030204" pitchFamily="34" charset="0"/>
              <a:cs typeface="Arial" panose="020B0604020202020204" pitchFamily="34" charset="0"/>
            </a:endParaRPr>
          </a:p>
          <a:p>
            <a:r>
              <a:rPr lang="en-US" sz="1600" b="1" dirty="0">
                <a:solidFill>
                  <a:schemeClr val="accent6"/>
                </a:solidFill>
                <a:latin typeface="Arial" panose="020B0604020202020204" pitchFamily="34" charset="0"/>
                <a:cs typeface="Arial" panose="020B0604020202020204" pitchFamily="34" charset="0"/>
              </a:rPr>
              <a:t>Example of tools</a:t>
            </a:r>
          </a:p>
          <a:p>
            <a:r>
              <a:rPr lang="en-US" sz="1600" b="0" i="0" dirty="0">
                <a:solidFill>
                  <a:srgbClr val="161616"/>
                </a:solidFill>
                <a:effectLst/>
                <a:latin typeface="Arial" panose="020B0604020202020204" pitchFamily="34" charset="0"/>
                <a:cs typeface="Arial" panose="020B0604020202020204" pitchFamily="34" charset="0"/>
              </a:rPr>
              <a:t>Eliminating all corporal punishment of children requires a combination of explicit law reform, protection and prevention policies, and other, primarily educational, measures to move societies on from accepting violent and humiliating punishment</a:t>
            </a:r>
            <a:endParaRPr lang="en-US" sz="1600" b="1" dirty="0">
              <a:solidFill>
                <a:schemeClr val="accent6"/>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Article 19 of the UN Convention prohibits all corporal punishment of children</a:t>
            </a:r>
          </a:p>
          <a:p>
            <a:r>
              <a:rPr lang="en-US" sz="1600" dirty="0">
                <a:latin typeface="Arial" panose="020B0604020202020204" pitchFamily="34" charset="0"/>
                <a:cs typeface="Arial" panose="020B0604020202020204" pitchFamily="34" charset="0"/>
              </a:rPr>
              <a:t>Council of the European Union, in its Conclusions on the EU strategy on the rights of the child</a:t>
            </a:r>
          </a:p>
          <a:p>
            <a:r>
              <a:rPr lang="en-IE" sz="1600" dirty="0">
                <a:latin typeface="Arial" panose="020B0604020202020204" pitchFamily="34" charset="0"/>
                <a:cs typeface="Arial" panose="020B0604020202020204" pitchFamily="34" charset="0"/>
              </a:rPr>
              <a:t>European Child Guarantee</a:t>
            </a:r>
          </a:p>
          <a:p>
            <a:r>
              <a:rPr lang="en-US" sz="1600" b="0" i="0" u="none" strike="noStrike" dirty="0">
                <a:solidFill>
                  <a:srgbClr val="007BC8"/>
                </a:solidFill>
                <a:effectLst/>
                <a:latin typeface="Arial" panose="020B0604020202020204" pitchFamily="34" charset="0"/>
                <a:cs typeface="Arial" panose="020B0604020202020204" pitchFamily="34" charset="0"/>
                <a:hlinkClick r:id="rId3"/>
              </a:rPr>
              <a:t>The Council of Europe recommendation on policies to promote positive parenting</a:t>
            </a:r>
            <a:r>
              <a:rPr lang="en-US" sz="1600" b="0" i="0" dirty="0">
                <a:solidFill>
                  <a:srgbClr val="161616"/>
                </a:solidFill>
                <a:effectLst/>
                <a:latin typeface="Arial" panose="020B0604020202020204" pitchFamily="34" charset="0"/>
                <a:cs typeface="Arial" panose="020B0604020202020204" pitchFamily="34" charset="0"/>
              </a:rPr>
              <a:t>,</a:t>
            </a:r>
            <a:endParaRPr lang="en-IE"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613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18</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849084"/>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610897" y="2258165"/>
            <a:ext cx="10352278" cy="4362092"/>
          </a:xfrm>
          <a:prstGeom prst="rect">
            <a:avLst/>
          </a:prstGeom>
          <a:noFill/>
        </p:spPr>
        <p:txBody>
          <a:bodyPr wrap="square" rtlCol="0">
            <a:spAutoFit/>
          </a:bodyPr>
          <a:lstStyle/>
          <a:p>
            <a:pPr>
              <a:lnSpc>
                <a:spcPct val="107000"/>
              </a:lnSpc>
              <a:spcAft>
                <a:spcPts val="800"/>
              </a:spcAft>
            </a:pPr>
            <a:r>
              <a:rPr lang="en-IE" sz="2000" kern="100" dirty="0">
                <a:effectLst/>
                <a:latin typeface="Arial" panose="020B0604020202020204" pitchFamily="34" charset="0"/>
                <a:ea typeface="Calibri" panose="020F0502020204030204" pitchFamily="34" charset="0"/>
                <a:cs typeface="Arial" panose="020B0604020202020204" pitchFamily="34" charset="0"/>
              </a:rPr>
              <a:t>that violence in the home </a:t>
            </a:r>
            <a:r>
              <a:rPr lang="en-IE" sz="2000"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a:t>
            </a:r>
            <a:r>
              <a:rPr lang="en-IE" sz="2000"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domestic violence </a:t>
            </a:r>
            <a:r>
              <a:rPr lang="en-IE" sz="2000" kern="100" dirty="0">
                <a:effectLst/>
                <a:latin typeface="Arial" panose="020B0604020202020204" pitchFamily="34" charset="0"/>
                <a:ea typeface="Calibri" panose="020F0502020204030204" pitchFamily="34" charset="0"/>
                <a:cs typeface="Arial" panose="020B0604020202020204" pitchFamily="34" charset="0"/>
              </a:rPr>
              <a:t>is a form a violence that has long term consequences for children</a:t>
            </a:r>
          </a:p>
          <a:p>
            <a:pPr>
              <a:lnSpc>
                <a:spcPct val="107000"/>
              </a:lnSpc>
              <a:spcAft>
                <a:spcPts val="800"/>
              </a:spcAft>
            </a:pPr>
            <a:r>
              <a:rPr lang="en-IE" sz="2000" b="1" kern="100" dirty="0">
                <a:effectLst/>
                <a:latin typeface="Arial" panose="020B0604020202020204" pitchFamily="34" charset="0"/>
                <a:ea typeface="Calibri" panose="020F0502020204030204" pitchFamily="34" charset="0"/>
                <a:cs typeface="Arial" panose="020B0604020202020204" pitchFamily="34" charset="0"/>
              </a:rPr>
              <a:t>Calls on Member States </a:t>
            </a:r>
            <a:r>
              <a:rPr lang="en-IE" sz="2000" kern="100" dirty="0">
                <a:effectLst/>
                <a:latin typeface="Arial" panose="020B0604020202020204" pitchFamily="34" charset="0"/>
                <a:ea typeface="Calibri" panose="020F0502020204030204" pitchFamily="34" charset="0"/>
                <a:cs typeface="Arial" panose="020B0604020202020204" pitchFamily="34" charset="0"/>
              </a:rPr>
              <a:t>to ensure that social services provide assistance and support for child victims</a:t>
            </a:r>
            <a:r>
              <a:rPr lang="en-IE" sz="2000" b="1" kern="100" dirty="0">
                <a:effectLst/>
                <a:latin typeface="Arial" panose="020B0604020202020204" pitchFamily="34" charset="0"/>
                <a:ea typeface="Calibri" panose="020F0502020204030204" pitchFamily="34" charset="0"/>
                <a:cs typeface="Arial" panose="020B0604020202020204" pitchFamily="34" charset="0"/>
              </a:rPr>
              <a:t>, their family with special support and early intervention programmes</a:t>
            </a:r>
          </a:p>
          <a:p>
            <a:pPr>
              <a:lnSpc>
                <a:spcPct val="107000"/>
              </a:lnSpc>
              <a:spcAft>
                <a:spcPts val="800"/>
              </a:spcAft>
            </a:pPr>
            <a:endParaRPr lang="en-IE" sz="1600" kern="100" dirty="0">
              <a:latin typeface="Arial" panose="020B0604020202020204" pitchFamily="34" charset="0"/>
              <a:ea typeface="Calibri" panose="020F050202020403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1000"/>
              </a:spcAft>
              <a:buClr>
                <a:srgbClr val="000000"/>
              </a:buClr>
              <a:buSzTx/>
              <a:tabLst/>
              <a:defRPr/>
            </a:pPr>
            <a:r>
              <a:rPr kumimoji="0" lang="en-US" sz="1600" b="1" i="0" u="none" strike="noStrike" kern="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Arial"/>
              </a:rPr>
              <a:t>Example of </a:t>
            </a:r>
            <a:r>
              <a:rPr lang="fr-BE" sz="1600" b="1" dirty="0" err="1">
                <a:solidFill>
                  <a:schemeClr val="accent6"/>
                </a:solidFill>
                <a:latin typeface="Arial" panose="020B0604020202020204" pitchFamily="34" charset="0"/>
                <a:cs typeface="Arial" panose="020B0604020202020204" pitchFamily="34" charset="0"/>
              </a:rPr>
              <a:t>resources</a:t>
            </a:r>
            <a:endParaRPr kumimoji="0" lang="en-US" sz="1600" b="1" i="0" u="none" strike="noStrike" kern="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Arial"/>
            </a:endParaRPr>
          </a:p>
          <a:p>
            <a:pPr marL="285750" lvl="2" indent="-285750" algn="just">
              <a:buFont typeface="Arial" panose="020B0604020202020204" pitchFamily="34" charset="0"/>
              <a:buChar char="•"/>
            </a:pPr>
            <a:r>
              <a:rPr lang="fr-BE" sz="1600" dirty="0">
                <a:solidFill>
                  <a:srgbClr val="0070C0"/>
                </a:solidFill>
                <a:latin typeface="Arial" panose="020B0604020202020204" pitchFamily="34" charset="0"/>
                <a:cs typeface="Arial" panose="020B0604020202020204" pitchFamily="34" charset="0"/>
                <a:hlinkClick r:id="rId2"/>
              </a:rPr>
              <a:t>European </a:t>
            </a:r>
            <a:r>
              <a:rPr lang="fr-BE" sz="1600" dirty="0" err="1">
                <a:solidFill>
                  <a:srgbClr val="0070C0"/>
                </a:solidFill>
                <a:latin typeface="Arial" panose="020B0604020202020204" pitchFamily="34" charset="0"/>
                <a:cs typeface="Arial" panose="020B0604020202020204" pitchFamily="34" charset="0"/>
                <a:hlinkClick r:id="rId2"/>
              </a:rPr>
              <a:t>Pillar</a:t>
            </a:r>
            <a:r>
              <a:rPr lang="fr-BE" sz="1600" dirty="0">
                <a:solidFill>
                  <a:srgbClr val="0070C0"/>
                </a:solidFill>
                <a:latin typeface="Arial" panose="020B0604020202020204" pitchFamily="34" charset="0"/>
                <a:cs typeface="Arial" panose="020B0604020202020204" pitchFamily="34" charset="0"/>
                <a:hlinkClick r:id="rId2"/>
              </a:rPr>
              <a:t> of social </a:t>
            </a:r>
            <a:r>
              <a:rPr lang="fr-BE" sz="1600" dirty="0" err="1">
                <a:solidFill>
                  <a:srgbClr val="0070C0"/>
                </a:solidFill>
                <a:latin typeface="Arial" panose="020B0604020202020204" pitchFamily="34" charset="0"/>
                <a:cs typeface="Arial" panose="020B0604020202020204" pitchFamily="34" charset="0"/>
                <a:hlinkClick r:id="rId2"/>
              </a:rPr>
              <a:t>rights</a:t>
            </a:r>
            <a:r>
              <a:rPr lang="fr-BE" sz="1600" dirty="0">
                <a:solidFill>
                  <a:srgbClr val="0070C0"/>
                </a:solidFill>
                <a:latin typeface="Arial" panose="020B0604020202020204" pitchFamily="34" charset="0"/>
                <a:cs typeface="Arial" panose="020B0604020202020204" pitchFamily="34" charset="0"/>
              </a:rPr>
              <a:t>, </a:t>
            </a:r>
            <a:r>
              <a:rPr lang="fr-BE" sz="1600" dirty="0">
                <a:solidFill>
                  <a:srgbClr val="0070C0"/>
                </a:solidFill>
                <a:latin typeface="Arial" panose="020B0604020202020204" pitchFamily="34" charset="0"/>
                <a:cs typeface="Arial" panose="020B0604020202020204" pitchFamily="34" charset="0"/>
                <a:hlinkClick r:id="rId3"/>
              </a:rPr>
              <a:t>European Child </a:t>
            </a:r>
            <a:r>
              <a:rPr lang="fr-BE" sz="1600" dirty="0" err="1">
                <a:solidFill>
                  <a:srgbClr val="0070C0"/>
                </a:solidFill>
                <a:latin typeface="Arial" panose="020B0604020202020204" pitchFamily="34" charset="0"/>
                <a:cs typeface="Arial" panose="020B0604020202020204" pitchFamily="34" charset="0"/>
                <a:hlinkClick r:id="rId3"/>
              </a:rPr>
              <a:t>Guarantee</a:t>
            </a:r>
            <a:r>
              <a:rPr lang="en-US"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4"/>
              </a:rPr>
              <a:t>European care Strategy</a:t>
            </a:r>
            <a:endParaRPr lang="en-US" sz="1600" dirty="0">
              <a:solidFill>
                <a:srgbClr val="0070C0"/>
              </a:solidFill>
              <a:latin typeface="Arial" panose="020B0604020202020204" pitchFamily="34" charset="0"/>
              <a:cs typeface="Arial" panose="020B0604020202020204" pitchFamily="34" charset="0"/>
            </a:endParaRPr>
          </a:p>
          <a:p>
            <a:pPr marL="285750" lvl="2" indent="-285750" algn="just">
              <a:buFont typeface="Arial" panose="020B0604020202020204" pitchFamily="34" charset="0"/>
              <a:buChar char="•"/>
            </a:pP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Council Recommendation on High quality early childhood education and care systems</a:t>
            </a:r>
            <a:r>
              <a:rPr lang="en-GB" sz="1600" dirty="0">
                <a:effectLst/>
                <a:latin typeface="Arial" panose="020B0604020202020204" pitchFamily="34" charset="0"/>
                <a:ea typeface="Calibri" panose="020F0502020204030204" pitchFamily="34" charset="0"/>
                <a:cs typeface="Arial" panose="020B0604020202020204" pitchFamily="34" charset="0"/>
              </a:rPr>
              <a:t> </a:t>
            </a:r>
          </a:p>
          <a:p>
            <a:pPr marL="285750" lvl="2" indent="-285750" algn="just">
              <a:buFont typeface="Arial" panose="020B0604020202020204" pitchFamily="34" charset="0"/>
              <a:buChar char="•"/>
            </a:pPr>
            <a:r>
              <a:rPr lang="fr-BE" sz="1600" dirty="0" err="1">
                <a:solidFill>
                  <a:srgbClr val="0070C0"/>
                </a:solidFill>
                <a:latin typeface="Arial" panose="020B0604020202020204" pitchFamily="34" charset="0"/>
                <a:cs typeface="Arial" panose="020B0604020202020204" pitchFamily="34" charset="0"/>
                <a:hlinkClick r:id="rId6"/>
              </a:rPr>
              <a:t>Victims</a:t>
            </a:r>
            <a:r>
              <a:rPr lang="fr-BE" sz="1600" dirty="0">
                <a:solidFill>
                  <a:srgbClr val="0070C0"/>
                </a:solidFill>
                <a:latin typeface="Arial" panose="020B0604020202020204" pitchFamily="34" charset="0"/>
                <a:cs typeface="Arial" panose="020B0604020202020204" pitchFamily="34" charset="0"/>
                <a:hlinkClick r:id="rId6"/>
              </a:rPr>
              <a:t>’ </a:t>
            </a:r>
            <a:r>
              <a:rPr lang="fr-BE" sz="1600" dirty="0" err="1">
                <a:solidFill>
                  <a:srgbClr val="0070C0"/>
                </a:solidFill>
                <a:latin typeface="Arial" panose="020B0604020202020204" pitchFamily="34" charset="0"/>
                <a:cs typeface="Arial" panose="020B0604020202020204" pitchFamily="34" charset="0"/>
                <a:hlinkClick r:id="rId6"/>
              </a:rPr>
              <a:t>Rights</a:t>
            </a:r>
            <a:r>
              <a:rPr lang="fr-BE" sz="1600" dirty="0">
                <a:solidFill>
                  <a:srgbClr val="0070C0"/>
                </a:solidFill>
                <a:latin typeface="Arial" panose="020B0604020202020204" pitchFamily="34" charset="0"/>
                <a:cs typeface="Arial" panose="020B0604020202020204" pitchFamily="34" charset="0"/>
                <a:hlinkClick r:id="rId6"/>
              </a:rPr>
              <a:t> Directive</a:t>
            </a:r>
            <a:r>
              <a:rPr lang="fr-BE" sz="1600" dirty="0">
                <a:solidFill>
                  <a:srgbClr val="0070C0"/>
                </a:solidFill>
                <a:latin typeface="Arial" panose="020B0604020202020204" pitchFamily="34" charset="0"/>
                <a:cs typeface="Arial" panose="020B0604020202020204" pitchFamily="34" charset="0"/>
              </a:rPr>
              <a:t>, </a:t>
            </a:r>
            <a:r>
              <a:rPr lang="fr-BE" sz="1600" dirty="0" err="1">
                <a:solidFill>
                  <a:srgbClr val="0070C0"/>
                </a:solidFill>
                <a:latin typeface="Arial" panose="020B0604020202020204" pitchFamily="34" charset="0"/>
                <a:cs typeface="Arial" panose="020B0604020202020204" pitchFamily="34" charset="0"/>
                <a:hlinkClick r:id="rId7"/>
              </a:rPr>
              <a:t>Proposed</a:t>
            </a:r>
            <a:r>
              <a:rPr lang="fr-BE" sz="1600" dirty="0">
                <a:solidFill>
                  <a:srgbClr val="0070C0"/>
                </a:solidFill>
                <a:latin typeface="Arial" panose="020B0604020202020204" pitchFamily="34" charset="0"/>
                <a:cs typeface="Arial" panose="020B0604020202020204" pitchFamily="34" charset="0"/>
                <a:hlinkClick r:id="rId7"/>
              </a:rPr>
              <a:t> Directive on </a:t>
            </a:r>
            <a:r>
              <a:rPr lang="fr-BE" sz="1600" dirty="0" err="1">
                <a:solidFill>
                  <a:srgbClr val="0070C0"/>
                </a:solidFill>
                <a:latin typeface="Arial" panose="020B0604020202020204" pitchFamily="34" charset="0"/>
                <a:cs typeface="Arial" panose="020B0604020202020204" pitchFamily="34" charset="0"/>
                <a:hlinkClick r:id="rId7"/>
              </a:rPr>
              <a:t>gender-based</a:t>
            </a:r>
            <a:r>
              <a:rPr lang="fr-BE" sz="1600" dirty="0">
                <a:solidFill>
                  <a:srgbClr val="0070C0"/>
                </a:solidFill>
                <a:latin typeface="Arial" panose="020B0604020202020204" pitchFamily="34" charset="0"/>
                <a:cs typeface="Arial" panose="020B0604020202020204" pitchFamily="34" charset="0"/>
                <a:hlinkClick r:id="rId7"/>
              </a:rPr>
              <a:t> and </a:t>
            </a:r>
            <a:r>
              <a:rPr lang="fr-BE" sz="1600" dirty="0" err="1">
                <a:solidFill>
                  <a:srgbClr val="0070C0"/>
                </a:solidFill>
                <a:latin typeface="Arial" panose="020B0604020202020204" pitchFamily="34" charset="0"/>
                <a:cs typeface="Arial" panose="020B0604020202020204" pitchFamily="34" charset="0"/>
                <a:hlinkClick r:id="rId7"/>
              </a:rPr>
              <a:t>domestic</a:t>
            </a:r>
            <a:r>
              <a:rPr lang="fr-BE" sz="1600" dirty="0">
                <a:solidFill>
                  <a:srgbClr val="0070C0"/>
                </a:solidFill>
                <a:latin typeface="Arial" panose="020B0604020202020204" pitchFamily="34" charset="0"/>
                <a:cs typeface="Arial" panose="020B0604020202020204" pitchFamily="34" charset="0"/>
                <a:hlinkClick r:id="rId7"/>
              </a:rPr>
              <a:t> violence</a:t>
            </a:r>
            <a:endParaRPr lang="fr-BE" sz="1600" dirty="0">
              <a:solidFill>
                <a:srgbClr val="0070C0"/>
              </a:solidFill>
              <a:latin typeface="Arial" panose="020B0604020202020204" pitchFamily="34" charset="0"/>
              <a:cs typeface="Arial" panose="020B0604020202020204" pitchFamily="34" charset="0"/>
            </a:endParaRPr>
          </a:p>
          <a:p>
            <a:pPr marL="285750" lvl="2" indent="-285750" algn="just">
              <a:buFont typeface="Arial" panose="020B0604020202020204" pitchFamily="34" charset="0"/>
              <a:buChar char="•"/>
            </a:pPr>
            <a:r>
              <a:rPr lang="en-IE" sz="1600" u="sng" dirty="0">
                <a:solidFill>
                  <a:srgbClr val="0070C0"/>
                </a:solidFill>
                <a:latin typeface="Arial" panose="020B0604020202020204" pitchFamily="34" charset="0"/>
                <a:ea typeface="Calibri" panose="020F0502020204030204" pitchFamily="34" charset="0"/>
                <a:cs typeface="Arial" panose="020B0604020202020204" pitchFamily="34" charset="0"/>
              </a:rPr>
              <a:t>Child Helpline and Missing Children hotline</a:t>
            </a:r>
            <a:endParaRPr lang="en-GB"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285750" lvl="2" indent="-285750" algn="just">
              <a:buFont typeface="Arial" panose="020B0604020202020204" pitchFamily="34" charset="0"/>
              <a:buChar char="•"/>
            </a:pPr>
            <a:r>
              <a:rPr lang="en-US" sz="1600" dirty="0">
                <a:solidFill>
                  <a:srgbClr val="0070C0"/>
                </a:solidFill>
                <a:latin typeface="Arial" panose="020B0604020202020204" pitchFamily="34" charset="0"/>
                <a:cs typeface="Arial" panose="020B0604020202020204" pitchFamily="34" charset="0"/>
                <a:hlinkClick r:id="rId8"/>
              </a:rPr>
              <a:t>European Social Fund</a:t>
            </a:r>
            <a:r>
              <a:rPr lang="en-US"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9"/>
              </a:rPr>
              <a:t>European Regional Development Fund</a:t>
            </a:r>
            <a:r>
              <a:rPr lang="en-US"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10"/>
              </a:rPr>
              <a:t>Common Provisions Regulation</a:t>
            </a:r>
            <a:r>
              <a:rPr lang="en-US"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11"/>
              </a:rPr>
              <a:t>Recovery and Resilience Facility</a:t>
            </a:r>
            <a:endParaRPr lang="en-US" sz="1600" dirty="0">
              <a:solidFill>
                <a:srgbClr val="0070C0"/>
              </a:solidFill>
              <a:latin typeface="Arial" panose="020B0604020202020204" pitchFamily="34" charset="0"/>
              <a:cs typeface="Arial" panose="020B0604020202020204" pitchFamily="34" charset="0"/>
            </a:endParaRPr>
          </a:p>
          <a:p>
            <a:pPr marL="285750" lvl="2" indent="-285750" algn="just">
              <a:buFont typeface="Arial" panose="020B0604020202020204" pitchFamily="34" charset="0"/>
              <a:buChar char="•"/>
            </a:pPr>
            <a:r>
              <a:rPr lang="en-US" sz="1600" dirty="0">
                <a:solidFill>
                  <a:srgbClr val="0070C0"/>
                </a:solidFill>
                <a:latin typeface="Arial" panose="020B0604020202020204" pitchFamily="34" charset="0"/>
                <a:cs typeface="Arial" panose="020B0604020202020204" pitchFamily="34" charset="0"/>
                <a:hlinkClick r:id="rId12"/>
              </a:rPr>
              <a:t>Technical Support Instrument</a:t>
            </a:r>
            <a:r>
              <a:rPr lang="en-US" sz="1600" dirty="0">
                <a:solidFill>
                  <a:srgbClr val="0070C0"/>
                </a:solidFill>
                <a:latin typeface="Arial" panose="020B0604020202020204" pitchFamily="34" charset="0"/>
                <a:cs typeface="Arial" panose="020B0604020202020204" pitchFamily="34" charset="0"/>
              </a:rPr>
              <a:t>, </a:t>
            </a:r>
            <a:r>
              <a:rPr lang="fr-BE" sz="1600"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13"/>
              </a:rPr>
              <a:t>CERV</a:t>
            </a:r>
            <a:r>
              <a:rPr lang="fr-BE" sz="16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fr-BE" sz="16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Daphne</a:t>
            </a:r>
            <a:r>
              <a:rPr lang="fr-BE" sz="1600" dirty="0">
                <a:solidFill>
                  <a:srgbClr val="0070C0"/>
                </a:solidFill>
                <a:effectLst/>
                <a:latin typeface="Arial" panose="020B0604020202020204" pitchFamily="34" charset="0"/>
                <a:ea typeface="Aptos" panose="020B0004020202020204" pitchFamily="34" charset="0"/>
                <a:cs typeface="Arial" panose="020B0604020202020204" pitchFamily="34" charset="0"/>
              </a:rPr>
              <a:t> call)</a:t>
            </a:r>
            <a:endParaRPr lang="en-US" sz="1600" dirty="0">
              <a:solidFill>
                <a:srgbClr val="0070C0"/>
              </a:solidFill>
              <a:latin typeface="Arial" panose="020B0604020202020204" pitchFamily="34" charset="0"/>
              <a:cs typeface="Arial" panose="020B0604020202020204" pitchFamily="34" charset="0"/>
            </a:endParaRP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0693483-37F0-74A1-7188-7F007C65DE78}"/>
              </a:ext>
            </a:extLst>
          </p:cNvPr>
          <p:cNvSpPr txBox="1"/>
          <p:nvPr/>
        </p:nvSpPr>
        <p:spPr>
          <a:xfrm>
            <a:off x="134620" y="1832594"/>
            <a:ext cx="4750375" cy="400110"/>
          </a:xfrm>
          <a:prstGeom prst="rect">
            <a:avLst/>
          </a:prstGeom>
          <a:noFill/>
        </p:spPr>
        <p:txBody>
          <a:bodyPr wrap="square" rtlCol="0">
            <a:spAutoFit/>
          </a:bodyPr>
          <a:lstStyle/>
          <a:p>
            <a:r>
              <a:rPr lang="en-IE" sz="2000" b="1" kern="100" dirty="0">
                <a:effectLst/>
                <a:latin typeface="Arial" panose="020B0604020202020204" pitchFamily="34" charset="0"/>
                <a:ea typeface="Calibri" panose="020F0502020204030204" pitchFamily="34" charset="0"/>
                <a:cs typeface="Arial" panose="020B0604020202020204" pitchFamily="34" charset="0"/>
              </a:rPr>
              <a:t>RECOMMENDATION recognises: </a:t>
            </a: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723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19</a:t>
            </a:fld>
            <a:endParaRPr lang="en-GB"/>
          </a:p>
        </p:txBody>
      </p:sp>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970722" y="482860"/>
            <a:ext cx="6965580" cy="782357"/>
          </a:xfrm>
        </p:spPr>
        <p:txBody>
          <a:bodyPr/>
          <a:lstStyle/>
          <a:p>
            <a:r>
              <a:rPr lang="en-US" sz="3200" dirty="0">
                <a:solidFill>
                  <a:schemeClr val="bg1"/>
                </a:solidFill>
              </a:rPr>
              <a:t>Focus – Continuity of comprehensive and coordinated services to address children’s needs</a:t>
            </a:r>
          </a:p>
        </p:txBody>
      </p:sp>
      <p:grpSp>
        <p:nvGrpSpPr>
          <p:cNvPr id="7" name="Grupo 18">
            <a:extLst>
              <a:ext uri="{FF2B5EF4-FFF2-40B4-BE49-F238E27FC236}">
                <a16:creationId xmlns:a16="http://schemas.microsoft.com/office/drawing/2014/main" id="{0B0E4030-0E41-B5AF-4DD8-7A85A494CFBE}"/>
              </a:ext>
            </a:extLst>
          </p:cNvPr>
          <p:cNvGrpSpPr/>
          <p:nvPr/>
        </p:nvGrpSpPr>
        <p:grpSpPr>
          <a:xfrm>
            <a:off x="0" y="-31899"/>
            <a:ext cx="12206177" cy="1543065"/>
            <a:chOff x="-10633" y="-31900"/>
            <a:chExt cx="12216810" cy="3827721"/>
          </a:xfrm>
        </p:grpSpPr>
        <p:sp>
          <p:nvSpPr>
            <p:cNvPr id="8" name="Forma libre: forma 14">
              <a:extLst>
                <a:ext uri="{FF2B5EF4-FFF2-40B4-BE49-F238E27FC236}">
                  <a16:creationId xmlns:a16="http://schemas.microsoft.com/office/drawing/2014/main" id="{360031D2-1E4A-908E-3589-C8561CDB862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70B102D9-A727-64D1-8535-8EC0AC8665A6}"/>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ED298F2F-F435-5E1B-4B84-B7CD1BA2EF7D}"/>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7">
              <a:extLst>
                <a:ext uri="{FF2B5EF4-FFF2-40B4-BE49-F238E27FC236}">
                  <a16:creationId xmlns:a16="http://schemas.microsoft.com/office/drawing/2014/main" id="{9B485F66-08C7-4D5E-76B0-8E4D0AC95E91}"/>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7" name="TextBox 26">
            <a:extLst>
              <a:ext uri="{FF2B5EF4-FFF2-40B4-BE49-F238E27FC236}">
                <a16:creationId xmlns:a16="http://schemas.microsoft.com/office/drawing/2014/main" id="{AD07A1B2-7FBF-E345-47C9-4F3F52EDA166}"/>
              </a:ext>
            </a:extLst>
          </p:cNvPr>
          <p:cNvSpPr txBox="1"/>
          <p:nvPr/>
        </p:nvSpPr>
        <p:spPr>
          <a:xfrm>
            <a:off x="134620" y="51251"/>
            <a:ext cx="6324600" cy="1292662"/>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p>
          <a:p>
            <a:pPr>
              <a:spcAft>
                <a:spcPts val="600"/>
              </a:spcAft>
            </a:pPr>
            <a:r>
              <a:rPr lang="en-IE" sz="2200" b="1" i="1" dirty="0">
                <a:solidFill>
                  <a:schemeClr val="bg1"/>
                </a:solidFill>
                <a:latin typeface="Arial" panose="020B0604020202020204" pitchFamily="34" charset="0"/>
                <a:cs typeface="Arial" panose="020B0604020202020204" pitchFamily="34" charset="0"/>
              </a:rPr>
              <a:t>FOCUS on children and families</a:t>
            </a:r>
            <a:endParaRPr lang="en-US" sz="2200" i="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7C12C3-BC81-82A2-E669-DBF35BBB49A1}"/>
              </a:ext>
            </a:extLst>
          </p:cNvPr>
          <p:cNvSpPr txBox="1"/>
          <p:nvPr/>
        </p:nvSpPr>
        <p:spPr>
          <a:xfrm>
            <a:off x="2501775" y="1370026"/>
            <a:ext cx="8268101" cy="367216"/>
          </a:xfrm>
          <a:prstGeom prst="rect">
            <a:avLst/>
          </a:prstGeom>
          <a:noFill/>
        </p:spPr>
        <p:txBody>
          <a:bodyPr wrap="square" rtlCol="0">
            <a:spAutoFit/>
          </a:bodyPr>
          <a:lstStyle/>
          <a:p>
            <a:pPr>
              <a:lnSpc>
                <a:spcPct val="107000"/>
              </a:lnSpc>
              <a:spcAft>
                <a:spcPts val="800"/>
              </a:spcAft>
            </a:pPr>
            <a:r>
              <a:rPr lang="en-IE" sz="1800" b="1" kern="100" dirty="0">
                <a:effectLst/>
                <a:latin typeface="Arial" panose="020B0604020202020204" pitchFamily="34" charset="0"/>
                <a:ea typeface="Calibri" panose="020F0502020204030204" pitchFamily="34" charset="0"/>
                <a:cs typeface="Arial" panose="020B0604020202020204" pitchFamily="34" charset="0"/>
              </a:rPr>
              <a:t>An ICPS Approach in National Planning: </a:t>
            </a:r>
            <a:r>
              <a:rPr lang="en-IE" sz="1800" b="1" i="1" kern="1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Children in institutional  care </a:t>
            </a:r>
          </a:p>
        </p:txBody>
      </p:sp>
      <p:sp>
        <p:nvSpPr>
          <p:cNvPr id="4" name="TextBox 3">
            <a:extLst>
              <a:ext uri="{FF2B5EF4-FFF2-40B4-BE49-F238E27FC236}">
                <a16:creationId xmlns:a16="http://schemas.microsoft.com/office/drawing/2014/main" id="{6B8A0FD6-BEF2-B1D4-6C92-0CA2DB485FE3}"/>
              </a:ext>
            </a:extLst>
          </p:cNvPr>
          <p:cNvSpPr txBox="1"/>
          <p:nvPr/>
        </p:nvSpPr>
        <p:spPr>
          <a:xfrm>
            <a:off x="468429" y="1798752"/>
            <a:ext cx="4750375" cy="4865050"/>
          </a:xfrm>
          <a:prstGeom prst="rect">
            <a:avLst/>
          </a:prstGeom>
          <a:noFill/>
        </p:spPr>
        <p:txBody>
          <a:bodyPr wrap="square" rtlCol="0">
            <a:spAutoFit/>
          </a:bodyPr>
          <a:lstStyle/>
          <a:p>
            <a:pPr>
              <a:lnSpc>
                <a:spcPct val="107000"/>
              </a:lnSpc>
              <a:spcAft>
                <a:spcPts val="800"/>
              </a:spcAft>
            </a:pPr>
            <a:r>
              <a:rPr lang="en-IE" sz="1800" b="1" i="1" kern="100" dirty="0">
                <a:effectLst/>
                <a:latin typeface="Calibri" panose="020F0502020204030204" pitchFamily="34" charset="0"/>
                <a:ea typeface="Calibri" panose="020F0502020204030204" pitchFamily="34" charset="0"/>
                <a:cs typeface="Times New Roman" panose="02020603050405020304" pitchFamily="18" charset="0"/>
              </a:rPr>
              <a:t>Rethinking the CP issue from an ICPS approach: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Key questions</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 issue articulated in the national CP system?</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 issue reflected in legislative, policy , strategy and implementation mechanisms?</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there a lead ministry/agency? </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b="1"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are the key actors, stakeholders and sectors involved in the issue? Is there intra and intersectoral coordination?</a:t>
            </a:r>
            <a:endParaRPr lang="en-IE" sz="13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Are there standard operating procedures and protocols in the services?</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Are there case management and referral mechanisms?</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 issue part of the accountability and oversight system?</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there regular monitoring and reporting of the issue carried out by national or local agency?</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there an availability of qualified service workforce ?</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What is the source of funding?</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Are there mechanisms for child engagement/participation?</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there an independent complaints mechanism for children?</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Is there community engagement?</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IE" sz="1300" i="1" kern="100" dirty="0">
                <a:effectLst/>
                <a:latin typeface="Calibri" panose="020F0502020204030204" pitchFamily="34" charset="0"/>
                <a:ea typeface="Calibri" panose="020F0502020204030204" pitchFamily="34" charset="0"/>
                <a:cs typeface="Times New Roman" panose="02020603050405020304" pitchFamily="18" charset="0"/>
              </a:rPr>
              <a:t>Are there data collection mechanisms? Is this data used in planning, programming and policy design?</a:t>
            </a:r>
            <a:endParaRPr lang="en-IE" sz="1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F858F53-CFD3-54BE-AC03-56A7137E2F78}"/>
              </a:ext>
            </a:extLst>
          </p:cNvPr>
          <p:cNvSpPr txBox="1"/>
          <p:nvPr/>
        </p:nvSpPr>
        <p:spPr>
          <a:xfrm>
            <a:off x="5698156" y="1842051"/>
            <a:ext cx="6343048" cy="5004190"/>
          </a:xfrm>
          <a:prstGeom prst="rect">
            <a:avLst/>
          </a:prstGeom>
          <a:noFill/>
        </p:spPr>
        <p:txBody>
          <a:bodyPr wrap="square" rtlCol="0">
            <a:spAutoFit/>
          </a:bodyPr>
          <a:lstStyle/>
          <a:p>
            <a:r>
              <a:rPr lang="en-IE" sz="1800" b="1" i="1" dirty="0">
                <a:effectLst/>
                <a:latin typeface="Calibri" panose="020F0502020204030204" pitchFamily="34" charset="0"/>
                <a:ea typeface="Calibri" panose="020F0502020204030204" pitchFamily="34" charset="0"/>
                <a:cs typeface="Times New Roman" panose="02020603050405020304" pitchFamily="18" charset="0"/>
              </a:rPr>
              <a:t>Realigning for ICPS outcomes</a:t>
            </a:r>
          </a:p>
          <a:p>
            <a:pPr>
              <a:lnSpc>
                <a:spcPct val="107000"/>
              </a:lnSpc>
              <a:spcAft>
                <a:spcPts val="800"/>
              </a:spcAft>
            </a:pPr>
            <a:r>
              <a:rPr lang="en-IE" sz="1800" b="1"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Coordination and governance </a:t>
            </a:r>
            <a:r>
              <a:rPr lang="en-IE" sz="1800" i="1" kern="100" dirty="0">
                <a:effectLst/>
                <a:latin typeface="Calibri" panose="020F0502020204030204" pitchFamily="34" charset="0"/>
                <a:ea typeface="Calibri" panose="020F0502020204030204" pitchFamily="34" charset="0"/>
                <a:cs typeface="Times New Roman" panose="02020603050405020304" pitchFamily="18" charset="0"/>
              </a:rPr>
              <a:t>of services of disabled children in institutional care</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Operationalise the CPS at different levels to include the issue</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Invite </a:t>
            </a:r>
            <a:r>
              <a:rPr lang="en-IE" sz="1700" b="1" kern="100" dirty="0">
                <a:effectLst/>
                <a:latin typeface="Calibri" panose="020F0502020204030204" pitchFamily="34" charset="0"/>
                <a:ea typeface="Calibri" panose="020F0502020204030204" pitchFamily="34" charset="0"/>
                <a:cs typeface="Times New Roman" panose="02020603050405020304" pitchFamily="18" charset="0"/>
              </a:rPr>
              <a:t>development partners </a:t>
            </a:r>
            <a:r>
              <a:rPr lang="en-IE" sz="1700" kern="100" dirty="0">
                <a:effectLst/>
                <a:latin typeface="Calibri" panose="020F0502020204030204" pitchFamily="34" charset="0"/>
                <a:ea typeface="Calibri" panose="020F0502020204030204" pitchFamily="34" charset="0"/>
                <a:cs typeface="Times New Roman" panose="02020603050405020304" pitchFamily="18" charset="0"/>
              </a:rPr>
              <a:t>to participate in the CPS at different levels. </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Review and revise guidelines for establishing agreements and coordinated project development with partners </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Ensure interventions and resources are aligned with the system core recommendations, national plan of action and workforce strengthening guidelines </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Develop a Child Protection Information Management System (CPIMS) which include children in institutional care </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 Strengthen reporting, information sharing and learning initiatives</a:t>
            </a:r>
          </a:p>
          <a:p>
            <a:r>
              <a:rPr lang="en-IE" sz="1700" kern="100" dirty="0">
                <a:effectLst/>
                <a:latin typeface="Calibri" panose="020F0502020204030204" pitchFamily="34" charset="0"/>
                <a:ea typeface="Calibri" panose="020F0502020204030204" pitchFamily="34" charset="0"/>
                <a:cs typeface="Times New Roman" panose="02020603050405020304" pitchFamily="18" charset="0"/>
              </a:rPr>
              <a:t>•Adopt and use good practices of deinstitutionalisation of disabled children, to strengthen the transition from institutional care to services providing support in the community.</a:t>
            </a:r>
            <a:endParaRPr lang="en-IE" sz="1700" b="1" i="1"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52514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0" y="3377431"/>
            <a:ext cx="12184782" cy="1415772"/>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r>
              <a:rPr lang="es-ES" sz="2400" i="0" dirty="0"/>
              <a:t/>
            </a:r>
            <a:br>
              <a:rPr lang="es-ES" sz="2400" i="0" dirty="0"/>
            </a:br>
            <a:r>
              <a:rPr lang="es-ES" sz="2400" b="1" i="0" dirty="0"/>
              <a:t>EC RECOMMENDATION</a:t>
            </a:r>
            <a:r>
              <a:rPr lang="es-ES" sz="2400" i="0" dirty="0"/>
              <a:t>: </a:t>
            </a:r>
            <a:r>
              <a:rPr lang="es-ES" sz="2600" b="1" i="0" dirty="0" err="1"/>
              <a:t>Integrated</a:t>
            </a:r>
            <a:r>
              <a:rPr lang="es-ES" sz="2600" b="1" i="0" dirty="0"/>
              <a:t> child </a:t>
            </a:r>
            <a:r>
              <a:rPr lang="es-ES" sz="2600" b="1" i="0" dirty="0" err="1"/>
              <a:t>protection</a:t>
            </a:r>
            <a:r>
              <a:rPr lang="es-ES" sz="2600" b="1" i="0" dirty="0"/>
              <a:t> </a:t>
            </a:r>
            <a:r>
              <a:rPr lang="es-ES" sz="2600" b="1" i="0" dirty="0" err="1"/>
              <a:t>systems</a:t>
            </a:r>
            <a:r>
              <a:rPr lang="es-ES" sz="2600" b="1" i="0" dirty="0"/>
              <a:t> and </a:t>
            </a:r>
          </a:p>
          <a:p>
            <a:r>
              <a:rPr lang="es-ES" sz="2600" b="1" i="0" dirty="0" err="1"/>
              <a:t>Quality</a:t>
            </a:r>
            <a:r>
              <a:rPr lang="es-ES" sz="2600" b="1" i="0" dirty="0"/>
              <a:t> </a:t>
            </a:r>
            <a:r>
              <a:rPr lang="es-ES" sz="2600" b="1" i="0" dirty="0" err="1"/>
              <a:t>family-based</a:t>
            </a:r>
            <a:r>
              <a:rPr lang="es-ES" sz="2600" b="1" i="0" dirty="0"/>
              <a:t> care </a:t>
            </a:r>
            <a:endParaRPr lang="en-GB" sz="26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844101" y="4811924"/>
            <a:ext cx="8325293" cy="770467"/>
          </a:xfrm>
          <a:prstGeom prst="rect">
            <a:avLst/>
          </a:prstGeom>
          <a:noFill/>
        </p:spPr>
        <p:txBody>
          <a:bodyPr wrap="square">
            <a:spAutoFit/>
          </a:bodyPr>
          <a:lstStyle/>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Chrisoula Arcoudis</a:t>
            </a:r>
            <a:endParaRPr lang="es-ES" sz="2400" b="1" dirty="0">
              <a:solidFill>
                <a:schemeClr val="bg2">
                  <a:lumMod val="50000"/>
                </a:schemeClr>
              </a:solidFill>
              <a:latin typeface="Arial" panose="020B0604020202020204" pitchFamily="34" charset="0"/>
              <a:ea typeface="Corbel" panose="020B0503020204020204" pitchFamily="34" charset="0"/>
              <a:cs typeface="Times New Roman" panose="02020603050405020304" pitchFamily="18" charset="0"/>
            </a:endParaRPr>
          </a:p>
          <a:p>
            <a:pPr algn="ctr"/>
            <a:r>
              <a:rPr lang="en-US" sz="1600" dirty="0">
                <a:solidFill>
                  <a:schemeClr val="bg2">
                    <a:lumMod val="50000"/>
                  </a:schemeClr>
                </a:solidFill>
                <a:latin typeface="Arial" panose="020B0604020202020204" pitchFamily="34" charset="0"/>
              </a:rPr>
              <a:t>DG Justice and Consumers, Rights of the Child Team</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417444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a:xfrm>
            <a:off x="697524" y="6131286"/>
            <a:ext cx="2743200" cy="365125"/>
          </a:xfrm>
        </p:spPr>
        <p:txBody>
          <a:bodyPr/>
          <a:lstStyle/>
          <a:p>
            <a:pPr marL="0" lvl="0" indent="0" algn="l" rtl="0">
              <a:spcBef>
                <a:spcPts val="0"/>
              </a:spcBef>
              <a:spcAft>
                <a:spcPts val="0"/>
              </a:spcAft>
              <a:buNone/>
            </a:pPr>
            <a:fld id="{00000000-1234-1234-1234-123412341234}" type="slidenum">
              <a:rPr lang="en-GB" smtClean="0"/>
              <a:t>20</a:t>
            </a:fld>
            <a:endParaRPr lang="en-GB" dirty="0"/>
          </a:p>
        </p:txBody>
      </p:sp>
      <p:sp>
        <p:nvSpPr>
          <p:cNvPr id="6" name="TextBox 5">
            <a:extLst>
              <a:ext uri="{FF2B5EF4-FFF2-40B4-BE49-F238E27FC236}">
                <a16:creationId xmlns:a16="http://schemas.microsoft.com/office/drawing/2014/main" id="{C3F8B052-48EB-3744-4E54-A58A462B4B2E}"/>
              </a:ext>
            </a:extLst>
          </p:cNvPr>
          <p:cNvSpPr txBox="1"/>
          <p:nvPr/>
        </p:nvSpPr>
        <p:spPr>
          <a:xfrm>
            <a:off x="1260909" y="2441217"/>
            <a:ext cx="10741793" cy="4001095"/>
          </a:xfrm>
          <a:prstGeom prst="rect">
            <a:avLst/>
          </a:prstGeom>
          <a:noFill/>
        </p:spPr>
        <p:txBody>
          <a:bodyPr wrap="square">
            <a:spAutoFit/>
          </a:bodyPr>
          <a:lstStyle/>
          <a:p>
            <a:pPr algn="just">
              <a:spcAft>
                <a:spcPts val="1800"/>
              </a:spcAft>
            </a:pPr>
            <a:r>
              <a:rPr lang="en-US" sz="1600" b="1" dirty="0">
                <a:solidFill>
                  <a:schemeClr val="accent6"/>
                </a:solidFill>
                <a:latin typeface="Arial" panose="020B0604020202020204" pitchFamily="34" charset="0"/>
                <a:cs typeface="Arial" panose="020B0604020202020204" pitchFamily="34" charset="0"/>
              </a:rPr>
              <a:t>Coordination structures </a:t>
            </a:r>
            <a:r>
              <a:rPr lang="en-US" sz="1600" dirty="0">
                <a:solidFill>
                  <a:srgbClr val="0070C0"/>
                </a:solidFill>
                <a:latin typeface="Arial" panose="020B0604020202020204" pitchFamily="34" charset="0"/>
                <a:cs typeface="Arial" panose="020B0604020202020204" pitchFamily="34" charset="0"/>
              </a:rPr>
              <a:t>&amp; mechanisms (across sectors, competent authorities at national/regional/local level, public/private) , CSO</a:t>
            </a:r>
          </a:p>
          <a:p>
            <a:pPr algn="just">
              <a:spcAft>
                <a:spcPts val="1800"/>
              </a:spcAft>
            </a:pPr>
            <a:r>
              <a:rPr lang="en-US" sz="1600" dirty="0">
                <a:solidFill>
                  <a:srgbClr val="0070C0"/>
                </a:solidFill>
                <a:latin typeface="Arial" panose="020B0604020202020204" pitchFamily="34" charset="0"/>
                <a:cs typeface="Arial" panose="020B0604020202020204" pitchFamily="34" charset="0"/>
              </a:rPr>
              <a:t>Quality </a:t>
            </a:r>
            <a:r>
              <a:rPr lang="en-US" sz="1600" b="1" dirty="0">
                <a:solidFill>
                  <a:schemeClr val="accent6"/>
                </a:solidFill>
                <a:latin typeface="Arial" panose="020B0604020202020204" pitchFamily="34" charset="0"/>
                <a:cs typeface="Arial" panose="020B0604020202020204" pitchFamily="34" charset="0"/>
              </a:rPr>
              <a:t>frameworks, trainings, protocols and safeguards </a:t>
            </a:r>
            <a:r>
              <a:rPr lang="en-US" sz="1600" dirty="0">
                <a:solidFill>
                  <a:srgbClr val="0070C0"/>
                </a:solidFill>
                <a:latin typeface="Arial" panose="020B0604020202020204" pitchFamily="34" charset="0"/>
                <a:cs typeface="Arial" panose="020B0604020202020204" pitchFamily="34" charset="0"/>
              </a:rPr>
              <a:t>for professionals, those working with children</a:t>
            </a:r>
          </a:p>
          <a:p>
            <a:pPr algn="just">
              <a:spcAft>
                <a:spcPts val="1800"/>
              </a:spcAft>
            </a:pPr>
            <a:r>
              <a:rPr lang="en-US" sz="1600" b="1" dirty="0">
                <a:solidFill>
                  <a:schemeClr val="accent6"/>
                </a:solidFill>
                <a:latin typeface="Arial" panose="020B0604020202020204" pitchFamily="34" charset="0"/>
                <a:cs typeface="Arial" panose="020B0604020202020204" pitchFamily="34" charset="0"/>
              </a:rPr>
              <a:t>Data collection, monitoring </a:t>
            </a:r>
            <a:r>
              <a:rPr lang="en-US" sz="1600" dirty="0">
                <a:solidFill>
                  <a:srgbClr val="0070C0"/>
                </a:solidFill>
                <a:latin typeface="Arial" panose="020B0604020202020204" pitchFamily="34" charset="0"/>
                <a:cs typeface="Arial" panose="020B0604020202020204" pitchFamily="34" charset="0"/>
              </a:rPr>
              <a:t>violence against children and child protection systems</a:t>
            </a:r>
          </a:p>
          <a:p>
            <a:pPr algn="just">
              <a:spcAft>
                <a:spcPts val="2400"/>
              </a:spcAft>
            </a:pPr>
            <a:r>
              <a:rPr lang="en-US" sz="1600" b="1" dirty="0">
                <a:solidFill>
                  <a:schemeClr val="accent6"/>
                </a:solidFill>
                <a:latin typeface="Arial" panose="020B0604020202020204" pitchFamily="34" charset="0"/>
                <a:cs typeface="Arial" panose="020B0604020202020204" pitchFamily="34" charset="0"/>
              </a:rPr>
              <a:t>Prevention</a:t>
            </a:r>
            <a:r>
              <a:rPr lang="en-US" sz="1600" dirty="0">
                <a:solidFill>
                  <a:srgbClr val="0070C0"/>
                </a:solidFill>
                <a:latin typeface="Arial" panose="020B0604020202020204" pitchFamily="34" charset="0"/>
                <a:cs typeface="Arial" panose="020B0604020202020204" pitchFamily="34" charset="0"/>
              </a:rPr>
              <a:t>: preventive support, early identification, warning</a:t>
            </a:r>
          </a:p>
          <a:p>
            <a:pPr algn="just">
              <a:spcAft>
                <a:spcPts val="1800"/>
              </a:spcAft>
            </a:pPr>
            <a:r>
              <a:rPr lang="en-US" sz="1600" b="1" dirty="0">
                <a:solidFill>
                  <a:schemeClr val="accent6"/>
                </a:solidFill>
                <a:latin typeface="Arial" panose="020B0604020202020204" pitchFamily="34" charset="0"/>
                <a:cs typeface="Arial" panose="020B0604020202020204" pitchFamily="34" charset="0"/>
              </a:rPr>
              <a:t>Safe and inclusive environment in education</a:t>
            </a:r>
            <a:r>
              <a:rPr lang="en-US" sz="1600" dirty="0">
                <a:solidFill>
                  <a:srgbClr val="0070C0"/>
                </a:solidFill>
                <a:latin typeface="Arial" panose="020B0604020202020204" pitchFamily="34" charset="0"/>
                <a:cs typeface="Arial" panose="020B0604020202020204" pitchFamily="34" charset="0"/>
              </a:rPr>
              <a:t>: fight discrimination, respond to specific vulnerabilities</a:t>
            </a:r>
          </a:p>
          <a:p>
            <a:pPr algn="just">
              <a:spcAft>
                <a:spcPts val="1800"/>
              </a:spcAft>
            </a:pPr>
            <a:r>
              <a:rPr lang="en-US" sz="1600" dirty="0">
                <a:solidFill>
                  <a:srgbClr val="0070C0"/>
                </a:solidFill>
                <a:latin typeface="Arial" panose="020B0604020202020204" pitchFamily="34" charset="0"/>
                <a:cs typeface="Arial" panose="020B0604020202020204" pitchFamily="34" charset="0"/>
              </a:rPr>
              <a:t>Support services to </a:t>
            </a:r>
            <a:r>
              <a:rPr lang="en-US" sz="1600" b="1" dirty="0">
                <a:solidFill>
                  <a:schemeClr val="accent6"/>
                </a:solidFill>
                <a:latin typeface="Arial" panose="020B0604020202020204" pitchFamily="34" charset="0"/>
                <a:cs typeface="Arial" panose="020B0604020202020204" pitchFamily="34" charset="0"/>
              </a:rPr>
              <a:t>children and families</a:t>
            </a:r>
            <a:r>
              <a:rPr lang="en-US" sz="1600" dirty="0">
                <a:solidFill>
                  <a:srgbClr val="0070C0"/>
                </a:solidFill>
                <a:latin typeface="Arial" panose="020B0604020202020204" pitchFamily="34" charset="0"/>
                <a:cs typeface="Arial" panose="020B0604020202020204" pitchFamily="34" charset="0"/>
              </a:rPr>
              <a:t>, recommending to ban</a:t>
            </a:r>
            <a:r>
              <a:rPr lang="en-US" sz="1600" b="1"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corporal punishment</a:t>
            </a:r>
          </a:p>
          <a:p>
            <a:pPr algn="just">
              <a:spcAft>
                <a:spcPts val="1800"/>
              </a:spcAft>
            </a:pPr>
            <a:r>
              <a:rPr lang="en-US" sz="1600" b="1" dirty="0">
                <a:solidFill>
                  <a:schemeClr val="accent6"/>
                </a:solidFill>
                <a:latin typeface="Arial" panose="020B0604020202020204" pitchFamily="34" charset="0"/>
                <a:cs typeface="Arial" panose="020B0604020202020204" pitchFamily="34" charset="0"/>
              </a:rPr>
              <a:t>Complaint and reporting mechanisms</a:t>
            </a:r>
            <a:r>
              <a:rPr lang="en-US" sz="1600" dirty="0">
                <a:solidFill>
                  <a:srgbClr val="0070C0"/>
                </a:solidFill>
                <a:latin typeface="Arial" panose="020B0604020202020204" pitchFamily="34" charset="0"/>
                <a:cs typeface="Arial" panose="020B0604020202020204" pitchFamily="34" charset="0"/>
              </a:rPr>
              <a:t>:  accessible, safe, confidential, child-friendly, well-</a:t>
            </a:r>
            <a:r>
              <a:rPr lang="en-US" sz="1600" dirty="0" err="1">
                <a:solidFill>
                  <a:srgbClr val="0070C0"/>
                </a:solidFill>
                <a:latin typeface="Arial" panose="020B0604020202020204" pitchFamily="34" charset="0"/>
                <a:cs typeface="Arial" panose="020B0604020202020204" pitchFamily="34" charset="0"/>
              </a:rPr>
              <a:t>publicised</a:t>
            </a:r>
            <a:endParaRPr lang="en-US" sz="1600" dirty="0">
              <a:solidFill>
                <a:srgbClr val="0070C0"/>
              </a:solidFill>
              <a:latin typeface="Arial" panose="020B0604020202020204" pitchFamily="34" charset="0"/>
              <a:cs typeface="Arial" panose="020B0604020202020204" pitchFamily="34" charset="0"/>
            </a:endParaRPr>
          </a:p>
          <a:p>
            <a:pPr algn="just">
              <a:spcAft>
                <a:spcPts val="1800"/>
              </a:spcAft>
            </a:pPr>
            <a:r>
              <a:rPr lang="en-US" sz="1600" b="1" dirty="0">
                <a:solidFill>
                  <a:schemeClr val="accent6"/>
                </a:solidFill>
                <a:latin typeface="Arial" panose="020B0604020202020204" pitchFamily="34" charset="0"/>
                <a:cs typeface="Arial" panose="020B0604020202020204" pitchFamily="34" charset="0"/>
              </a:rPr>
              <a:t>Multi-sectorial support services: </a:t>
            </a:r>
            <a:r>
              <a:rPr lang="en-US" sz="1600" dirty="0">
                <a:solidFill>
                  <a:srgbClr val="0070C0"/>
                </a:solidFill>
                <a:latin typeface="Arial" panose="020B0604020202020204" pitchFamily="34" charset="0"/>
                <a:cs typeface="Arial" panose="020B0604020202020204" pitchFamily="34" charset="0"/>
              </a:rPr>
              <a:t>assistance and support for child victims, families and caregivers</a:t>
            </a:r>
            <a:endParaRPr lang="en-US" sz="2000" b="1" dirty="0">
              <a:solidFill>
                <a:schemeClr val="accent3"/>
              </a:solidFill>
              <a:latin typeface="Aptos" panose="020B0004020202020204" pitchFamily="34" charset="0"/>
            </a:endParaRPr>
          </a:p>
        </p:txBody>
      </p:sp>
      <p:pic>
        <p:nvPicPr>
          <p:cNvPr id="5" name="Graphic 4" descr="Research with solid fill">
            <a:extLst>
              <a:ext uri="{FF2B5EF4-FFF2-40B4-BE49-F238E27FC236}">
                <a16:creationId xmlns:a16="http://schemas.microsoft.com/office/drawing/2014/main" id="{65107BFF-D361-C577-E11A-FD01294CCE1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2592" y="3611425"/>
            <a:ext cx="360910" cy="360910"/>
          </a:xfrm>
          <a:prstGeom prst="rect">
            <a:avLst/>
          </a:prstGeom>
        </p:spPr>
      </p:pic>
      <p:pic>
        <p:nvPicPr>
          <p:cNvPr id="8" name="Graphic 7" descr="Blueprint with solid fill">
            <a:extLst>
              <a:ext uri="{FF2B5EF4-FFF2-40B4-BE49-F238E27FC236}">
                <a16:creationId xmlns:a16="http://schemas.microsoft.com/office/drawing/2014/main" id="{CBFE8D87-030E-1102-0EAB-0F212BA6E47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0652" y="1731924"/>
            <a:ext cx="655670" cy="655670"/>
          </a:xfrm>
          <a:prstGeom prst="rect">
            <a:avLst/>
          </a:prstGeom>
        </p:spPr>
      </p:pic>
      <p:pic>
        <p:nvPicPr>
          <p:cNvPr id="12" name="Graphic 11" descr="Network with solid fill">
            <a:extLst>
              <a:ext uri="{FF2B5EF4-FFF2-40B4-BE49-F238E27FC236}">
                <a16:creationId xmlns:a16="http://schemas.microsoft.com/office/drawing/2014/main" id="{272451F0-3990-1DA7-2580-9D021E6C698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5799" y="2418717"/>
            <a:ext cx="481225" cy="481225"/>
          </a:xfrm>
          <a:prstGeom prst="rect">
            <a:avLst/>
          </a:prstGeom>
        </p:spPr>
      </p:pic>
      <p:pic>
        <p:nvPicPr>
          <p:cNvPr id="17" name="Graphic 16" descr="Rating 3 Star with solid fill">
            <a:extLst>
              <a:ext uri="{FF2B5EF4-FFF2-40B4-BE49-F238E27FC236}">
                <a16:creationId xmlns:a16="http://schemas.microsoft.com/office/drawing/2014/main" id="{F6602328-91F9-09C3-5559-26C93A9AB43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9007" y="3022823"/>
            <a:ext cx="539950" cy="539950"/>
          </a:xfrm>
          <a:prstGeom prst="rect">
            <a:avLst/>
          </a:prstGeom>
        </p:spPr>
      </p:pic>
      <p:sp>
        <p:nvSpPr>
          <p:cNvPr id="3" name="Title 2">
            <a:extLst>
              <a:ext uri="{FF2B5EF4-FFF2-40B4-BE49-F238E27FC236}">
                <a16:creationId xmlns:a16="http://schemas.microsoft.com/office/drawing/2014/main" id="{86BF12BD-FA86-C080-E795-9007C52A5298}"/>
              </a:ext>
            </a:extLst>
          </p:cNvPr>
          <p:cNvSpPr>
            <a:spLocks noGrp="1"/>
          </p:cNvSpPr>
          <p:nvPr>
            <p:ph type="title"/>
          </p:nvPr>
        </p:nvSpPr>
        <p:spPr>
          <a:xfrm>
            <a:off x="142305" y="42136"/>
            <a:ext cx="7399138" cy="1110610"/>
          </a:xfrm>
        </p:spPr>
        <p:txBody>
          <a:bodyPr/>
          <a:lstStyle/>
          <a:p>
            <a:r>
              <a:rPr lang="en-US" sz="3200" dirty="0">
                <a:solidFill>
                  <a:schemeClr val="bg1"/>
                </a:solidFill>
              </a:rPr>
              <a:t>Focus – General framework of integrated child protection systems</a:t>
            </a:r>
          </a:p>
        </p:txBody>
      </p:sp>
      <p:grpSp>
        <p:nvGrpSpPr>
          <p:cNvPr id="7" name="Grupo 18">
            <a:extLst>
              <a:ext uri="{FF2B5EF4-FFF2-40B4-BE49-F238E27FC236}">
                <a16:creationId xmlns:a16="http://schemas.microsoft.com/office/drawing/2014/main" id="{9AD0A29C-F402-560D-5506-3639EC47E9DA}"/>
              </a:ext>
            </a:extLst>
          </p:cNvPr>
          <p:cNvGrpSpPr/>
          <p:nvPr/>
        </p:nvGrpSpPr>
        <p:grpSpPr>
          <a:xfrm>
            <a:off x="0" y="-31899"/>
            <a:ext cx="12206177" cy="1778271"/>
            <a:chOff x="-10633" y="-31900"/>
            <a:chExt cx="12216810" cy="3827721"/>
          </a:xfrm>
        </p:grpSpPr>
        <p:sp>
          <p:nvSpPr>
            <p:cNvPr id="9" name="Forma libre: forma 14">
              <a:extLst>
                <a:ext uri="{FF2B5EF4-FFF2-40B4-BE49-F238E27FC236}">
                  <a16:creationId xmlns:a16="http://schemas.microsoft.com/office/drawing/2014/main" id="{24157D5E-BEA9-E84F-DFE2-07121792C131}"/>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5">
              <a:extLst>
                <a:ext uri="{FF2B5EF4-FFF2-40B4-BE49-F238E27FC236}">
                  <a16:creationId xmlns:a16="http://schemas.microsoft.com/office/drawing/2014/main" id="{66667167-0903-05C6-8DAA-B4877AB1E06F}"/>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6">
              <a:extLst>
                <a:ext uri="{FF2B5EF4-FFF2-40B4-BE49-F238E27FC236}">
                  <a16:creationId xmlns:a16="http://schemas.microsoft.com/office/drawing/2014/main" id="{1750B7F5-8380-CA22-31E1-1035AF94E2C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Forma libre: forma 17">
              <a:extLst>
                <a:ext uri="{FF2B5EF4-FFF2-40B4-BE49-F238E27FC236}">
                  <a16:creationId xmlns:a16="http://schemas.microsoft.com/office/drawing/2014/main" id="{5BB13FB2-69DB-38FE-D7C9-BE000184865B}"/>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4" name="TextBox 13">
            <a:extLst>
              <a:ext uri="{FF2B5EF4-FFF2-40B4-BE49-F238E27FC236}">
                <a16:creationId xmlns:a16="http://schemas.microsoft.com/office/drawing/2014/main" id="{928BEB66-DFA4-9036-68C9-9148ED8AC1E4}"/>
              </a:ext>
            </a:extLst>
          </p:cNvPr>
          <p:cNvSpPr txBox="1"/>
          <p:nvPr/>
        </p:nvSpPr>
        <p:spPr>
          <a:xfrm>
            <a:off x="7218" y="125692"/>
            <a:ext cx="6424382"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pic>
        <p:nvPicPr>
          <p:cNvPr id="18" name="Picture 17" descr="Goal">
            <a:extLst>
              <a:ext uri="{FF2B5EF4-FFF2-40B4-BE49-F238E27FC236}">
                <a16:creationId xmlns:a16="http://schemas.microsoft.com/office/drawing/2014/main" id="{F7E74BFC-12F2-397B-F160-E3AA5467928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57045" y="4088925"/>
            <a:ext cx="403864" cy="443763"/>
          </a:xfrm>
          <a:prstGeom prst="rect">
            <a:avLst/>
          </a:prstGeom>
        </p:spPr>
      </p:pic>
      <p:sp>
        <p:nvSpPr>
          <p:cNvPr id="16" name="TextBox 15">
            <a:extLst>
              <a:ext uri="{FF2B5EF4-FFF2-40B4-BE49-F238E27FC236}">
                <a16:creationId xmlns:a16="http://schemas.microsoft.com/office/drawing/2014/main" id="{859C7295-605A-8E4F-0CE6-FD3CB6A8EB7F}"/>
              </a:ext>
            </a:extLst>
          </p:cNvPr>
          <p:cNvSpPr txBox="1"/>
          <p:nvPr/>
        </p:nvSpPr>
        <p:spPr>
          <a:xfrm>
            <a:off x="947093" y="1862962"/>
            <a:ext cx="10141209" cy="461665"/>
          </a:xfrm>
          <a:prstGeom prst="rect">
            <a:avLst/>
          </a:prstGeom>
          <a:noFill/>
        </p:spPr>
        <p:txBody>
          <a:bodyPr wrap="square">
            <a:spAutoFit/>
          </a:bodyPr>
          <a:lstStyle/>
          <a:p>
            <a:pPr algn="just">
              <a:spcAft>
                <a:spcPts val="1800"/>
              </a:spcAft>
            </a:pPr>
            <a:r>
              <a:rPr lang="en-US" sz="2400" b="1" u="sng" dirty="0">
                <a:solidFill>
                  <a:schemeClr val="accent6"/>
                </a:solidFill>
                <a:latin typeface="Arial" panose="020B0604020202020204" pitchFamily="34" charset="0"/>
                <a:cs typeface="Arial" panose="020B0604020202020204" pitchFamily="34" charset="0"/>
              </a:rPr>
              <a:t>National plans </a:t>
            </a:r>
            <a:r>
              <a:rPr lang="en-US" sz="2400" u="sng" dirty="0">
                <a:solidFill>
                  <a:srgbClr val="0070C0"/>
                </a:solidFill>
                <a:latin typeface="Arial" panose="020B0604020202020204" pitchFamily="34" charset="0"/>
                <a:cs typeface="Arial" panose="020B0604020202020204" pitchFamily="34" charset="0"/>
              </a:rPr>
              <a:t>to fight violence  against children: </a:t>
            </a:r>
            <a:r>
              <a:rPr lang="en-US" sz="2400" i="1" u="sng" dirty="0">
                <a:solidFill>
                  <a:srgbClr val="0070C0"/>
                </a:solidFill>
                <a:latin typeface="Arial" panose="020B0604020202020204" pitchFamily="34" charset="0"/>
                <a:cs typeface="Arial" panose="020B0604020202020204" pitchFamily="34" charset="0"/>
              </a:rPr>
              <a:t>family-based care</a:t>
            </a:r>
          </a:p>
        </p:txBody>
      </p:sp>
      <p:pic>
        <p:nvPicPr>
          <p:cNvPr id="19" name="Graphic 18" descr="Classroom with solid fill">
            <a:extLst>
              <a:ext uri="{FF2B5EF4-FFF2-40B4-BE49-F238E27FC236}">
                <a16:creationId xmlns:a16="http://schemas.microsoft.com/office/drawing/2014/main" id="{4078E080-E32E-8DB6-99FE-F0138BA9CDD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37991" y="4667180"/>
            <a:ext cx="422918" cy="422918"/>
          </a:xfrm>
          <a:prstGeom prst="rect">
            <a:avLst/>
          </a:prstGeom>
        </p:spPr>
      </p:pic>
      <p:pic>
        <p:nvPicPr>
          <p:cNvPr id="20" name="Graphic 19" descr="No Touch outline">
            <a:extLst>
              <a:ext uri="{FF2B5EF4-FFF2-40B4-BE49-F238E27FC236}">
                <a16:creationId xmlns:a16="http://schemas.microsoft.com/office/drawing/2014/main" id="{EE76FAB7-AD72-56A2-1EBD-71B12B81648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55499" y="5155334"/>
            <a:ext cx="433458" cy="433458"/>
          </a:xfrm>
          <a:prstGeom prst="rect">
            <a:avLst/>
          </a:prstGeom>
        </p:spPr>
      </p:pic>
      <p:pic>
        <p:nvPicPr>
          <p:cNvPr id="21" name="Graphic 20" descr="Home1 outline">
            <a:extLst>
              <a:ext uri="{FF2B5EF4-FFF2-40B4-BE49-F238E27FC236}">
                <a16:creationId xmlns:a16="http://schemas.microsoft.com/office/drawing/2014/main" id="{F9729E72-BFA5-9D15-DC2A-2D08BA1D265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855499" y="5632592"/>
            <a:ext cx="403864" cy="403864"/>
          </a:xfrm>
          <a:prstGeom prst="rect">
            <a:avLst/>
          </a:prstGeom>
        </p:spPr>
      </p:pic>
      <p:pic>
        <p:nvPicPr>
          <p:cNvPr id="22" name="Graphic 21" descr="User network with solid fill">
            <a:extLst>
              <a:ext uri="{FF2B5EF4-FFF2-40B4-BE49-F238E27FC236}">
                <a16:creationId xmlns:a16="http://schemas.microsoft.com/office/drawing/2014/main" id="{AB290356-DADA-060B-52CA-8E6004297532}"/>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880767" y="6052154"/>
            <a:ext cx="441886" cy="441886"/>
          </a:xfrm>
          <a:prstGeom prst="rect">
            <a:avLst/>
          </a:prstGeom>
        </p:spPr>
      </p:pic>
    </p:spTree>
    <p:extLst>
      <p:ext uri="{BB962C8B-B14F-4D97-AF65-F5344CB8AC3E}">
        <p14:creationId xmlns:p14="http://schemas.microsoft.com/office/powerpoint/2010/main" val="88713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08D00-9D6B-63EB-F9AF-E74380C5E8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21</a:t>
            </a:fld>
            <a:endParaRPr lang="en-GB"/>
          </a:p>
        </p:txBody>
      </p:sp>
      <p:sp>
        <p:nvSpPr>
          <p:cNvPr id="4" name="TextBox 3">
            <a:extLst>
              <a:ext uri="{FF2B5EF4-FFF2-40B4-BE49-F238E27FC236}">
                <a16:creationId xmlns:a16="http://schemas.microsoft.com/office/drawing/2014/main" id="{42159AF2-A2D8-A707-124D-8D4152E178D5}"/>
              </a:ext>
            </a:extLst>
          </p:cNvPr>
          <p:cNvSpPr txBox="1"/>
          <p:nvPr/>
        </p:nvSpPr>
        <p:spPr>
          <a:xfrm>
            <a:off x="920100" y="1319206"/>
            <a:ext cx="10574376" cy="5655844"/>
          </a:xfrm>
          <a:prstGeom prst="rect">
            <a:avLst/>
          </a:prstGeom>
          <a:noFill/>
        </p:spPr>
        <p:txBody>
          <a:bodyPr wrap="square" rtlCol="0">
            <a:spAutoFit/>
          </a:bodyPr>
          <a:lstStyle/>
          <a:p>
            <a:pPr lvl="2" algn="just">
              <a:spcAft>
                <a:spcPts val="600"/>
              </a:spcAft>
            </a:pPr>
            <a:r>
              <a:rPr lang="en-US" sz="2400" b="1" dirty="0">
                <a:solidFill>
                  <a:schemeClr val="bg2">
                    <a:lumMod val="25000"/>
                  </a:schemeClr>
                </a:solidFill>
                <a:latin typeface="Arial" panose="020B0604020202020204" pitchFamily="34" charset="0"/>
                <a:cs typeface="Arial" panose="020B0604020202020204" pitchFamily="34" charset="0"/>
              </a:rPr>
              <a:t>EC  Implementation Plan of the Recommendation on ICPS</a:t>
            </a:r>
          </a:p>
          <a:p>
            <a:pPr algn="just">
              <a:spcAft>
                <a:spcPts val="600"/>
              </a:spcAft>
            </a:pPr>
            <a:r>
              <a:rPr lang="en-US" sz="2400" dirty="0">
                <a:solidFill>
                  <a:srgbClr val="0070C0"/>
                </a:solidFill>
                <a:latin typeface="Arial" panose="020B0604020202020204" pitchFamily="34" charset="0"/>
                <a:cs typeface="Arial" panose="020B0604020202020204" pitchFamily="34" charset="0"/>
              </a:rPr>
              <a:t>       3  Key Actions:</a:t>
            </a:r>
          </a:p>
          <a:p>
            <a:pPr lvl="2" algn="just">
              <a:spcAft>
                <a:spcPts val="600"/>
              </a:spcAft>
            </a:pPr>
            <a:endParaRPr lang="en-US" sz="2400" b="1" dirty="0">
              <a:solidFill>
                <a:schemeClr val="bg2">
                  <a:lumMod val="25000"/>
                </a:schemeClr>
              </a:solidFill>
              <a:latin typeface="Arial" panose="020B0604020202020204" pitchFamily="34" charset="0"/>
              <a:cs typeface="Arial" panose="020B0604020202020204" pitchFamily="34" charset="0"/>
            </a:endParaRPr>
          </a:p>
          <a:p>
            <a:pPr marL="457200" lvl="2" indent="-457200" algn="just">
              <a:spcAft>
                <a:spcPts val="400"/>
              </a:spcAft>
              <a:buFont typeface="+mj-lt"/>
              <a:buAutoNum type="arabicPeriod"/>
            </a:pPr>
            <a:r>
              <a:rPr lang="en-US" sz="2400" i="1" dirty="0">
                <a:solidFill>
                  <a:srgbClr val="0070C0"/>
                </a:solidFill>
                <a:latin typeface="Arial" panose="020B0604020202020204" pitchFamily="34" charset="0"/>
                <a:cs typeface="Arial" panose="020B0604020202020204" pitchFamily="34" charset="0"/>
              </a:rPr>
              <a:t>Supporting MS  develop and strengthen their</a:t>
            </a:r>
            <a:r>
              <a:rPr lang="en-US" sz="2400" dirty="0">
                <a:solidFill>
                  <a:srgbClr val="0070C0"/>
                </a:solidFill>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National </a:t>
            </a:r>
            <a:r>
              <a:rPr lang="en-US" sz="2400" b="1" dirty="0">
                <a:solidFill>
                  <a:schemeClr val="bg2">
                    <a:lumMod val="25000"/>
                  </a:schemeClr>
                </a:solidFill>
                <a:latin typeface="Arial" panose="020B0604020202020204" pitchFamily="34" charset="0"/>
                <a:cs typeface="Arial" panose="020B0604020202020204" pitchFamily="34" charset="0"/>
              </a:rPr>
              <a:t>plans </a:t>
            </a:r>
            <a:r>
              <a:rPr lang="en-US" sz="2400" dirty="0">
                <a:solidFill>
                  <a:schemeClr val="bg2">
                    <a:lumMod val="25000"/>
                  </a:schemeClr>
                </a:solidFill>
                <a:latin typeface="Arial" panose="020B0604020202020204" pitchFamily="34" charset="0"/>
                <a:cs typeface="Arial" panose="020B0604020202020204" pitchFamily="34" charset="0"/>
              </a:rPr>
              <a:t>through technical assistance, capacity building, promoting a culture of ICPS expertise;</a:t>
            </a:r>
          </a:p>
          <a:p>
            <a:pPr marL="457200" lvl="2" indent="-457200" algn="just">
              <a:spcAft>
                <a:spcPts val="400"/>
              </a:spcAft>
              <a:buFont typeface="+mj-lt"/>
              <a:buAutoNum type="arabicPeriod"/>
            </a:pPr>
            <a:endParaRPr lang="en-US" sz="2400" dirty="0">
              <a:solidFill>
                <a:srgbClr val="0070C0"/>
              </a:solidFill>
              <a:latin typeface="Arial" panose="020B0604020202020204" pitchFamily="34" charset="0"/>
              <a:cs typeface="Arial" panose="020B0604020202020204" pitchFamily="34" charset="0"/>
            </a:endParaRPr>
          </a:p>
          <a:p>
            <a:pPr marL="457200" lvl="2" indent="-457200" algn="just">
              <a:spcAft>
                <a:spcPts val="400"/>
              </a:spcAft>
              <a:buFont typeface="+mj-lt"/>
              <a:buAutoNum type="arabicPeriod"/>
            </a:pPr>
            <a:r>
              <a:rPr lang="en-IE" sz="2400" i="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Providing a Toolbox</a:t>
            </a:r>
            <a:r>
              <a:rPr lang="en-IE" sz="24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IE" sz="2400" kern="100" dirty="0">
                <a:effectLst/>
                <a:latin typeface="Arial" panose="020B0604020202020204" pitchFamily="34" charset="0"/>
                <a:ea typeface="Calibri" panose="020F0502020204030204" pitchFamily="34" charset="0"/>
                <a:cs typeface="Arial" panose="020B0604020202020204" pitchFamily="34" charset="0"/>
              </a:rPr>
              <a:t>that will assist Member States and other </a:t>
            </a:r>
            <a:r>
              <a:rPr lang="en-IE" sz="24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stakeholders</a:t>
            </a:r>
            <a:r>
              <a:rPr lang="en-IE" sz="2400" kern="100" dirty="0">
                <a:effectLst/>
                <a:latin typeface="Arial" panose="020B0604020202020204" pitchFamily="34" charset="0"/>
                <a:ea typeface="Calibri" panose="020F0502020204030204" pitchFamily="34" charset="0"/>
                <a:cs typeface="Arial" panose="020B0604020202020204" pitchFamily="34" charset="0"/>
              </a:rPr>
              <a:t> navigate through the EU funding opportunities </a:t>
            </a:r>
            <a:r>
              <a:rPr lang="en-GB" sz="2400" kern="100" dirty="0">
                <a:effectLst/>
                <a:latin typeface="Arial" panose="020B0604020202020204" pitchFamily="34" charset="0"/>
                <a:ea typeface="Calibri" panose="020F0502020204030204" pitchFamily="34" charset="0"/>
                <a:cs typeface="Arial" panose="020B0604020202020204" pitchFamily="34" charset="0"/>
              </a:rPr>
              <a:t>when planning ICPS interventions and to be able to benchmark progress</a:t>
            </a:r>
            <a:r>
              <a:rPr lang="en-GB" sz="2400" kern="100" dirty="0">
                <a:latin typeface="Arial" panose="020B0604020202020204" pitchFamily="34" charset="0"/>
                <a:ea typeface="Calibri" panose="020F0502020204030204" pitchFamily="34" charset="0"/>
                <a:cs typeface="Arial" panose="020B0604020202020204" pitchFamily="34" charset="0"/>
              </a:rPr>
              <a:t>;</a:t>
            </a:r>
            <a:endParaRPr lang="en-GB" sz="2400" kern="100" dirty="0">
              <a:effectLst/>
              <a:latin typeface="Arial" panose="020B0604020202020204" pitchFamily="34" charset="0"/>
              <a:ea typeface="Calibri" panose="020F0502020204030204" pitchFamily="34" charset="0"/>
              <a:cs typeface="Arial" panose="020B0604020202020204" pitchFamily="34" charset="0"/>
            </a:endParaRPr>
          </a:p>
          <a:p>
            <a:pPr marL="457200" lvl="2" indent="-457200" algn="just">
              <a:spcAft>
                <a:spcPts val="400"/>
              </a:spcAft>
              <a:buFont typeface="+mj-lt"/>
              <a:buAutoNum type="arabicPeriod"/>
            </a:pPr>
            <a:endParaRPr lang="en-GB" sz="2400" kern="100" dirty="0">
              <a:latin typeface="Arial" panose="020B0604020202020204" pitchFamily="34" charset="0"/>
              <a:ea typeface="Calibri" panose="020F0502020204030204" pitchFamily="34" charset="0"/>
              <a:cs typeface="Arial" panose="020B0604020202020204" pitchFamily="34" charset="0"/>
            </a:endParaRPr>
          </a:p>
          <a:p>
            <a:pPr marL="457200" lvl="2" indent="-457200" algn="just">
              <a:spcAft>
                <a:spcPts val="400"/>
              </a:spcAft>
              <a:buFont typeface="+mj-lt"/>
              <a:buAutoNum type="arabicPeriod"/>
            </a:pPr>
            <a:r>
              <a:rPr lang="en-IE" sz="24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Promoting ICPS approach</a:t>
            </a:r>
            <a:r>
              <a:rPr lang="en-IE" sz="2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IE" sz="2400" dirty="0">
                <a:effectLst/>
                <a:latin typeface="Arial" panose="020B0604020202020204" pitchFamily="34" charset="0"/>
                <a:ea typeface="Calibri" panose="020F0502020204030204" pitchFamily="34" charset="0"/>
                <a:cs typeface="Arial" panose="020B0604020202020204" pitchFamily="34" charset="0"/>
              </a:rPr>
              <a:t>in synergy with other cross cutting child protection priorities of </a:t>
            </a:r>
            <a:r>
              <a:rPr lang="en-IE" sz="24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EU laws, policies, funding programmes.</a:t>
            </a:r>
            <a:endParaRPr lang="en-US" sz="2400" dirty="0">
              <a:solidFill>
                <a:schemeClr val="accent6">
                  <a:lumMod val="75000"/>
                </a:schemeClr>
              </a:solidFill>
              <a:latin typeface="Arial" panose="020B0604020202020204" pitchFamily="34" charset="0"/>
              <a:cs typeface="Arial" panose="020B0604020202020204" pitchFamily="34" charset="0"/>
            </a:endParaRPr>
          </a:p>
          <a:p>
            <a:pPr lvl="1">
              <a:lnSpc>
                <a:spcPct val="107000"/>
              </a:lnSpc>
              <a:spcAft>
                <a:spcPts val="800"/>
              </a:spcAft>
            </a:pPr>
            <a:r>
              <a:rPr lang="en-US" dirty="0">
                <a:solidFill>
                  <a:srgbClr val="0070C0"/>
                </a:solidFill>
                <a:latin typeface="Arial" panose="020B0604020202020204" pitchFamily="34" charset="0"/>
                <a:cs typeface="Arial" panose="020B0604020202020204" pitchFamily="34" charset="0"/>
              </a:rPr>
              <a:t> </a:t>
            </a:r>
            <a:endParaRPr lang="en-US" sz="1800" dirty="0">
              <a:solidFill>
                <a:srgbClr val="0070C0"/>
              </a:solidFill>
              <a:latin typeface="Arial" panose="020B0604020202020204" pitchFamily="34" charset="0"/>
              <a:cs typeface="Arial" panose="020B0604020202020204" pitchFamily="34" charset="0"/>
            </a:endParaRPr>
          </a:p>
        </p:txBody>
      </p:sp>
      <p:pic>
        <p:nvPicPr>
          <p:cNvPr id="6" name="Graphic 5" descr="Route (Two Pins With A Path) with solid fill">
            <a:extLst>
              <a:ext uri="{FF2B5EF4-FFF2-40B4-BE49-F238E27FC236}">
                <a16:creationId xmlns:a16="http://schemas.microsoft.com/office/drawing/2014/main" id="{935DB5AC-5FBF-DFB3-3D3F-D3BC9043071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1110" y="1386489"/>
            <a:ext cx="988932" cy="988932"/>
          </a:xfrm>
          <a:prstGeom prst="rect">
            <a:avLst/>
          </a:prstGeom>
        </p:spPr>
      </p:pic>
      <p:sp>
        <p:nvSpPr>
          <p:cNvPr id="7" name="Title 2">
            <a:extLst>
              <a:ext uri="{FF2B5EF4-FFF2-40B4-BE49-F238E27FC236}">
                <a16:creationId xmlns:a16="http://schemas.microsoft.com/office/drawing/2014/main" id="{3C137F96-504B-2ECE-EA62-AA9F94639D6A}"/>
              </a:ext>
            </a:extLst>
          </p:cNvPr>
          <p:cNvSpPr txBox="1">
            <a:spLocks/>
          </p:cNvSpPr>
          <p:nvPr/>
        </p:nvSpPr>
        <p:spPr>
          <a:xfrm>
            <a:off x="105851" y="86921"/>
            <a:ext cx="7539287" cy="782357"/>
          </a:xfrm>
          <a:prstGeom prst="rect">
            <a:avLst/>
          </a:prstGeom>
          <a:noFill/>
          <a:ln>
            <a:noFill/>
          </a:ln>
        </p:spPr>
        <p:txBody>
          <a:bodyPr spcFirstLastPara="1" wrap="square" lIns="91425" tIns="45700" rIns="91425"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1" dirty="0">
                <a:solidFill>
                  <a:schemeClr val="bg1"/>
                </a:solidFill>
                <a:latin typeface="+mj-lt"/>
              </a:rPr>
              <a:t>Focus – Protecting children in migration</a:t>
            </a:r>
            <a:endParaRPr lang="en-US" sz="2000" i="1" dirty="0">
              <a:solidFill>
                <a:schemeClr val="bg1"/>
              </a:solidFill>
              <a:latin typeface="+mj-lt"/>
            </a:endParaRPr>
          </a:p>
        </p:txBody>
      </p:sp>
      <p:grpSp>
        <p:nvGrpSpPr>
          <p:cNvPr id="3" name="Grupo 18">
            <a:extLst>
              <a:ext uri="{FF2B5EF4-FFF2-40B4-BE49-F238E27FC236}">
                <a16:creationId xmlns:a16="http://schemas.microsoft.com/office/drawing/2014/main" id="{DE23536F-A032-9E67-1716-559FDA96C56F}"/>
              </a:ext>
            </a:extLst>
          </p:cNvPr>
          <p:cNvGrpSpPr/>
          <p:nvPr/>
        </p:nvGrpSpPr>
        <p:grpSpPr>
          <a:xfrm>
            <a:off x="0" y="-31899"/>
            <a:ext cx="12206177" cy="1339939"/>
            <a:chOff x="-10633" y="-31900"/>
            <a:chExt cx="12216810" cy="3827721"/>
          </a:xfrm>
        </p:grpSpPr>
        <p:sp>
          <p:nvSpPr>
            <p:cNvPr id="8" name="Forma libre: forma 14">
              <a:extLst>
                <a:ext uri="{FF2B5EF4-FFF2-40B4-BE49-F238E27FC236}">
                  <a16:creationId xmlns:a16="http://schemas.microsoft.com/office/drawing/2014/main" id="{FF122252-5996-AAC7-ABDA-91A6C873CD37}"/>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5">
              <a:extLst>
                <a:ext uri="{FF2B5EF4-FFF2-40B4-BE49-F238E27FC236}">
                  <a16:creationId xmlns:a16="http://schemas.microsoft.com/office/drawing/2014/main" id="{6D20031A-0BDB-621B-7A0D-4B1B1793762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16">
              <a:extLst>
                <a:ext uri="{FF2B5EF4-FFF2-40B4-BE49-F238E27FC236}">
                  <a16:creationId xmlns:a16="http://schemas.microsoft.com/office/drawing/2014/main" id="{1F860EE5-E164-DCF4-B2A0-BC07BB82DEF8}"/>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7">
              <a:extLst>
                <a:ext uri="{FF2B5EF4-FFF2-40B4-BE49-F238E27FC236}">
                  <a16:creationId xmlns:a16="http://schemas.microsoft.com/office/drawing/2014/main" id="{A177E155-65FA-4615-7028-95A10BBBB658}"/>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3" name="TextBox 12">
            <a:extLst>
              <a:ext uri="{FF2B5EF4-FFF2-40B4-BE49-F238E27FC236}">
                <a16:creationId xmlns:a16="http://schemas.microsoft.com/office/drawing/2014/main" id="{DB148E1E-1E9B-502A-22EB-D71435C46D16}"/>
              </a:ext>
            </a:extLst>
          </p:cNvPr>
          <p:cNvSpPr txBox="1"/>
          <p:nvPr/>
        </p:nvSpPr>
        <p:spPr>
          <a:xfrm>
            <a:off x="84605" y="86921"/>
            <a:ext cx="6283960" cy="877163"/>
          </a:xfrm>
          <a:prstGeom prst="rect">
            <a:avLst/>
          </a:prstGeom>
          <a:noFill/>
        </p:spPr>
        <p:txBody>
          <a:bodyPr wrap="square">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EC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a:t>
            </a:r>
            <a:r>
              <a:rPr lang="en-IE" sz="2800" b="1" dirty="0">
                <a:solidFill>
                  <a:schemeClr val="bg1"/>
                </a:solidFill>
                <a:latin typeface="Arial" panose="020B0604020202020204" pitchFamily="34" charset="0"/>
                <a:cs typeface="Arial" panose="020B0604020202020204" pitchFamily="34" charset="0"/>
              </a:rPr>
              <a:t>ICPS: </a:t>
            </a:r>
          </a:p>
          <a:p>
            <a:pPr>
              <a:spcAft>
                <a:spcPts val="600"/>
              </a:spcAft>
            </a:pPr>
            <a:r>
              <a:rPr lang="en-IE" sz="1800" b="1" dirty="0">
                <a:solidFill>
                  <a:schemeClr val="bg1"/>
                </a:solidFill>
                <a:latin typeface="Arial" panose="020B0604020202020204" pitchFamily="34" charset="0"/>
                <a:cs typeface="Arial" panose="020B0604020202020204" pitchFamily="34" charset="0"/>
              </a:rPr>
              <a:t>Strengthening national child protection systems</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95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42530" y="3913971"/>
            <a:ext cx="12184782" cy="861774"/>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r>
              <a:rPr lang="es-ES" sz="2400" i="0" dirty="0"/>
              <a:t/>
            </a:r>
            <a:br>
              <a:rPr lang="es-ES" sz="2400" i="0" dirty="0"/>
            </a:br>
            <a:r>
              <a:rPr lang="es-ES" sz="2600" b="1" i="0" dirty="0"/>
              <a:t>Quality family-based care for integrated child protection systems in Europe</a:t>
            </a:r>
            <a:endParaRPr lang="en-GB" sz="26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844101" y="4811924"/>
            <a:ext cx="8325293" cy="770467"/>
          </a:xfrm>
          <a:prstGeom prst="rect">
            <a:avLst/>
          </a:prstGeom>
          <a:noFill/>
        </p:spPr>
        <p:txBody>
          <a:bodyPr wrap="square">
            <a:spAutoFit/>
          </a:bodyPr>
          <a:lstStyle/>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Chrisoula Arcoudis</a:t>
            </a:r>
            <a:endParaRPr lang="es-ES" sz="2400" b="1" dirty="0">
              <a:solidFill>
                <a:schemeClr val="bg2">
                  <a:lumMod val="50000"/>
                </a:schemeClr>
              </a:solidFill>
              <a:latin typeface="Arial" panose="020B0604020202020204" pitchFamily="34" charset="0"/>
              <a:ea typeface="Corbel" panose="020B0503020204020204" pitchFamily="34" charset="0"/>
              <a:cs typeface="Times New Roman" panose="02020603050405020304" pitchFamily="18" charset="0"/>
            </a:endParaRPr>
          </a:p>
          <a:p>
            <a:pPr algn="ctr"/>
            <a:r>
              <a:rPr lang="en-US" sz="1600" dirty="0">
                <a:solidFill>
                  <a:schemeClr val="bg2">
                    <a:lumMod val="50000"/>
                  </a:schemeClr>
                </a:solidFill>
                <a:latin typeface="Arial" panose="020B0604020202020204" pitchFamily="34" charset="0"/>
              </a:rPr>
              <a:t>DG Justice and Consumers, Rights of the Child Team</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
        <p:nvSpPr>
          <p:cNvPr id="4" name="TextBox 3">
            <a:extLst>
              <a:ext uri="{FF2B5EF4-FFF2-40B4-BE49-F238E27FC236}">
                <a16:creationId xmlns:a16="http://schemas.microsoft.com/office/drawing/2014/main" id="{7E505FC5-D1C6-DA42-66C7-8FF6A948D518}"/>
              </a:ext>
            </a:extLst>
          </p:cNvPr>
          <p:cNvSpPr txBox="1"/>
          <p:nvPr/>
        </p:nvSpPr>
        <p:spPr>
          <a:xfrm>
            <a:off x="2983831" y="3217864"/>
            <a:ext cx="6160168" cy="954107"/>
          </a:xfrm>
          <a:prstGeom prst="rect">
            <a:avLst/>
          </a:prstGeom>
          <a:noFill/>
        </p:spPr>
        <p:txBody>
          <a:bodyPr wrap="square">
            <a:spAutoFit/>
          </a:bodyPr>
          <a:lstStyle/>
          <a:p>
            <a:pPr algn="ctr">
              <a:spcAft>
                <a:spcPts val="600"/>
              </a:spcAft>
            </a:pPr>
            <a:r>
              <a:rPr lang="pt-BR" sz="2800" b="1" dirty="0">
                <a:solidFill>
                  <a:schemeClr val="accent1"/>
                </a:solidFill>
                <a:latin typeface="Arial" panose="020B0604020202020204" pitchFamily="34" charset="0"/>
                <a:cs typeface="Arial" panose="020B0604020202020204" pitchFamily="34" charset="0"/>
              </a:rPr>
              <a:t>Thank you very much for your attention!</a:t>
            </a:r>
            <a:endParaRPr lang="en-US"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8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1851C8A-F646-9E89-C4B0-4DE30BC8DCAA}"/>
              </a:ext>
            </a:extLst>
          </p:cNvPr>
          <p:cNvSpPr/>
          <p:nvPr/>
        </p:nvSpPr>
        <p:spPr>
          <a:xfrm>
            <a:off x="315399" y="3281911"/>
            <a:ext cx="7562381" cy="2109454"/>
          </a:xfrm>
          <a:prstGeom prst="roundRect">
            <a:avLst/>
          </a:prstGeom>
          <a:solidFill>
            <a:srgbClr val="FFC5B9"/>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99D4141E-31A6-EC75-F0CA-C9B827965726}"/>
              </a:ext>
            </a:extLst>
          </p:cNvPr>
          <p:cNvPicPr>
            <a:picLocks noChangeAspect="1"/>
          </p:cNvPicPr>
          <p:nvPr/>
        </p:nvPicPr>
        <p:blipFill>
          <a:blip r:embed="rId2"/>
          <a:srcRect l="18216" r="18216"/>
          <a:stretch/>
        </p:blipFill>
        <p:spPr>
          <a:xfrm>
            <a:off x="9061125" y="2290312"/>
            <a:ext cx="2754374" cy="2867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a:extLst>
              <a:ext uri="{FF2B5EF4-FFF2-40B4-BE49-F238E27FC236}">
                <a16:creationId xmlns:a16="http://schemas.microsoft.com/office/drawing/2014/main" id="{34EA202E-6C5A-C910-3E53-BAC44CED4804}"/>
              </a:ext>
            </a:extLst>
          </p:cNvPr>
          <p:cNvSpPr>
            <a:spLocks noGrp="1"/>
          </p:cNvSpPr>
          <p:nvPr>
            <p:ph type="body" idx="4294967295"/>
          </p:nvPr>
        </p:nvSpPr>
        <p:spPr>
          <a:xfrm>
            <a:off x="315399" y="2460139"/>
            <a:ext cx="8493425" cy="725022"/>
          </a:xfrm>
        </p:spPr>
        <p:txBody>
          <a:bodyPr>
            <a:noAutofit/>
          </a:bodyPr>
          <a:lstStyle/>
          <a:p>
            <a:pPr>
              <a:buClr>
                <a:schemeClr val="tx1">
                  <a:lumMod val="75000"/>
                </a:schemeClr>
              </a:buClr>
              <a:buFont typeface="Wingdings" panose="05000000000000000000" pitchFamily="2" charset="2"/>
              <a:buChar char="§"/>
            </a:pPr>
            <a:r>
              <a:rPr lang="en-US" sz="2000" dirty="0">
                <a:solidFill>
                  <a:schemeClr val="tx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EU Strategy on the rights of the child</a:t>
            </a:r>
            <a:endParaRPr lang="en-US" sz="2000" dirty="0">
              <a:solidFill>
                <a:schemeClr val="tx1">
                  <a:lumMod val="75000"/>
                </a:schemeClr>
              </a:solidFill>
              <a:latin typeface="Arial" panose="020B0604020202020204" pitchFamily="34" charset="0"/>
              <a:cs typeface="Arial" panose="020B0604020202020204" pitchFamily="34" charset="0"/>
            </a:endParaRPr>
          </a:p>
          <a:p>
            <a:pPr>
              <a:buClr>
                <a:schemeClr val="tx1">
                  <a:lumMod val="75000"/>
                </a:schemeClr>
              </a:buClr>
              <a:buFont typeface="Wingdings" panose="05000000000000000000" pitchFamily="2" charset="2"/>
              <a:buChar char="§"/>
            </a:pPr>
            <a:r>
              <a:rPr lang="en-US" sz="2000" dirty="0">
                <a:solidFill>
                  <a:schemeClr val="tx1">
                    <a:lumMod val="75000"/>
                  </a:schemeClr>
                </a:solidFill>
                <a:latin typeface="Arial" panose="020B0604020202020204" pitchFamily="34" charset="0"/>
                <a:cs typeface="Arial" panose="020B0604020202020204" pitchFamily="34" charset="0"/>
              </a:rPr>
              <a:t>Alignment with EU institutions calls: </a:t>
            </a:r>
            <a:r>
              <a:rPr lang="en-US" sz="1800" dirty="0">
                <a:latin typeface="Arial" panose="020B0604020202020204" pitchFamily="34" charset="0"/>
                <a:cs typeface="Arial" panose="020B0604020202020204" pitchFamily="34" charset="0"/>
                <a:hlinkClick r:id="rId4"/>
              </a:rPr>
              <a:t>EP</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5"/>
              </a:rPr>
              <a:t>Council</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6"/>
              </a:rPr>
              <a:t>Committee of Regions</a:t>
            </a:r>
            <a:endParaRPr lang="en-US" sz="1800" dirty="0">
              <a:solidFill>
                <a:schemeClr val="tx1">
                  <a:lumMod val="75000"/>
                </a:schemeClr>
              </a:solidFill>
              <a:latin typeface="Arial" panose="020B0604020202020204" pitchFamily="34" charset="0"/>
              <a:cs typeface="Arial" panose="020B0604020202020204" pitchFamily="34" charset="0"/>
            </a:endParaRPr>
          </a:p>
          <a:p>
            <a:pPr marL="76200" indent="0">
              <a:buClr>
                <a:schemeClr val="tx1">
                  <a:lumMod val="75000"/>
                </a:schemeClr>
              </a:buClr>
              <a:buNone/>
            </a:pPr>
            <a:endParaRPr lang="en-US" sz="2000" b="1" dirty="0">
              <a:solidFill>
                <a:schemeClr val="tx1">
                  <a:lumMod val="75000"/>
                </a:schemeClr>
              </a:solidFill>
            </a:endParaRPr>
          </a:p>
        </p:txBody>
      </p:sp>
      <p:sp>
        <p:nvSpPr>
          <p:cNvPr id="13" name="Text Placeholder 3">
            <a:extLst>
              <a:ext uri="{FF2B5EF4-FFF2-40B4-BE49-F238E27FC236}">
                <a16:creationId xmlns:a16="http://schemas.microsoft.com/office/drawing/2014/main" id="{60681637-C81C-97B6-746A-0BE99C7A44D0}"/>
              </a:ext>
            </a:extLst>
          </p:cNvPr>
          <p:cNvSpPr txBox="1">
            <a:spLocks/>
          </p:cNvSpPr>
          <p:nvPr/>
        </p:nvSpPr>
        <p:spPr>
          <a:xfrm>
            <a:off x="143083" y="3369241"/>
            <a:ext cx="8200220" cy="19758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90400" lvl="1" indent="0">
              <a:spcBef>
                <a:spcPts val="300"/>
              </a:spcBef>
              <a:buClr>
                <a:schemeClr val="tx1">
                  <a:lumMod val="75000"/>
                </a:schemeClr>
              </a:buClr>
              <a:buNone/>
            </a:pPr>
            <a:r>
              <a:rPr lang="en-US" sz="1800" b="1" dirty="0">
                <a:solidFill>
                  <a:schemeClr val="tx1">
                    <a:lumMod val="75000"/>
                  </a:schemeClr>
                </a:solidFill>
                <a:latin typeface="+mj-lt"/>
              </a:rPr>
              <a:t>Objective: Fight all forms of violence against all children</a:t>
            </a:r>
            <a:r>
              <a:rPr lang="en-GB" sz="1400" dirty="0">
                <a:solidFill>
                  <a:schemeClr val="tx1">
                    <a:lumMod val="75000"/>
                  </a:schemeClr>
                </a:solidFill>
                <a:latin typeface="Segoe UI" panose="020B0502040204020203" pitchFamily="34" charset="0"/>
              </a:rPr>
              <a:t/>
            </a:r>
            <a:br>
              <a:rPr lang="en-GB" sz="1400" dirty="0">
                <a:solidFill>
                  <a:schemeClr val="tx1">
                    <a:lumMod val="75000"/>
                  </a:schemeClr>
                </a:solidFill>
                <a:latin typeface="Segoe UI" panose="020B0502040204020203" pitchFamily="34" charset="0"/>
              </a:rPr>
            </a:br>
            <a:r>
              <a:rPr lang="en-GB" sz="1400" dirty="0">
                <a:solidFill>
                  <a:schemeClr val="tx1">
                    <a:lumMod val="75000"/>
                  </a:schemeClr>
                </a:solidFill>
                <a:latin typeface="Segoe UI" panose="020B0502040204020203" pitchFamily="34" charset="0"/>
              </a:rPr>
              <a:t/>
            </a:r>
            <a:br>
              <a:rPr lang="en-GB" sz="1400" dirty="0">
                <a:solidFill>
                  <a:schemeClr val="tx1">
                    <a:lumMod val="75000"/>
                  </a:schemeClr>
                </a:solidFill>
                <a:latin typeface="Segoe UI" panose="020B0502040204020203" pitchFamily="34" charset="0"/>
              </a:rPr>
            </a:br>
            <a:r>
              <a:rPr lang="en-GB" sz="1400" dirty="0">
                <a:solidFill>
                  <a:schemeClr val="tx1">
                    <a:lumMod val="75000"/>
                  </a:schemeClr>
                </a:solidFill>
              </a:rPr>
              <a:t>Calls on  </a:t>
            </a:r>
            <a:r>
              <a:rPr lang="en-GB" sz="1400" b="1" dirty="0">
                <a:solidFill>
                  <a:schemeClr val="tx1">
                    <a:lumMod val="75000"/>
                  </a:schemeClr>
                </a:solidFill>
              </a:rPr>
              <a:t>Member States </a:t>
            </a:r>
            <a:r>
              <a:rPr lang="en-GB" sz="1400" dirty="0">
                <a:solidFill>
                  <a:schemeClr val="tx1">
                    <a:lumMod val="75000"/>
                  </a:schemeClr>
                </a:solidFill>
              </a:rPr>
              <a:t>to strengthen their national </a:t>
            </a:r>
            <a:r>
              <a:rPr lang="en-GB" sz="1400" b="1" dirty="0">
                <a:solidFill>
                  <a:schemeClr val="tx1">
                    <a:lumMod val="75000"/>
                  </a:schemeClr>
                </a:solidFill>
              </a:rPr>
              <a:t>child protection systems </a:t>
            </a:r>
            <a:r>
              <a:rPr lang="en-GB" sz="1400" dirty="0">
                <a:solidFill>
                  <a:schemeClr val="tx1">
                    <a:lumMod val="75000"/>
                  </a:schemeClr>
                </a:solidFill>
              </a:rPr>
              <a:t>:</a:t>
            </a:r>
          </a:p>
          <a:p>
            <a:pPr marL="876150" lvl="1" indent="-285750">
              <a:spcBef>
                <a:spcPts val="600"/>
              </a:spcBef>
              <a:buClr>
                <a:schemeClr val="tx1">
                  <a:lumMod val="75000"/>
                </a:schemeClr>
              </a:buClr>
              <a:buFont typeface="Wingdings" panose="05000000000000000000" pitchFamily="2" charset="2"/>
              <a:buChar char="§"/>
            </a:pPr>
            <a:r>
              <a:rPr lang="en-US" sz="1400" dirty="0">
                <a:solidFill>
                  <a:schemeClr val="tx1">
                    <a:lumMod val="75000"/>
                  </a:schemeClr>
                </a:solidFill>
              </a:rPr>
              <a:t>Strong and  responsive measures</a:t>
            </a:r>
          </a:p>
          <a:p>
            <a:pPr lvl="1" indent="-324000">
              <a:spcBef>
                <a:spcPts val="600"/>
              </a:spcBef>
              <a:buClr>
                <a:schemeClr val="tx1">
                  <a:lumMod val="75000"/>
                </a:schemeClr>
              </a:buClr>
              <a:buFont typeface="Wingdings" panose="05000000000000000000" pitchFamily="2" charset="2"/>
              <a:buChar char="§"/>
            </a:pPr>
            <a:r>
              <a:rPr lang="en-US" sz="1400" dirty="0">
                <a:solidFill>
                  <a:schemeClr val="tx1">
                    <a:lumMod val="75000"/>
                  </a:schemeClr>
                </a:solidFill>
              </a:rPr>
              <a:t>Working in an integrated and coordinated way</a:t>
            </a:r>
          </a:p>
          <a:p>
            <a:pPr lvl="1" indent="-324000">
              <a:spcBef>
                <a:spcPts val="600"/>
              </a:spcBef>
              <a:buClr>
                <a:schemeClr val="tx1">
                  <a:lumMod val="75000"/>
                </a:schemeClr>
              </a:buClr>
              <a:buFont typeface="Wingdings" panose="05000000000000000000" pitchFamily="2" charset="2"/>
              <a:buChar char="§"/>
            </a:pPr>
            <a:r>
              <a:rPr lang="en-US" sz="1400" dirty="0">
                <a:solidFill>
                  <a:schemeClr val="tx1">
                    <a:lumMod val="75000"/>
                  </a:schemeClr>
                </a:solidFill>
              </a:rPr>
              <a:t>Promoting child protection as a global priority </a:t>
            </a:r>
          </a:p>
          <a:p>
            <a:pPr lvl="1" indent="-324000">
              <a:spcBef>
                <a:spcPts val="600"/>
              </a:spcBef>
              <a:buClr>
                <a:schemeClr val="tx1">
                  <a:lumMod val="75000"/>
                </a:schemeClr>
              </a:buClr>
              <a:buFont typeface="Wingdings" panose="05000000000000000000" pitchFamily="2" charset="2"/>
              <a:buChar char="§"/>
            </a:pPr>
            <a:r>
              <a:rPr lang="en-US" sz="1400" dirty="0">
                <a:solidFill>
                  <a:schemeClr val="tx1">
                    <a:lumMod val="75000"/>
                  </a:schemeClr>
                </a:solidFill>
              </a:rPr>
              <a:t>Making use of EU tools (legislation, policies, funding)</a:t>
            </a:r>
          </a:p>
        </p:txBody>
      </p:sp>
      <p:sp>
        <p:nvSpPr>
          <p:cNvPr id="16" name="TextBox 15">
            <a:extLst>
              <a:ext uri="{FF2B5EF4-FFF2-40B4-BE49-F238E27FC236}">
                <a16:creationId xmlns:a16="http://schemas.microsoft.com/office/drawing/2014/main" id="{1054CBB5-0BE5-0BD3-E140-6A4C7E7819CE}"/>
              </a:ext>
            </a:extLst>
          </p:cNvPr>
          <p:cNvSpPr txBox="1"/>
          <p:nvPr/>
        </p:nvSpPr>
        <p:spPr>
          <a:xfrm>
            <a:off x="425986" y="398155"/>
            <a:ext cx="6424382" cy="954107"/>
          </a:xfrm>
          <a:prstGeom prst="rect">
            <a:avLst/>
          </a:prstGeom>
          <a:noFill/>
        </p:spPr>
        <p:txBody>
          <a:bodyPr wrap="square" rtlCol="0">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Commission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Integrated Child </a:t>
            </a:r>
            <a:r>
              <a:rPr lang="en-US" sz="2800" b="1" dirty="0">
                <a:solidFill>
                  <a:schemeClr val="bg1"/>
                </a:solidFill>
                <a:latin typeface="Arial" panose="020B0604020202020204" pitchFamily="34" charset="0"/>
                <a:cs typeface="Arial" panose="020B0604020202020204" pitchFamily="34" charset="0"/>
              </a:rPr>
              <a:t>Protection</a:t>
            </a:r>
            <a:r>
              <a:rPr lang="fr-BE"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systems</a:t>
            </a:r>
            <a:endParaRPr lang="en-US" sz="2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402F6F1-BD49-B250-C11E-F7CBBFA90BC6}"/>
              </a:ext>
            </a:extLst>
          </p:cNvPr>
          <p:cNvSpPr txBox="1"/>
          <p:nvPr/>
        </p:nvSpPr>
        <p:spPr>
          <a:xfrm>
            <a:off x="425986" y="5609690"/>
            <a:ext cx="11431717" cy="677108"/>
          </a:xfrm>
          <a:prstGeom prst="rect">
            <a:avLst/>
          </a:prstGeom>
          <a:noFill/>
        </p:spPr>
        <p:txBody>
          <a:bodyPr wrap="square" rtlCol="0">
            <a:spAutoFit/>
          </a:bodyPr>
          <a:lstStyle/>
          <a:p>
            <a:pPr marL="285750" lvl="2" indent="-285750">
              <a:spcBef>
                <a:spcPts val="800"/>
              </a:spcBef>
              <a:buClr>
                <a:schemeClr val="tx1">
                  <a:lumMod val="75000"/>
                </a:schemeClr>
              </a:buClr>
              <a:buSzPct val="150000"/>
              <a:buFont typeface="Wingdings" panose="05000000000000000000" pitchFamily="2" charset="2"/>
              <a:buChar char="§"/>
            </a:pPr>
            <a:r>
              <a:rPr lang="en-US" sz="2000" dirty="0">
                <a:solidFill>
                  <a:schemeClr val="tx1">
                    <a:lumMod val="75000"/>
                  </a:schemeClr>
                </a:solidFill>
                <a:latin typeface="Arial" panose="020B0604020202020204" pitchFamily="34" charset="0"/>
                <a:cs typeface="Arial" panose="020B0604020202020204" pitchFamily="34" charset="0"/>
              </a:rPr>
              <a:t>Cross-policy initiative on child protection </a:t>
            </a:r>
          </a:p>
          <a:p>
            <a:endParaRPr lang="en-IE" dirty="0"/>
          </a:p>
        </p:txBody>
      </p:sp>
      <p:grpSp>
        <p:nvGrpSpPr>
          <p:cNvPr id="5" name="Grupo 18">
            <a:extLst>
              <a:ext uri="{FF2B5EF4-FFF2-40B4-BE49-F238E27FC236}">
                <a16:creationId xmlns:a16="http://schemas.microsoft.com/office/drawing/2014/main" id="{F90F0FE4-914B-CFD8-79D3-C430E6757F9B}"/>
              </a:ext>
            </a:extLst>
          </p:cNvPr>
          <p:cNvGrpSpPr/>
          <p:nvPr/>
        </p:nvGrpSpPr>
        <p:grpSpPr>
          <a:xfrm>
            <a:off x="-3775" y="-14253"/>
            <a:ext cx="12291237" cy="2290312"/>
            <a:chOff x="-10633" y="-31900"/>
            <a:chExt cx="12216810" cy="3827721"/>
          </a:xfrm>
        </p:grpSpPr>
        <p:sp>
          <p:nvSpPr>
            <p:cNvPr id="6" name="Forma libre: forma 14">
              <a:extLst>
                <a:ext uri="{FF2B5EF4-FFF2-40B4-BE49-F238E27FC236}">
                  <a16:creationId xmlns:a16="http://schemas.microsoft.com/office/drawing/2014/main" id="{9E137CFE-5BC7-5ECA-5B30-B2E8DA11E960}"/>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orma libre: forma 15">
              <a:extLst>
                <a:ext uri="{FF2B5EF4-FFF2-40B4-BE49-F238E27FC236}">
                  <a16:creationId xmlns:a16="http://schemas.microsoft.com/office/drawing/2014/main" id="{D6B7439A-18FF-3F17-757B-B3A41019B7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orma libre: forma 16">
              <a:extLst>
                <a:ext uri="{FF2B5EF4-FFF2-40B4-BE49-F238E27FC236}">
                  <a16:creationId xmlns:a16="http://schemas.microsoft.com/office/drawing/2014/main" id="{FC2AC0CE-6B7D-A256-A1C2-9E67DF12490F}"/>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7">
              <a:extLst>
                <a:ext uri="{FF2B5EF4-FFF2-40B4-BE49-F238E27FC236}">
                  <a16:creationId xmlns:a16="http://schemas.microsoft.com/office/drawing/2014/main" id="{E5148A34-42E2-D083-F8B5-96BEAE9A9DDF}"/>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2" name="TextBox 11">
            <a:extLst>
              <a:ext uri="{FF2B5EF4-FFF2-40B4-BE49-F238E27FC236}">
                <a16:creationId xmlns:a16="http://schemas.microsoft.com/office/drawing/2014/main" id="{65377048-A6D7-7FAC-9821-8A3E89400B69}"/>
              </a:ext>
            </a:extLst>
          </p:cNvPr>
          <p:cNvSpPr txBox="1"/>
          <p:nvPr/>
        </p:nvSpPr>
        <p:spPr>
          <a:xfrm>
            <a:off x="143083" y="550555"/>
            <a:ext cx="6859685" cy="954107"/>
          </a:xfrm>
          <a:prstGeom prst="rect">
            <a:avLst/>
          </a:prstGeom>
          <a:noFill/>
        </p:spPr>
        <p:txBody>
          <a:bodyPr wrap="square" rtlCol="0">
            <a:spAutoFit/>
          </a:bodyPr>
          <a:lstStyle/>
          <a:p>
            <a:pPr>
              <a:spcAft>
                <a:spcPts val="600"/>
              </a:spcAft>
            </a:pPr>
            <a:r>
              <a:rPr lang="fr-BE" sz="2800" b="1" dirty="0">
                <a:solidFill>
                  <a:schemeClr val="bg1"/>
                </a:solidFill>
                <a:latin typeface="Arial" panose="020B0604020202020204" pitchFamily="34" charset="0"/>
                <a:cs typeface="Arial" panose="020B0604020202020204" pitchFamily="34" charset="0"/>
              </a:rPr>
              <a:t>Commission </a:t>
            </a:r>
            <a:r>
              <a:rPr lang="en-US" sz="2800" b="1" dirty="0">
                <a:solidFill>
                  <a:schemeClr val="bg1"/>
                </a:solidFill>
                <a:latin typeface="Arial" panose="020B0604020202020204" pitchFamily="34" charset="0"/>
                <a:cs typeface="Arial" panose="020B0604020202020204" pitchFamily="34" charset="0"/>
              </a:rPr>
              <a:t>Recommendation</a:t>
            </a:r>
            <a:r>
              <a:rPr lang="fr-BE" sz="2800" b="1" dirty="0">
                <a:solidFill>
                  <a:schemeClr val="bg1"/>
                </a:solidFill>
                <a:latin typeface="Arial" panose="020B0604020202020204" pitchFamily="34" charset="0"/>
                <a:cs typeface="Arial" panose="020B0604020202020204" pitchFamily="34" charset="0"/>
              </a:rPr>
              <a:t> on Integrated Child </a:t>
            </a:r>
            <a:r>
              <a:rPr lang="en-US" sz="2800" b="1" dirty="0">
                <a:solidFill>
                  <a:schemeClr val="bg1"/>
                </a:solidFill>
                <a:latin typeface="Arial" panose="020B0604020202020204" pitchFamily="34" charset="0"/>
                <a:cs typeface="Arial" panose="020B0604020202020204" pitchFamily="34" charset="0"/>
              </a:rPr>
              <a:t>Protection</a:t>
            </a:r>
            <a:r>
              <a:rPr lang="fr-BE"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Systems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58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0BF2B14-2C9A-1FE2-5079-66B96B8FCC20}"/>
              </a:ext>
            </a:extLst>
          </p:cNvPr>
          <p:cNvSpPr>
            <a:spLocks noGrp="1"/>
          </p:cNvSpPr>
          <p:nvPr>
            <p:ph type="body" idx="1"/>
          </p:nvPr>
        </p:nvSpPr>
        <p:spPr>
          <a:xfrm>
            <a:off x="506388" y="1744879"/>
            <a:ext cx="8007691" cy="4909921"/>
          </a:xfrm>
        </p:spPr>
        <p:txBody>
          <a:bodyPr/>
          <a:lstStyle/>
          <a:p>
            <a:pPr marL="91440" indent="0" fontAlgn="base">
              <a:spcAft>
                <a:spcPts val="600"/>
              </a:spcAft>
              <a:buNone/>
            </a:pPr>
            <a:r>
              <a:rPr lang="en-US" sz="2000" b="1" dirty="0">
                <a:solidFill>
                  <a:schemeClr val="tx1">
                    <a:lumMod val="75000"/>
                  </a:schemeClr>
                </a:solidFill>
                <a:latin typeface="Arial" panose="020B0604020202020204" pitchFamily="34" charset="0"/>
                <a:cs typeface="Arial" panose="020B0604020202020204" pitchFamily="34" charset="0"/>
              </a:rPr>
              <a:t>Delivering on the </a:t>
            </a:r>
            <a:r>
              <a:rPr lang="en-US" sz="2000" b="1" dirty="0">
                <a:solidFill>
                  <a:schemeClr val="tx1">
                    <a:lumMod val="75000"/>
                  </a:schemeClr>
                </a:solidFill>
                <a:latin typeface="Arial" panose="020B0604020202020204" pitchFamily="34" charset="0"/>
                <a:cs typeface="Arial" panose="020B0604020202020204" pitchFamily="34" charset="0"/>
                <a:hlinkClick r:id="rId2"/>
              </a:rPr>
              <a:t>EU strategy on the rights of the child </a:t>
            </a:r>
            <a:endParaRPr lang="en-US" sz="1600" dirty="0">
              <a:solidFill>
                <a:srgbClr val="000000"/>
              </a:solidFill>
              <a:latin typeface="Arial" panose="020B0604020202020204" pitchFamily="34" charset="0"/>
              <a:cs typeface="Arial" panose="020B0604020202020204" pitchFamily="34" charset="0"/>
            </a:endParaRPr>
          </a:p>
          <a:p>
            <a:pPr marL="90488" indent="176213" fontAlgn="base">
              <a:spcAft>
                <a:spcPts val="600"/>
              </a:spcAft>
              <a:buNone/>
            </a:pPr>
            <a:r>
              <a:rPr lang="en-US" sz="1800" b="0" i="0" dirty="0">
                <a:solidFill>
                  <a:srgbClr val="004494"/>
                </a:solidFill>
                <a:effectLst/>
                <a:latin typeface="Arial" panose="020B0604020202020204" pitchFamily="34" charset="0"/>
                <a:cs typeface="Arial" panose="020B0604020202020204" pitchFamily="34" charset="0"/>
                <a:hlinkClick r:id="rId3"/>
              </a:rPr>
              <a:t>Factsheet</a:t>
            </a:r>
            <a:endParaRPr lang="en-US" sz="1800" b="0" i="0" dirty="0">
              <a:solidFill>
                <a:srgbClr val="004494"/>
              </a:solidFill>
              <a:effectLst/>
              <a:latin typeface="Arial" panose="020B0604020202020204" pitchFamily="34" charset="0"/>
              <a:cs typeface="Arial" panose="020B0604020202020204" pitchFamily="34" charset="0"/>
            </a:endParaRPr>
          </a:p>
          <a:p>
            <a:pPr marL="90488" indent="176213" fontAlgn="base">
              <a:spcAft>
                <a:spcPts val="600"/>
              </a:spcAft>
              <a:buNone/>
            </a:pPr>
            <a:endParaRPr lang="en-US" sz="1800" b="1" dirty="0">
              <a:solidFill>
                <a:schemeClr val="tx1">
                  <a:lumMod val="75000"/>
                </a:schemeClr>
              </a:solidFill>
              <a:latin typeface="Arial" panose="020B0604020202020204" pitchFamily="34" charset="0"/>
              <a:cs typeface="Arial" panose="020B0604020202020204" pitchFamily="34" charset="0"/>
            </a:endParaRPr>
          </a:p>
          <a:p>
            <a:pPr marL="91440" indent="0" fontAlgn="base">
              <a:spcAft>
                <a:spcPts val="600"/>
              </a:spcAft>
              <a:buNone/>
            </a:pPr>
            <a:r>
              <a:rPr lang="en-US" sz="2000" b="1" dirty="0">
                <a:solidFill>
                  <a:schemeClr val="tx1">
                    <a:lumMod val="75000"/>
                  </a:schemeClr>
                </a:solidFill>
                <a:latin typeface="Arial" panose="020B0604020202020204" pitchFamily="34" charset="0"/>
                <a:cs typeface="Arial" panose="020B0604020202020204" pitchFamily="34" charset="0"/>
              </a:rPr>
              <a:t>Comprehensive package on integrated child protection</a:t>
            </a:r>
            <a:endParaRPr lang="en-IE" sz="2000" b="1" dirty="0">
              <a:solidFill>
                <a:schemeClr val="tx1">
                  <a:lumMod val="75000"/>
                </a:schemeClr>
              </a:solidFill>
              <a:latin typeface="Arial" panose="020B0604020202020204" pitchFamily="34" charset="0"/>
              <a:cs typeface="Arial" panose="020B0604020202020204" pitchFamily="34" charset="0"/>
            </a:endParaRPr>
          </a:p>
          <a:p>
            <a:pPr marL="342900" lvl="0" indent="-342900" algn="just" fontAlgn="base">
              <a:buClr>
                <a:schemeClr val="tx1">
                  <a:lumMod val="75000"/>
                </a:schemeClr>
              </a:buClr>
              <a:buFont typeface="Arial" panose="020B0604020202020204" pitchFamily="34" charset="0"/>
              <a:buChar char="•"/>
              <a:tabLst>
                <a:tab pos="457200" algn="l"/>
              </a:tabLst>
            </a:pPr>
            <a:r>
              <a:rPr lang="en-US" sz="1800" dirty="0">
                <a:solidFill>
                  <a:srgbClr val="C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Commission Recommendation on integrated child protection systems  </a:t>
            </a:r>
            <a:endParaRPr lang="en-IE" sz="1800" dirty="0">
              <a:solidFill>
                <a:srgbClr val="C00000"/>
              </a:solidFill>
              <a:latin typeface="Arial" panose="020B0604020202020204" pitchFamily="34" charset="0"/>
              <a:cs typeface="Arial" panose="020B0604020202020204" pitchFamily="34" charset="0"/>
            </a:endParaRPr>
          </a:p>
          <a:p>
            <a:pPr marL="342900" lvl="0" indent="-342900" fontAlgn="base">
              <a:buClr>
                <a:schemeClr val="tx1">
                  <a:lumMod val="75000"/>
                </a:schemeClr>
              </a:buClr>
              <a:buFont typeface="Arial" panose="020B0604020202020204" pitchFamily="34" charset="0"/>
              <a:buChar char="•"/>
              <a:tabLst>
                <a:tab pos="457200" algn="l"/>
              </a:tabLst>
            </a:pPr>
            <a:r>
              <a:rPr lang="en-US" sz="1800" dirty="0">
                <a:solidFill>
                  <a:schemeClr val="tx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Communication</a:t>
            </a:r>
            <a:r>
              <a:rPr lang="en-US" sz="1800" dirty="0">
                <a:solidFill>
                  <a:schemeClr val="tx1">
                    <a:lumMod val="75000"/>
                  </a:schemeClr>
                </a:solidFill>
                <a:latin typeface="Arial" panose="020B0604020202020204" pitchFamily="34" charset="0"/>
                <a:cs typeface="Arial" panose="020B0604020202020204" pitchFamily="34" charset="0"/>
              </a:rPr>
              <a:t>, </a:t>
            </a:r>
            <a:r>
              <a:rPr lang="en-US" sz="1800" dirty="0">
                <a:solidFill>
                  <a:schemeClr val="tx2">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Annex</a:t>
            </a:r>
            <a:r>
              <a:rPr lang="en-US" sz="1800" dirty="0">
                <a:solidFill>
                  <a:schemeClr val="tx1">
                    <a:lumMod val="75000"/>
                  </a:schemeClr>
                </a:solidFill>
                <a:latin typeface="Arial" panose="020B0604020202020204" pitchFamily="34" charset="0"/>
                <a:cs typeface="Arial" panose="020B0604020202020204" pitchFamily="34" charset="0"/>
              </a:rPr>
              <a:t> with existing relevant EU support </a:t>
            </a:r>
            <a:br>
              <a:rPr lang="en-US" sz="1800" dirty="0">
                <a:solidFill>
                  <a:schemeClr val="tx1">
                    <a:lumMod val="75000"/>
                  </a:schemeClr>
                </a:solidFill>
                <a:latin typeface="Arial" panose="020B0604020202020204" pitchFamily="34" charset="0"/>
                <a:cs typeface="Arial" panose="020B0604020202020204" pitchFamily="34" charset="0"/>
              </a:rPr>
            </a:br>
            <a:r>
              <a:rPr lang="en-US" sz="1800" dirty="0">
                <a:solidFill>
                  <a:schemeClr val="tx1">
                    <a:lumMod val="75000"/>
                  </a:schemeClr>
                </a:solidFill>
                <a:latin typeface="Arial" panose="020B0604020202020204" pitchFamily="34" charset="0"/>
                <a:cs typeface="Arial" panose="020B0604020202020204" pitchFamily="34" charset="0"/>
              </a:rPr>
              <a:t>(legislative, policy actions, funding) </a:t>
            </a:r>
            <a:endParaRPr lang="en-IE" sz="1800" dirty="0">
              <a:solidFill>
                <a:schemeClr val="tx1">
                  <a:lumMod val="75000"/>
                </a:schemeClr>
              </a:solidFill>
              <a:latin typeface="Arial" panose="020B0604020202020204" pitchFamily="34" charset="0"/>
              <a:cs typeface="Arial" panose="020B0604020202020204" pitchFamily="34" charset="0"/>
            </a:endParaRPr>
          </a:p>
          <a:p>
            <a:pPr marL="342900" lvl="0" indent="-342900" algn="just" fontAlgn="base">
              <a:buClr>
                <a:schemeClr val="tx1">
                  <a:lumMod val="75000"/>
                </a:schemeClr>
              </a:buClr>
              <a:buFont typeface="Arial" panose="020B0604020202020204" pitchFamily="34" charset="0"/>
              <a:buChar char="•"/>
              <a:tabLst>
                <a:tab pos="457200" algn="l"/>
              </a:tabLst>
            </a:pPr>
            <a:r>
              <a:rPr lang="en-US" sz="1800" dirty="0">
                <a:solidFill>
                  <a:schemeClr val="tx2">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Staff Working document</a:t>
            </a:r>
            <a:endParaRPr lang="en-US" sz="1800" dirty="0">
              <a:solidFill>
                <a:schemeClr val="tx2">
                  <a:lumMod val="50000"/>
                </a:schemeClr>
              </a:solidFill>
              <a:latin typeface="Arial" panose="020B0604020202020204" pitchFamily="34" charset="0"/>
              <a:cs typeface="Arial" panose="020B0604020202020204" pitchFamily="34" charset="0"/>
            </a:endParaRPr>
          </a:p>
          <a:p>
            <a:pPr marL="76200" indent="0" algn="just" fontAlgn="base">
              <a:buNone/>
            </a:pPr>
            <a:endParaRPr lang="en-IE" sz="1800"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91440" indent="0" fontAlgn="base">
              <a:spcAft>
                <a:spcPts val="600"/>
              </a:spcAft>
              <a:buNone/>
            </a:pPr>
            <a:r>
              <a:rPr lang="en-US" sz="2000" b="1" dirty="0">
                <a:solidFill>
                  <a:schemeClr val="tx1">
                    <a:lumMod val="75000"/>
                  </a:schemeClr>
                </a:solidFill>
                <a:latin typeface="Arial" panose="020B0604020202020204" pitchFamily="34" charset="0"/>
                <a:cs typeface="Arial" panose="020B0604020202020204" pitchFamily="34" charset="0"/>
              </a:rPr>
              <a:t>Consultation</a:t>
            </a:r>
            <a:endParaRPr lang="en-IE" sz="2000" b="1" dirty="0">
              <a:solidFill>
                <a:schemeClr val="tx1">
                  <a:lumMod val="75000"/>
                </a:schemeClr>
              </a:solidFill>
              <a:latin typeface="Arial" panose="020B0604020202020204" pitchFamily="34" charset="0"/>
              <a:cs typeface="Arial" panose="020B0604020202020204" pitchFamily="34" charset="0"/>
            </a:endParaRPr>
          </a:p>
          <a:p>
            <a:pPr marL="342900" lvl="0" indent="-342900" algn="just" fontAlgn="base">
              <a:buClr>
                <a:schemeClr val="tx1">
                  <a:lumMod val="75000"/>
                </a:schemeClr>
              </a:buClr>
              <a:buFont typeface="Arial" panose="020B0604020202020204" pitchFamily="34" charset="0"/>
              <a:buChar char="•"/>
              <a:tabLst>
                <a:tab pos="457200" algn="l"/>
              </a:tabLst>
            </a:pPr>
            <a:r>
              <a:rPr lang="en-US" sz="1800" dirty="0">
                <a:solidFill>
                  <a:schemeClr val="tx1">
                    <a:lumMod val="75000"/>
                  </a:schemeClr>
                </a:solidFill>
                <a:latin typeface="Arial" panose="020B0604020202020204" pitchFamily="34" charset="0"/>
                <a:cs typeface="Arial" panose="020B0604020202020204" pitchFamily="34" charset="0"/>
                <a:hlinkClick r:id="rId8"/>
              </a:rPr>
              <a:t>1,095 children </a:t>
            </a:r>
            <a:r>
              <a:rPr lang="en-US" sz="1800" dirty="0">
                <a:solidFill>
                  <a:schemeClr val="tx1">
                    <a:lumMod val="75000"/>
                  </a:schemeClr>
                </a:solidFill>
                <a:latin typeface="Arial" panose="020B0604020202020204" pitchFamily="34" charset="0"/>
                <a:cs typeface="Arial" panose="020B0604020202020204" pitchFamily="34" charset="0"/>
              </a:rPr>
              <a:t>via the </a:t>
            </a:r>
            <a:r>
              <a:rPr lang="en-US" sz="1800" dirty="0">
                <a:solidFill>
                  <a:schemeClr val="tx2">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EU Children’s Participation Platform</a:t>
            </a:r>
            <a:endParaRPr lang="en-IE" sz="1800" dirty="0">
              <a:solidFill>
                <a:schemeClr val="tx2">
                  <a:lumMod val="50000"/>
                </a:schemeClr>
              </a:solidFill>
              <a:latin typeface="Arial" panose="020B0604020202020204" pitchFamily="34" charset="0"/>
              <a:cs typeface="Arial" panose="020B0604020202020204" pitchFamily="34" charset="0"/>
            </a:endParaRPr>
          </a:p>
          <a:p>
            <a:pPr marL="342900" lvl="0" indent="-342900" algn="just" fontAlgn="base">
              <a:buClr>
                <a:schemeClr val="tx1">
                  <a:lumMod val="75000"/>
                </a:schemeClr>
              </a:buClr>
              <a:buFont typeface="Arial" panose="020B0604020202020204" pitchFamily="34" charset="0"/>
              <a:buChar char="•"/>
              <a:tabLst>
                <a:tab pos="457200" algn="l"/>
              </a:tabLst>
            </a:pPr>
            <a:r>
              <a:rPr lang="en-US" sz="1800" dirty="0">
                <a:solidFill>
                  <a:schemeClr val="tx2">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FRA Mapping </a:t>
            </a:r>
            <a:r>
              <a:rPr lang="en-US" sz="1800" dirty="0">
                <a:solidFill>
                  <a:schemeClr val="tx1">
                    <a:lumMod val="75000"/>
                  </a:schemeClr>
                </a:solidFill>
                <a:latin typeface="Arial" panose="020B0604020202020204" pitchFamily="34" charset="0"/>
                <a:cs typeface="Arial" panose="020B0604020202020204" pitchFamily="34" charset="0"/>
              </a:rPr>
              <a:t>of national child protection systems</a:t>
            </a:r>
            <a:endParaRPr lang="en-IE" sz="1800" dirty="0">
              <a:solidFill>
                <a:schemeClr val="tx1">
                  <a:lumMod val="75000"/>
                </a:schemeClr>
              </a:solidFill>
              <a:latin typeface="Arial" panose="020B0604020202020204" pitchFamily="34" charset="0"/>
              <a:cs typeface="Arial" panose="020B0604020202020204" pitchFamily="34" charset="0"/>
            </a:endParaRPr>
          </a:p>
          <a:p>
            <a:pPr marL="342900" lvl="0" indent="-342900" algn="just" fontAlgn="base">
              <a:buClr>
                <a:schemeClr val="tx1">
                  <a:lumMod val="75000"/>
                </a:schemeClr>
              </a:buClr>
              <a:buFont typeface="Arial" panose="020B0604020202020204" pitchFamily="34" charset="0"/>
              <a:buChar char="•"/>
              <a:tabLst>
                <a:tab pos="457200" algn="l"/>
              </a:tabLst>
            </a:pPr>
            <a:r>
              <a:rPr lang="en-US" sz="1800" dirty="0">
                <a:solidFill>
                  <a:schemeClr val="tx2">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Call for Evidence</a:t>
            </a:r>
            <a:r>
              <a:rPr lang="en-US" sz="1800" dirty="0">
                <a:solidFill>
                  <a:schemeClr val="tx2">
                    <a:lumMod val="50000"/>
                  </a:schemeClr>
                </a:solidFill>
                <a:latin typeface="Arial" panose="020B0604020202020204" pitchFamily="34" charset="0"/>
                <a:cs typeface="Arial" panose="020B0604020202020204" pitchFamily="34" charset="0"/>
              </a:rPr>
              <a:t> </a:t>
            </a:r>
            <a:r>
              <a:rPr lang="en-US" sz="1800" dirty="0">
                <a:solidFill>
                  <a:schemeClr val="tx1">
                    <a:lumMod val="75000"/>
                  </a:schemeClr>
                </a:solidFill>
                <a:latin typeface="Arial" panose="020B0604020202020204" pitchFamily="34" charset="0"/>
                <a:cs typeface="Arial" panose="020B0604020202020204" pitchFamily="34" charset="0"/>
              </a:rPr>
              <a:t>and </a:t>
            </a:r>
            <a:r>
              <a:rPr lang="en-US" sz="1800" dirty="0">
                <a:solidFill>
                  <a:schemeClr val="tx2">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Open Public Consultation</a:t>
            </a:r>
            <a:endParaRPr lang="en-IE" sz="1800" dirty="0">
              <a:solidFill>
                <a:schemeClr val="tx2">
                  <a:lumMod val="50000"/>
                </a:schemeClr>
              </a:solidFill>
              <a:latin typeface="Arial" panose="020B0604020202020204" pitchFamily="34" charset="0"/>
              <a:cs typeface="Arial" panose="020B0604020202020204" pitchFamily="34" charset="0"/>
            </a:endParaRPr>
          </a:p>
          <a:p>
            <a:pPr marL="342900" lvl="0" indent="-342900" fontAlgn="base">
              <a:buClr>
                <a:schemeClr val="tx1">
                  <a:lumMod val="75000"/>
                </a:schemeClr>
              </a:buClr>
              <a:buFont typeface="Arial" panose="020B0604020202020204" pitchFamily="34" charset="0"/>
              <a:buChar char="•"/>
              <a:tabLst>
                <a:tab pos="457200" algn="l"/>
              </a:tabLst>
            </a:pPr>
            <a:r>
              <a:rPr lang="en-US" sz="1800" dirty="0">
                <a:solidFill>
                  <a:schemeClr val="tx2">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EU Network for Children’s Rights</a:t>
            </a:r>
            <a:r>
              <a:rPr lang="en-US" sz="1800" dirty="0">
                <a:solidFill>
                  <a:schemeClr val="tx2">
                    <a:lumMod val="50000"/>
                  </a:schemeClr>
                </a:solidFill>
                <a:latin typeface="Arial" panose="020B0604020202020204" pitchFamily="34" charset="0"/>
                <a:cs typeface="Arial" panose="020B0604020202020204" pitchFamily="34" charset="0"/>
              </a:rPr>
              <a:t> </a:t>
            </a:r>
            <a:r>
              <a:rPr lang="en-US" sz="1800" dirty="0">
                <a:solidFill>
                  <a:schemeClr val="tx1">
                    <a:lumMod val="75000"/>
                  </a:schemeClr>
                </a:solidFill>
                <a:latin typeface="Arial" panose="020B0604020202020204" pitchFamily="34" charset="0"/>
                <a:cs typeface="Arial" panose="020B0604020202020204" pitchFamily="34" charset="0"/>
              </a:rPr>
              <a:t/>
            </a:r>
            <a:br>
              <a:rPr lang="en-US" sz="1800" dirty="0">
                <a:solidFill>
                  <a:schemeClr val="tx1">
                    <a:lumMod val="75000"/>
                  </a:schemeClr>
                </a:solidFill>
                <a:latin typeface="Arial" panose="020B0604020202020204" pitchFamily="34" charset="0"/>
                <a:cs typeface="Arial" panose="020B0604020202020204" pitchFamily="34" charset="0"/>
              </a:rPr>
            </a:br>
            <a:r>
              <a:rPr lang="en-US" sz="1800" dirty="0">
                <a:solidFill>
                  <a:schemeClr val="tx1">
                    <a:lumMod val="75000"/>
                  </a:schemeClr>
                </a:solidFill>
                <a:latin typeface="Arial" panose="020B0604020202020204" pitchFamily="34" charset="0"/>
                <a:cs typeface="Arial" panose="020B0604020202020204" pitchFamily="34" charset="0"/>
              </a:rPr>
              <a:t>(Member States, international and civil society </a:t>
            </a:r>
            <a:r>
              <a:rPr lang="en-US" sz="1800" dirty="0" err="1">
                <a:solidFill>
                  <a:schemeClr val="tx1">
                    <a:lumMod val="75000"/>
                  </a:schemeClr>
                </a:solidFill>
                <a:latin typeface="Arial" panose="020B0604020202020204" pitchFamily="34" charset="0"/>
                <a:cs typeface="Arial" panose="020B0604020202020204" pitchFamily="34" charset="0"/>
              </a:rPr>
              <a:t>organisations</a:t>
            </a:r>
            <a:r>
              <a:rPr lang="en-US" sz="1800" dirty="0">
                <a:solidFill>
                  <a:schemeClr val="tx1">
                    <a:lumMod val="75000"/>
                  </a:schemeClr>
                </a:solidFill>
                <a:latin typeface="Arial" panose="020B0604020202020204" pitchFamily="34" charset="0"/>
                <a:cs typeface="Arial" panose="020B0604020202020204" pitchFamily="34" charset="0"/>
              </a:rPr>
              <a:t>)</a:t>
            </a:r>
          </a:p>
          <a:p>
            <a:pPr marL="342900" lvl="0" indent="-342900" fontAlgn="base">
              <a:buClr>
                <a:schemeClr val="tx1">
                  <a:lumMod val="75000"/>
                </a:schemeClr>
              </a:buClr>
              <a:buFont typeface="Arial" panose="020B0604020202020204" pitchFamily="34" charset="0"/>
              <a:buChar char="•"/>
              <a:tabLst>
                <a:tab pos="457200" algn="l"/>
              </a:tabLst>
            </a:pPr>
            <a:r>
              <a:rPr lang="en-US" sz="1800" dirty="0">
                <a:solidFill>
                  <a:schemeClr val="tx1">
                    <a:lumMod val="75000"/>
                  </a:schemeClr>
                </a:solidFill>
                <a:latin typeface="Arial" panose="020B0604020202020204" pitchFamily="34" charset="0"/>
                <a:cs typeface="Arial" panose="020B0604020202020204" pitchFamily="34" charset="0"/>
              </a:rPr>
              <a:t>ISC, ISG on children’s rights and JUST contact group</a:t>
            </a:r>
            <a:r>
              <a:rPr lang="en-US" sz="1800" dirty="0">
                <a:solidFill>
                  <a:srgbClr val="000000"/>
                </a:solidFill>
                <a:latin typeface="+mj-lt"/>
              </a:rPr>
              <a:t/>
            </a:r>
            <a:br>
              <a:rPr lang="en-US" sz="1800" dirty="0">
                <a:solidFill>
                  <a:srgbClr val="000000"/>
                </a:solidFill>
                <a:latin typeface="+mj-lt"/>
              </a:rPr>
            </a:br>
            <a:endParaRPr lang="en-US" sz="1800" dirty="0">
              <a:solidFill>
                <a:srgbClr val="000000"/>
              </a:solidFill>
              <a:latin typeface="+mj-lt"/>
            </a:endParaRPr>
          </a:p>
        </p:txBody>
      </p:sp>
      <p:sp>
        <p:nvSpPr>
          <p:cNvPr id="5" name="TextBox 4">
            <a:extLst>
              <a:ext uri="{FF2B5EF4-FFF2-40B4-BE49-F238E27FC236}">
                <a16:creationId xmlns:a16="http://schemas.microsoft.com/office/drawing/2014/main" id="{1014415D-02A9-AFB8-E248-7E3123C34C21}"/>
              </a:ext>
            </a:extLst>
          </p:cNvPr>
          <p:cNvSpPr txBox="1"/>
          <p:nvPr/>
        </p:nvSpPr>
        <p:spPr>
          <a:xfrm>
            <a:off x="641741" y="408429"/>
            <a:ext cx="2549034" cy="523220"/>
          </a:xfrm>
          <a:prstGeom prst="rect">
            <a:avLst/>
          </a:prstGeom>
          <a:noFill/>
        </p:spPr>
        <p:txBody>
          <a:bodyPr wrap="square" rtlCol="0">
            <a:spAutoFit/>
          </a:bodyPr>
          <a:lstStyle/>
          <a:p>
            <a:pPr>
              <a:spcAft>
                <a:spcPts val="600"/>
              </a:spcAft>
            </a:pPr>
            <a:r>
              <a:rPr lang="pt-BR" sz="2800" b="1" dirty="0">
                <a:solidFill>
                  <a:schemeClr val="bg1"/>
                </a:solidFill>
                <a:latin typeface="Arial" panose="020B0604020202020204" pitchFamily="34" charset="0"/>
                <a:cs typeface="Arial" panose="020B0604020202020204" pitchFamily="34" charset="0"/>
              </a:rPr>
              <a:t>Documents</a:t>
            </a:r>
            <a:endParaRPr lang="en-US" sz="24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1ADFD9-7E8A-A8DD-8F9A-CF2334AB5B8C}"/>
              </a:ext>
            </a:extLst>
          </p:cNvPr>
          <p:cNvPicPr>
            <a:picLocks noChangeAspect="1"/>
          </p:cNvPicPr>
          <p:nvPr/>
        </p:nvPicPr>
        <p:blipFill>
          <a:blip r:embed="rId14"/>
          <a:srcRect l="22466" r="22466"/>
          <a:stretch/>
        </p:blipFill>
        <p:spPr>
          <a:xfrm>
            <a:off x="8153644" y="2407920"/>
            <a:ext cx="3640479" cy="37905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0" name="Grupo 18">
            <a:extLst>
              <a:ext uri="{FF2B5EF4-FFF2-40B4-BE49-F238E27FC236}">
                <a16:creationId xmlns:a16="http://schemas.microsoft.com/office/drawing/2014/main" id="{E105C928-B6F2-1FBC-60F1-AA58E13D9FE8}"/>
              </a:ext>
            </a:extLst>
          </p:cNvPr>
          <p:cNvGrpSpPr/>
          <p:nvPr/>
        </p:nvGrpSpPr>
        <p:grpSpPr>
          <a:xfrm>
            <a:off x="-14177" y="0"/>
            <a:ext cx="12206177" cy="1698138"/>
            <a:chOff x="-10633" y="-31900"/>
            <a:chExt cx="12216810" cy="3827721"/>
          </a:xfrm>
        </p:grpSpPr>
        <p:sp>
          <p:nvSpPr>
            <p:cNvPr id="11" name="Forma libre: forma 14">
              <a:extLst>
                <a:ext uri="{FF2B5EF4-FFF2-40B4-BE49-F238E27FC236}">
                  <a16:creationId xmlns:a16="http://schemas.microsoft.com/office/drawing/2014/main" id="{57FE671A-B65A-FB52-7EE7-F41C4926E975}"/>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5">
              <a:extLst>
                <a:ext uri="{FF2B5EF4-FFF2-40B4-BE49-F238E27FC236}">
                  <a16:creationId xmlns:a16="http://schemas.microsoft.com/office/drawing/2014/main" id="{CF9E9D02-24B4-1FAD-8EE9-6E2C08D5B809}"/>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Forma libre: forma 16">
              <a:extLst>
                <a:ext uri="{FF2B5EF4-FFF2-40B4-BE49-F238E27FC236}">
                  <a16:creationId xmlns:a16="http://schemas.microsoft.com/office/drawing/2014/main" id="{DA25D33D-EF49-C024-3F44-732C2656B698}"/>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orma libre: forma 17">
              <a:extLst>
                <a:ext uri="{FF2B5EF4-FFF2-40B4-BE49-F238E27FC236}">
                  <a16:creationId xmlns:a16="http://schemas.microsoft.com/office/drawing/2014/main" id="{F16F829E-DD2A-0E83-6877-9B9D3D9977F8}"/>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2" name="TextBox 21">
            <a:extLst>
              <a:ext uri="{FF2B5EF4-FFF2-40B4-BE49-F238E27FC236}">
                <a16:creationId xmlns:a16="http://schemas.microsoft.com/office/drawing/2014/main" id="{17EFB4AD-16D7-5F1F-BA8F-6CD1C1884730}"/>
              </a:ext>
            </a:extLst>
          </p:cNvPr>
          <p:cNvSpPr txBox="1"/>
          <p:nvPr/>
        </p:nvSpPr>
        <p:spPr>
          <a:xfrm>
            <a:off x="308054" y="347218"/>
            <a:ext cx="6289040" cy="584775"/>
          </a:xfrm>
          <a:prstGeom prst="rect">
            <a:avLst/>
          </a:prstGeom>
          <a:noFill/>
        </p:spPr>
        <p:txBody>
          <a:bodyPr wrap="square">
            <a:spAutoFit/>
          </a:bodyPr>
          <a:lstStyle/>
          <a:p>
            <a:pPr>
              <a:spcAft>
                <a:spcPts val="600"/>
              </a:spcAft>
            </a:pPr>
            <a:r>
              <a:rPr lang="en-IE" sz="3200" b="1" dirty="0">
                <a:solidFill>
                  <a:schemeClr val="bg1"/>
                </a:solidFill>
                <a:latin typeface="Arial" panose="020B0604020202020204" pitchFamily="34" charset="0"/>
                <a:cs typeface="Arial" panose="020B0604020202020204" pitchFamily="34" charset="0"/>
              </a:rPr>
              <a:t>Documents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04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3BAD-50D3-8A36-C8A1-FE40D7601E45}"/>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1BD71BB3-E670-9428-0717-ADEF4C79920B}"/>
              </a:ext>
            </a:extLst>
          </p:cNvPr>
          <p:cNvSpPr>
            <a:spLocks noGrp="1"/>
          </p:cNvSpPr>
          <p:nvPr>
            <p:ph idx="1"/>
          </p:nvPr>
        </p:nvSpPr>
        <p:spPr>
          <a:xfrm>
            <a:off x="558800" y="1968407"/>
            <a:ext cx="11379200" cy="4229193"/>
          </a:xfrm>
        </p:spPr>
        <p:txBody>
          <a:bodyPr>
            <a:normAutofit/>
          </a:bodyPr>
          <a:lstStyle/>
          <a:p>
            <a:pPr marL="0" indent="0">
              <a:buNone/>
            </a:pPr>
            <a:r>
              <a:rPr lang="en-US" sz="2400" b="1" i="0" u="none" strike="noStrike" baseline="0" dirty="0">
                <a:solidFill>
                  <a:srgbClr val="000000"/>
                </a:solidFill>
                <a:latin typeface="Arial" panose="020B0604020202020204" pitchFamily="34" charset="0"/>
                <a:cs typeface="Arial" panose="020B0604020202020204" pitchFamily="34" charset="0"/>
              </a:rPr>
              <a:t>Converging priorities towards an integrated approach to child protection for EU Member States</a:t>
            </a:r>
            <a:endParaRPr lang="en-IE" sz="2400" b="1" dirty="0">
              <a:latin typeface="Arial" panose="020B0604020202020204" pitchFamily="34" charset="0"/>
              <a:cs typeface="Arial" panose="020B0604020202020204" pitchFamily="34" charset="0"/>
            </a:endParaRPr>
          </a:p>
          <a:p>
            <a:pPr marL="0" indent="0">
              <a:buNone/>
            </a:pPr>
            <a:endParaRPr lang="en-IE" sz="1800" dirty="0">
              <a:solidFill>
                <a:schemeClr val="accent1"/>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IE" sz="1800" b="1" dirty="0">
                <a:latin typeface="Arial" panose="020B0604020202020204" pitchFamily="34" charset="0"/>
                <a:cs typeface="Arial" panose="020B0604020202020204" pitchFamily="34" charset="0"/>
              </a:rPr>
              <a:t>UN (CRC) : UNICEF Recommendation </a:t>
            </a:r>
            <a:r>
              <a:rPr lang="en-US" sz="1800" dirty="0">
                <a:latin typeface="Arial" panose="020B0604020202020204" pitchFamily="34" charset="0"/>
                <a:cs typeface="Arial" panose="020B0604020202020204" pitchFamily="34" charset="0"/>
                <a:hlinkClick r:id="rId2"/>
              </a:rPr>
              <a:t>Child Protection Systems Strengthening .pdf (unicef.org)</a:t>
            </a:r>
            <a:r>
              <a:rPr lang="en-US" sz="1800" dirty="0">
                <a:latin typeface="Arial" panose="020B0604020202020204" pitchFamily="34" charset="0"/>
                <a:cs typeface="Arial" panose="020B0604020202020204" pitchFamily="34" charset="0"/>
              </a:rPr>
              <a:t>  </a:t>
            </a:r>
          </a:p>
          <a:p>
            <a:pPr>
              <a:buFont typeface="Courier New" panose="02070309020205020404" pitchFamily="49" charset="0"/>
              <a:buChar char="o"/>
            </a:pPr>
            <a:r>
              <a:rPr lang="en-IE" sz="1800" b="1" dirty="0">
                <a:latin typeface="Arial" panose="020B0604020202020204" pitchFamily="34" charset="0"/>
                <a:cs typeface="Arial" panose="020B0604020202020204" pitchFamily="34" charset="0"/>
              </a:rPr>
              <a:t>COUNCIL OF EUROPE (ECHR) : Recommendation </a:t>
            </a:r>
            <a:r>
              <a:rPr lang="en-US" sz="1800" b="0" i="0" u="none" strike="noStrike" dirty="0">
                <a:solidFill>
                  <a:srgbClr val="007BC8"/>
                </a:solidFill>
                <a:effectLst/>
                <a:latin typeface="Arial" panose="020B0604020202020204" pitchFamily="34" charset="0"/>
                <a:cs typeface="Arial" panose="020B0604020202020204" pitchFamily="34" charset="0"/>
                <a:hlinkClick r:id="rId3"/>
              </a:rPr>
              <a:t>Policy Guidelines on Integrated National Strategies for the Protection of Children from Violence</a:t>
            </a:r>
            <a:r>
              <a:rPr lang="en-US" sz="1800" b="0" i="0" dirty="0">
                <a:solidFill>
                  <a:srgbClr val="161616"/>
                </a:solidFill>
                <a:effectLst/>
                <a:latin typeface="Arial" panose="020B0604020202020204" pitchFamily="34" charset="0"/>
                <a:cs typeface="Arial" panose="020B0604020202020204" pitchFamily="34" charset="0"/>
              </a:rPr>
              <a:t> for states striving to adopt a holistic approach to violence against children and to guarantee their children a childhood free from violence.</a:t>
            </a:r>
          </a:p>
          <a:p>
            <a:pPr>
              <a:buFont typeface="Courier New" panose="02070309020205020404" pitchFamily="49" charset="0"/>
              <a:buChar char="o"/>
            </a:pPr>
            <a:r>
              <a:rPr lang="en-IE"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EU (CFR): Commission  </a:t>
            </a:r>
            <a:r>
              <a:rPr lang="en-US" sz="18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Recommendation on integrated child protection systems  </a:t>
            </a:r>
            <a:endParaRPr lang="en-IE" sz="1800" b="0" i="0" u="none" strike="noStrike" baseline="0" dirty="0">
              <a:solidFill>
                <a:srgbClr val="000000"/>
              </a:solidFill>
            </a:endParaRPr>
          </a:p>
          <a:p>
            <a:pPr marL="457200" lvl="1" indent="0">
              <a:buNone/>
            </a:pPr>
            <a:r>
              <a:rPr lang="en-IE" sz="1600" b="0" i="1" u="none" strike="noStrike" baseline="0" dirty="0">
                <a:solidFill>
                  <a:srgbClr val="000000"/>
                </a:solidFill>
                <a:latin typeface="Arial" panose="020B0604020202020204" pitchFamily="34" charset="0"/>
                <a:cs typeface="Arial" panose="020B0604020202020204" pitchFamily="34" charset="0"/>
              </a:rPr>
              <a:t>Pulling together EU legislation and policies through mainstreaming ICPS</a:t>
            </a:r>
          </a:p>
          <a:p>
            <a:pPr lvl="1"/>
            <a:r>
              <a:rPr lang="en-IE" sz="1600" b="0" i="1" u="none" strike="noStrike" baseline="0" dirty="0">
                <a:solidFill>
                  <a:srgbClr val="000000"/>
                </a:solidFill>
                <a:latin typeface="Arial" panose="020B0604020202020204" pitchFamily="34" charset="0"/>
                <a:cs typeface="Arial" panose="020B0604020202020204" pitchFamily="34" charset="0"/>
              </a:rPr>
              <a:t>Victims’ Rights Directive </a:t>
            </a:r>
            <a:endParaRPr lang="en-IE" sz="1600" b="1" i="1" u="none" strike="noStrike" baseline="0" dirty="0">
              <a:solidFill>
                <a:srgbClr val="333333"/>
              </a:solidFill>
              <a:latin typeface="Arial" panose="020B0604020202020204" pitchFamily="34" charset="0"/>
              <a:cs typeface="Arial" panose="020B0604020202020204" pitchFamily="34" charset="0"/>
            </a:endParaRPr>
          </a:p>
          <a:p>
            <a:pPr lvl="1"/>
            <a:r>
              <a:rPr lang="en-US" sz="1600" b="0" i="1" u="none" strike="noStrike" baseline="0" dirty="0">
                <a:solidFill>
                  <a:srgbClr val="000000"/>
                </a:solidFill>
                <a:latin typeface="Arial" panose="020B0604020202020204" pitchFamily="34" charset="0"/>
                <a:cs typeface="Arial" panose="020B0604020202020204" pitchFamily="34" charset="0"/>
              </a:rPr>
              <a:t>Directive on combating violence against women and domestic violence </a:t>
            </a:r>
          </a:p>
          <a:p>
            <a:pPr lvl="1"/>
            <a:r>
              <a:rPr lang="en-US" sz="1600" b="0" i="1" u="none" strike="noStrike" baseline="0" dirty="0">
                <a:solidFill>
                  <a:srgbClr val="000000"/>
                </a:solidFill>
                <a:latin typeface="Arial" panose="020B0604020202020204" pitchFamily="34" charset="0"/>
                <a:cs typeface="Arial" panose="020B0604020202020204" pitchFamily="34" charset="0"/>
              </a:rPr>
              <a:t>Directive on Trafficking in Human Beings </a:t>
            </a:r>
            <a:endParaRPr lang="en-IE" sz="1600" b="0" i="1" u="none" strike="noStrike" baseline="0" dirty="0">
              <a:solidFill>
                <a:srgbClr val="000000"/>
              </a:solidFill>
              <a:latin typeface="Arial" panose="020B0604020202020204" pitchFamily="34" charset="0"/>
              <a:cs typeface="Arial" panose="020B0604020202020204" pitchFamily="34" charset="0"/>
            </a:endParaRPr>
          </a:p>
          <a:p>
            <a:pPr lvl="1"/>
            <a:r>
              <a:rPr lang="en-US" sz="1600" b="0" i="1" u="none" strike="noStrike" baseline="0" dirty="0">
                <a:solidFill>
                  <a:srgbClr val="000000"/>
                </a:solidFill>
                <a:latin typeface="Arial" panose="020B0604020202020204" pitchFamily="34" charset="0"/>
                <a:cs typeface="Arial" panose="020B0604020202020204" pitchFamily="34" charset="0"/>
              </a:rPr>
              <a:t>Directive on Child Sexual Abuse and Exploitation </a:t>
            </a:r>
          </a:p>
          <a:p>
            <a:pPr lvl="1"/>
            <a:endParaRPr lang="en-US" sz="1800" b="0" i="0" u="none" strike="noStrike" baseline="0" dirty="0">
              <a:solidFill>
                <a:srgbClr val="000000"/>
              </a:solidFill>
            </a:endParaRPr>
          </a:p>
          <a:p>
            <a:pPr lvl="1"/>
            <a:endParaRPr lang="en-US" sz="1400" b="0" i="0" u="none" strike="noStrike" baseline="0" dirty="0">
              <a:solidFill>
                <a:srgbClr val="000000"/>
              </a:solidFill>
              <a:latin typeface="Times New Roman" panose="02020603050405020304" pitchFamily="18" charset="0"/>
            </a:endParaRPr>
          </a:p>
          <a:p>
            <a:pPr lvl="1"/>
            <a:endParaRPr lang="en-US" sz="1400" b="0" i="0" u="none" strike="noStrike" baseline="0" dirty="0">
              <a:solidFill>
                <a:srgbClr val="000000"/>
              </a:solidFill>
              <a:latin typeface="Times New Roman" panose="02020603050405020304" pitchFamily="18" charset="0"/>
            </a:endParaRPr>
          </a:p>
          <a:p>
            <a:pPr lvl="1"/>
            <a:endParaRPr lang="en-IE" sz="1600" b="0" i="0" u="none" strike="noStrike" baseline="0" dirty="0">
              <a:solidFill>
                <a:srgbClr val="000000"/>
              </a:solidFill>
              <a:latin typeface="Arial" panose="020B0604020202020204" pitchFamily="34" charset="0"/>
              <a:cs typeface="Arial" panose="020B0604020202020204" pitchFamily="34" charset="0"/>
            </a:endParaRPr>
          </a:p>
          <a:p>
            <a:pPr marL="0" indent="0">
              <a:buNone/>
            </a:pPr>
            <a:endParaRPr lang="en-US" sz="1800" b="0" i="0" dirty="0">
              <a:solidFill>
                <a:srgbClr val="161616"/>
              </a:solidFill>
              <a:effectLst/>
              <a:latin typeface="Arial" panose="020B0604020202020204" pitchFamily="34" charset="0"/>
              <a:cs typeface="Arial" panose="020B0604020202020204" pitchFamily="34" charset="0"/>
            </a:endParaRPr>
          </a:p>
          <a:p>
            <a:pPr marL="0" indent="0">
              <a:buNone/>
            </a:pPr>
            <a:endParaRPr lang="en-US" sz="1800" b="0" i="0" dirty="0">
              <a:solidFill>
                <a:srgbClr val="161616"/>
              </a:solidFill>
              <a:effectLst/>
              <a:latin typeface="Arial" panose="020B0604020202020204" pitchFamily="34" charset="0"/>
              <a:cs typeface="Arial" panose="020B0604020202020204" pitchFamily="34" charset="0"/>
            </a:endParaRPr>
          </a:p>
          <a:p>
            <a:pPr marL="0" indent="0">
              <a:buNone/>
            </a:pPr>
            <a:endParaRPr lang="en-IE"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2210E-A5C9-4EA8-96C2-2399D3D552DE}"/>
              </a:ext>
            </a:extLst>
          </p:cNvPr>
          <p:cNvSpPr>
            <a:spLocks noGrp="1"/>
          </p:cNvSpPr>
          <p:nvPr>
            <p:ph type="sldNum" sz="quarter" idx="12"/>
          </p:nvPr>
        </p:nvSpPr>
        <p:spPr/>
        <p:txBody>
          <a:bodyPr/>
          <a:lstStyle/>
          <a:p>
            <a:fld id="{489A6DF4-A07D-47D0-8758-60FAF3B61B84}" type="slidenum">
              <a:rPr lang="es-ES" smtClean="0"/>
              <a:t>5</a:t>
            </a:fld>
            <a:endParaRPr lang="es-ES" dirty="0"/>
          </a:p>
        </p:txBody>
      </p:sp>
      <p:grpSp>
        <p:nvGrpSpPr>
          <p:cNvPr id="5" name="Grupo 18">
            <a:extLst>
              <a:ext uri="{FF2B5EF4-FFF2-40B4-BE49-F238E27FC236}">
                <a16:creationId xmlns:a16="http://schemas.microsoft.com/office/drawing/2014/main" id="{01A877CE-6C0F-B233-DA28-161F618F8CBD}"/>
              </a:ext>
            </a:extLst>
          </p:cNvPr>
          <p:cNvGrpSpPr/>
          <p:nvPr/>
        </p:nvGrpSpPr>
        <p:grpSpPr>
          <a:xfrm>
            <a:off x="0" y="0"/>
            <a:ext cx="12291237" cy="1952139"/>
            <a:chOff x="-10633" y="-31900"/>
            <a:chExt cx="12216810" cy="3827721"/>
          </a:xfrm>
        </p:grpSpPr>
        <p:sp>
          <p:nvSpPr>
            <p:cNvPr id="6" name="Forma libre: forma 14">
              <a:extLst>
                <a:ext uri="{FF2B5EF4-FFF2-40B4-BE49-F238E27FC236}">
                  <a16:creationId xmlns:a16="http://schemas.microsoft.com/office/drawing/2014/main" id="{55331180-90E8-AAA0-018D-5F59CE1983C2}"/>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orma libre: forma 15">
              <a:extLst>
                <a:ext uri="{FF2B5EF4-FFF2-40B4-BE49-F238E27FC236}">
                  <a16:creationId xmlns:a16="http://schemas.microsoft.com/office/drawing/2014/main" id="{2126344E-6EED-F719-97B6-6CF82E2677A5}"/>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orma libre: forma 16">
              <a:extLst>
                <a:ext uri="{FF2B5EF4-FFF2-40B4-BE49-F238E27FC236}">
                  <a16:creationId xmlns:a16="http://schemas.microsoft.com/office/drawing/2014/main" id="{9676BEEC-2422-6713-CF74-752755287B3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7">
              <a:extLst>
                <a:ext uri="{FF2B5EF4-FFF2-40B4-BE49-F238E27FC236}">
                  <a16:creationId xmlns:a16="http://schemas.microsoft.com/office/drawing/2014/main" id="{EF952294-7189-C8E3-0117-31312E52930A}"/>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TextBox 9">
            <a:extLst>
              <a:ext uri="{FF2B5EF4-FFF2-40B4-BE49-F238E27FC236}">
                <a16:creationId xmlns:a16="http://schemas.microsoft.com/office/drawing/2014/main" id="{9C95F5F8-FED8-0FC2-2E79-F8294FAC85AB}"/>
              </a:ext>
            </a:extLst>
          </p:cNvPr>
          <p:cNvSpPr txBox="1"/>
          <p:nvPr/>
        </p:nvSpPr>
        <p:spPr>
          <a:xfrm>
            <a:off x="182880" y="398155"/>
            <a:ext cx="6431280"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76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1BB3-E670-9428-0717-ADEF4C79920B}"/>
              </a:ext>
            </a:extLst>
          </p:cNvPr>
          <p:cNvSpPr>
            <a:spLocks noGrp="1"/>
          </p:cNvSpPr>
          <p:nvPr>
            <p:ph idx="1"/>
          </p:nvPr>
        </p:nvSpPr>
        <p:spPr>
          <a:xfrm>
            <a:off x="558800" y="1968407"/>
            <a:ext cx="11379200" cy="3489117"/>
          </a:xfrm>
        </p:spPr>
        <p:txBody>
          <a:bodyPr>
            <a:normAutofit lnSpcReduction="10000"/>
          </a:bodyPr>
          <a:lstStyle/>
          <a:p>
            <a:pPr marL="0" indent="0">
              <a:buNone/>
            </a:pPr>
            <a:r>
              <a:rPr lang="en-IE" b="1" dirty="0">
                <a:latin typeface="Arial" panose="020B0604020202020204" pitchFamily="34" charset="0"/>
                <a:cs typeface="Arial" panose="020B0604020202020204" pitchFamily="34" charset="0"/>
              </a:rPr>
              <a:t>Why an integrated approach against violence?</a:t>
            </a:r>
          </a:p>
          <a:p>
            <a:pPr marL="0" indent="0">
              <a:buNone/>
            </a:pPr>
            <a:endParaRPr lang="en-IE" sz="20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IE" sz="2000" b="1" dirty="0">
                <a:solidFill>
                  <a:schemeClr val="accent1"/>
                </a:solidFill>
                <a:latin typeface="Arial" panose="020B0604020202020204" pitchFamily="34" charset="0"/>
                <a:ea typeface="Calibri" panose="020F0502020204030204" pitchFamily="34" charset="0"/>
                <a:cs typeface="Arial" panose="020B0604020202020204" pitchFamily="34" charset="0"/>
              </a:rPr>
              <a:t>Violence</a:t>
            </a:r>
            <a:r>
              <a:rPr lang="en-IE" sz="2000" b="1" dirty="0">
                <a:latin typeface="Arial" panose="020B0604020202020204" pitchFamily="34" charset="0"/>
                <a:ea typeface="Calibri" panose="020F050202020403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against children takes many forms</a:t>
            </a:r>
            <a:r>
              <a:rPr lang="en-IE" sz="2000" b="0" i="0" dirty="0">
                <a:effectLst/>
                <a:latin typeface="Arial" panose="020B0604020202020204" pitchFamily="34" charset="0"/>
                <a:cs typeface="Arial" panose="020B0604020202020204" pitchFamily="34" charset="0"/>
              </a:rPr>
              <a:t> and can occur in almost all settings of a child’s life. The </a:t>
            </a:r>
            <a:r>
              <a:rPr lang="en-US" sz="2000" b="0" i="0" dirty="0">
                <a:solidFill>
                  <a:schemeClr val="accent1"/>
                </a:solidFill>
                <a:effectLst/>
                <a:latin typeface="Arial" panose="020B0604020202020204" pitchFamily="34" charset="0"/>
                <a:cs typeface="Arial" panose="020B0604020202020204" pitchFamily="34" charset="0"/>
              </a:rPr>
              <a:t>most devastating types of violence are often hidden from public view</a:t>
            </a:r>
            <a:r>
              <a:rPr lang="en-US" sz="2000" b="0" i="0" dirty="0">
                <a:solidFill>
                  <a:srgbClr val="333333"/>
                </a:solidFill>
                <a:effectLst/>
                <a:latin typeface="Arial" panose="020B0604020202020204" pitchFamily="34" charset="0"/>
                <a:cs typeface="Arial" panose="020B0604020202020204" pitchFamily="34" charset="0"/>
              </a:rPr>
              <a:t>.</a:t>
            </a:r>
            <a:endParaRPr lang="en-IE"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b="0" i="0" dirty="0">
                <a:solidFill>
                  <a:srgbClr val="333333"/>
                </a:solidFill>
                <a:effectLst/>
                <a:latin typeface="Arial" panose="020B0604020202020204" pitchFamily="34" charset="0"/>
                <a:cs typeface="Arial" panose="020B0604020202020204" pitchFamily="34" charset="0"/>
              </a:rPr>
              <a:t>Sexual orientation, gender identity and belonging to a marginalized social or ethnic group also heightens a child’s chance of suffering violence. </a:t>
            </a:r>
            <a:r>
              <a:rPr lang="en-US" sz="2000" b="0" i="0" dirty="0">
                <a:solidFill>
                  <a:schemeClr val="accent1"/>
                </a:solidFill>
                <a:effectLst/>
                <a:latin typeface="Arial" panose="020B0604020202020204" pitchFamily="34" charset="0"/>
                <a:cs typeface="Arial" panose="020B0604020202020204" pitchFamily="34" charset="0"/>
              </a:rPr>
              <a:t>These children, often remain invisible to child protection systems</a:t>
            </a:r>
            <a:r>
              <a:rPr lang="en-US" sz="2000" b="0" i="0" dirty="0">
                <a:solidFill>
                  <a:srgbClr val="333333"/>
                </a:solidFill>
                <a:effectLst/>
                <a:latin typeface="Arial" panose="020B0604020202020204" pitchFamily="34" charset="0"/>
                <a:cs typeface="Arial" panose="020B0604020202020204" pitchFamily="34" charset="0"/>
              </a:rPr>
              <a:t>.</a:t>
            </a:r>
            <a:endParaRPr lang="en-IE"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IE" sz="2000" dirty="0">
                <a:latin typeface="Arial" panose="020B0604020202020204" pitchFamily="34" charset="0"/>
                <a:ea typeface="Calibri" panose="020F0502020204030204" pitchFamily="34" charset="0"/>
                <a:cs typeface="Arial" panose="020B0604020202020204" pitchFamily="34" charset="0"/>
              </a:rPr>
              <a:t>V</a:t>
            </a:r>
            <a:r>
              <a:rPr lang="en-IE" sz="2000" dirty="0">
                <a:effectLst/>
                <a:latin typeface="Arial" panose="020B0604020202020204" pitchFamily="34" charset="0"/>
                <a:ea typeface="Calibri" panose="020F0502020204030204" pitchFamily="34" charset="0"/>
                <a:cs typeface="Arial" panose="020B0604020202020204" pitchFamily="34" charset="0"/>
              </a:rPr>
              <a:t>iolence against children is </a:t>
            </a:r>
            <a:r>
              <a:rPr lang="en-IE"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multidimensional</a:t>
            </a:r>
            <a:r>
              <a:rPr lang="en-IE" sz="2000" dirty="0">
                <a:effectLst/>
                <a:latin typeface="Arial" panose="020B0604020202020204" pitchFamily="34" charset="0"/>
                <a:ea typeface="Calibri" panose="020F0502020204030204" pitchFamily="34" charset="0"/>
                <a:cs typeface="Arial" panose="020B0604020202020204" pitchFamily="34" charset="0"/>
              </a:rPr>
              <a:t>, it presupposes a combination of factors which must come into play for violence to cease, including tackling its root causes.</a:t>
            </a:r>
          </a:p>
          <a:p>
            <a:pPr marL="0" indent="0">
              <a:buNone/>
            </a:pPr>
            <a:r>
              <a:rPr lang="en-IE" sz="2000" dirty="0">
                <a:latin typeface="Arial" panose="020B0604020202020204" pitchFamily="34" charset="0"/>
                <a:ea typeface="Calibri" panose="020F0502020204030204" pitchFamily="34" charset="0"/>
                <a:cs typeface="Arial" panose="020B0604020202020204" pitchFamily="34" charset="0"/>
              </a:rPr>
              <a:t>An integrated approach puts in motion a ‘</a:t>
            </a:r>
            <a:r>
              <a:rPr lang="en-IE" sz="2000" b="1" dirty="0">
                <a:solidFill>
                  <a:schemeClr val="accent1"/>
                </a:solidFill>
                <a:latin typeface="Arial" panose="020B0604020202020204" pitchFamily="34" charset="0"/>
                <a:ea typeface="Calibri" panose="020F0502020204030204" pitchFamily="34" charset="0"/>
                <a:cs typeface="Arial" panose="020B0604020202020204" pitchFamily="34" charset="0"/>
              </a:rPr>
              <a:t>zero tolerance</a:t>
            </a:r>
            <a:r>
              <a:rPr lang="en-IE" sz="2000" dirty="0">
                <a:latin typeface="Arial" panose="020B0604020202020204" pitchFamily="34" charset="0"/>
                <a:ea typeface="Calibri" panose="020F0502020204030204" pitchFamily="34" charset="0"/>
                <a:cs typeface="Arial" panose="020B0604020202020204" pitchFamily="34" charset="0"/>
              </a:rPr>
              <a:t>’ to violence</a:t>
            </a:r>
            <a:endParaRPr lang="en-I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2210E-A5C9-4EA8-96C2-2399D3D552DE}"/>
              </a:ext>
            </a:extLst>
          </p:cNvPr>
          <p:cNvSpPr>
            <a:spLocks noGrp="1"/>
          </p:cNvSpPr>
          <p:nvPr>
            <p:ph type="sldNum" sz="quarter" idx="12"/>
          </p:nvPr>
        </p:nvSpPr>
        <p:spPr/>
        <p:txBody>
          <a:bodyPr/>
          <a:lstStyle/>
          <a:p>
            <a:fld id="{489A6DF4-A07D-47D0-8758-60FAF3B61B84}" type="slidenum">
              <a:rPr lang="es-ES" smtClean="0"/>
              <a:t>6</a:t>
            </a:fld>
            <a:endParaRPr lang="es-ES" dirty="0"/>
          </a:p>
        </p:txBody>
      </p:sp>
      <p:grpSp>
        <p:nvGrpSpPr>
          <p:cNvPr id="5" name="Grupo 18">
            <a:extLst>
              <a:ext uri="{FF2B5EF4-FFF2-40B4-BE49-F238E27FC236}">
                <a16:creationId xmlns:a16="http://schemas.microsoft.com/office/drawing/2014/main" id="{01A877CE-6C0F-B233-DA28-161F618F8CBD}"/>
              </a:ext>
            </a:extLst>
          </p:cNvPr>
          <p:cNvGrpSpPr/>
          <p:nvPr/>
        </p:nvGrpSpPr>
        <p:grpSpPr>
          <a:xfrm>
            <a:off x="0" y="0"/>
            <a:ext cx="12291237" cy="1952139"/>
            <a:chOff x="-10633" y="-31900"/>
            <a:chExt cx="12216810" cy="3827721"/>
          </a:xfrm>
        </p:grpSpPr>
        <p:sp>
          <p:nvSpPr>
            <p:cNvPr id="6" name="Forma libre: forma 14">
              <a:extLst>
                <a:ext uri="{FF2B5EF4-FFF2-40B4-BE49-F238E27FC236}">
                  <a16:creationId xmlns:a16="http://schemas.microsoft.com/office/drawing/2014/main" id="{55331180-90E8-AAA0-018D-5F59CE1983C2}"/>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orma libre: forma 15">
              <a:extLst>
                <a:ext uri="{FF2B5EF4-FFF2-40B4-BE49-F238E27FC236}">
                  <a16:creationId xmlns:a16="http://schemas.microsoft.com/office/drawing/2014/main" id="{2126344E-6EED-F719-97B6-6CF82E2677A5}"/>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orma libre: forma 16">
              <a:extLst>
                <a:ext uri="{FF2B5EF4-FFF2-40B4-BE49-F238E27FC236}">
                  <a16:creationId xmlns:a16="http://schemas.microsoft.com/office/drawing/2014/main" id="{9676BEEC-2422-6713-CF74-752755287B3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7">
              <a:extLst>
                <a:ext uri="{FF2B5EF4-FFF2-40B4-BE49-F238E27FC236}">
                  <a16:creationId xmlns:a16="http://schemas.microsoft.com/office/drawing/2014/main" id="{EF952294-7189-C8E3-0117-31312E52930A}"/>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TextBox 9">
            <a:extLst>
              <a:ext uri="{FF2B5EF4-FFF2-40B4-BE49-F238E27FC236}">
                <a16:creationId xmlns:a16="http://schemas.microsoft.com/office/drawing/2014/main" id="{9C95F5F8-FED8-0FC2-2E79-F8294FAC85AB}"/>
              </a:ext>
            </a:extLst>
          </p:cNvPr>
          <p:cNvSpPr txBox="1"/>
          <p:nvPr/>
        </p:nvSpPr>
        <p:spPr>
          <a:xfrm>
            <a:off x="182880" y="398155"/>
            <a:ext cx="6431280"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5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3BAD-50D3-8A36-C8A1-FE40D7601E45}"/>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1BD71BB3-E670-9428-0717-ADEF4C79920B}"/>
              </a:ext>
            </a:extLst>
          </p:cNvPr>
          <p:cNvSpPr>
            <a:spLocks noGrp="1"/>
          </p:cNvSpPr>
          <p:nvPr>
            <p:ph idx="1"/>
          </p:nvPr>
        </p:nvSpPr>
        <p:spPr>
          <a:xfrm>
            <a:off x="558800" y="1968407"/>
            <a:ext cx="11379200" cy="4753068"/>
          </a:xfrm>
        </p:spPr>
        <p:txBody>
          <a:bodyPr>
            <a:normAutofit/>
          </a:bodyPr>
          <a:lstStyle/>
          <a:p>
            <a:pPr marL="0" indent="0">
              <a:buNone/>
            </a:pPr>
            <a:r>
              <a:rPr lang="en-IE" sz="2400" b="1" dirty="0">
                <a:latin typeface="Arial" panose="020B0604020202020204" pitchFamily="34" charset="0"/>
                <a:cs typeface="Arial" panose="020B0604020202020204" pitchFamily="34" charset="0"/>
              </a:rPr>
              <a:t>What is an Integrated Child Protection System?</a:t>
            </a:r>
          </a:p>
          <a:p>
            <a:pPr marL="0" indent="0">
              <a:buNone/>
            </a:pPr>
            <a:endParaRPr lang="en-IE" sz="2400" b="1" dirty="0">
              <a:latin typeface="Arial" panose="020B0604020202020204" pitchFamily="34" charset="0"/>
              <a:cs typeface="Arial" panose="020B0604020202020204" pitchFamily="34" charset="0"/>
            </a:endParaRPr>
          </a:p>
          <a:p>
            <a:pPr marL="0" indent="0">
              <a:buNone/>
            </a:pPr>
            <a:r>
              <a:rPr lang="en-IE" sz="2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 system where child protection mechanisms are: </a:t>
            </a:r>
            <a:endParaRPr lang="en-IE" sz="24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v"/>
            </a:pPr>
            <a:r>
              <a:rPr lang="en-IE" sz="1800" b="1" dirty="0">
                <a:effectLst/>
                <a:latin typeface="Arial" panose="020B0604020202020204" pitchFamily="34" charset="0"/>
                <a:ea typeface="Calibri" panose="020F0502020204030204" pitchFamily="34" charset="0"/>
                <a:cs typeface="Arial" panose="020B0604020202020204" pitchFamily="34" charset="0"/>
              </a:rPr>
              <a:t>Coherent and comprehensive across a range of disciplines </a:t>
            </a:r>
            <a:r>
              <a:rPr lang="en-IE" sz="1800" dirty="0">
                <a:effectLst/>
                <a:latin typeface="Arial" panose="020B0604020202020204" pitchFamily="34" charset="0"/>
                <a:ea typeface="Calibri" panose="020F0502020204030204" pitchFamily="34" charset="0"/>
                <a:cs typeface="Arial" panose="020B0604020202020204" pitchFamily="34" charset="0"/>
              </a:rPr>
              <a:t>(cultural, psychological, behavioural, socio economic) and across all sectors (education, health, law enforcement etc) </a:t>
            </a:r>
          </a:p>
          <a:p>
            <a:pPr>
              <a:buFont typeface="Wingdings" panose="05000000000000000000" pitchFamily="2" charset="2"/>
              <a:buChar char="v"/>
            </a:pPr>
            <a:r>
              <a:rPr lang="en-IE" sz="1800" b="1" dirty="0">
                <a:latin typeface="Arial" panose="020B0604020202020204" pitchFamily="34" charset="0"/>
                <a:cs typeface="Arial" panose="020B0604020202020204" pitchFamily="34" charset="0"/>
              </a:rPr>
              <a:t>Timely and responsive support -</a:t>
            </a:r>
            <a:r>
              <a:rPr lang="en-US" sz="1800" dirty="0">
                <a:latin typeface="Arial" panose="020B0604020202020204" pitchFamily="34" charset="0"/>
                <a:cs typeface="Arial" panose="020B0604020202020204" pitchFamily="34" charset="0"/>
              </a:rPr>
              <a:t>for children facing co-occurring protection needs including </a:t>
            </a:r>
            <a:r>
              <a:rPr lang="en-IE" sz="1800" dirty="0">
                <a:effectLst/>
                <a:latin typeface="Arial" panose="020B0604020202020204" pitchFamily="34" charset="0"/>
                <a:ea typeface="Calibri" panose="020F0502020204030204" pitchFamily="34" charset="0"/>
                <a:cs typeface="Arial" panose="020B0604020202020204" pitchFamily="34" charset="0"/>
              </a:rPr>
              <a:t>early identification, judicial intervention, setting minimum standards</a:t>
            </a:r>
            <a:r>
              <a:rPr lang="en-IE" sz="1800" dirty="0">
                <a:latin typeface="Arial" panose="020B0604020202020204" pitchFamily="34" charset="0"/>
                <a:cs typeface="Arial" panose="020B0604020202020204" pitchFamily="34" charset="0"/>
              </a:rPr>
              <a:t> and follow-up protocols  </a:t>
            </a:r>
          </a:p>
          <a:p>
            <a:pPr>
              <a:buFont typeface="Wingdings" panose="05000000000000000000" pitchFamily="2" charset="2"/>
              <a:buChar char="v"/>
            </a:pPr>
            <a:r>
              <a:rPr lang="en-IE" sz="1800" b="1" dirty="0">
                <a:effectLst/>
                <a:latin typeface="Arial" panose="020B0604020202020204" pitchFamily="34" charset="0"/>
                <a:ea typeface="Calibri" panose="020F0502020204030204" pitchFamily="34" charset="0"/>
                <a:cs typeface="Arial" panose="020B0604020202020204" pitchFamily="34" charset="0"/>
              </a:rPr>
              <a:t>Operational coordination and governance</a:t>
            </a:r>
            <a:r>
              <a:rPr lang="en-IE" sz="1800" b="1" dirty="0">
                <a:latin typeface="Arial" panose="020B0604020202020204" pitchFamily="34" charset="0"/>
                <a:ea typeface="Calibri" panose="020F0502020204030204" pitchFamily="34" charset="0"/>
                <a:cs typeface="Arial" panose="020B0604020202020204" pitchFamily="34" charset="0"/>
              </a:rPr>
              <a:t>, including </a:t>
            </a:r>
            <a:r>
              <a:rPr lang="en-IE" sz="1800" b="1" dirty="0">
                <a:effectLst/>
                <a:latin typeface="Arial" panose="020B0604020202020204" pitchFamily="34" charset="0"/>
                <a:ea typeface="Calibri" panose="020F0502020204030204" pitchFamily="34" charset="0"/>
                <a:cs typeface="Arial" panose="020B0604020202020204" pitchFamily="34" charset="0"/>
              </a:rPr>
              <a:t>monitoring </a:t>
            </a:r>
            <a:r>
              <a:rPr lang="en-IE" sz="1800" dirty="0">
                <a:effectLst/>
                <a:latin typeface="Arial" panose="020B0604020202020204" pitchFamily="34" charset="0"/>
                <a:ea typeface="Calibri" panose="020F0502020204030204" pitchFamily="34" charset="0"/>
                <a:cs typeface="Arial" panose="020B0604020202020204" pitchFamily="34" charset="0"/>
              </a:rPr>
              <a:t>of </a:t>
            </a:r>
            <a:r>
              <a:rPr lang="en-IE" sz="1800" dirty="0">
                <a:latin typeface="Arial" panose="020B0604020202020204" pitchFamily="34" charset="0"/>
                <a:ea typeface="Calibri" panose="020F0502020204030204" pitchFamily="34" charset="0"/>
                <a:cs typeface="Arial" panose="020B0604020202020204" pitchFamily="34" charset="0"/>
              </a:rPr>
              <a:t>measures </a:t>
            </a:r>
            <a:r>
              <a:rPr lang="en-IE" sz="1800" dirty="0">
                <a:effectLst/>
                <a:latin typeface="Arial" panose="020B0604020202020204" pitchFamily="34" charset="0"/>
                <a:ea typeface="Calibri" panose="020F0502020204030204" pitchFamily="34" charset="0"/>
                <a:cs typeface="Arial" panose="020B0604020202020204" pitchFamily="34" charset="0"/>
              </a:rPr>
              <a:t>across central government, regional and local authorities </a:t>
            </a:r>
            <a:r>
              <a:rPr lang="en-US" sz="1800" dirty="0">
                <a:latin typeface="Arial" panose="020B0604020202020204" pitchFamily="34" charset="0"/>
                <a:cs typeface="Arial" panose="020B0604020202020204" pitchFamily="34" charset="0"/>
              </a:rPr>
              <a:t>across different layers of competences</a:t>
            </a:r>
            <a:r>
              <a:rPr lang="en-IE" sz="1800" dirty="0">
                <a:effectLst/>
                <a:latin typeface="Arial" panose="020B0604020202020204" pitchFamily="34" charset="0"/>
                <a:ea typeface="Calibri" panose="020F0502020204030204" pitchFamily="34" charset="0"/>
                <a:cs typeface="Arial" panose="020B0604020202020204" pitchFamily="34" charset="0"/>
              </a:rPr>
              <a:t>, and between government and civil society to identify </a:t>
            </a:r>
            <a:r>
              <a:rPr lang="en-IE" sz="1800" i="1" dirty="0">
                <a:effectLst/>
                <a:latin typeface="Arial" panose="020B0604020202020204" pitchFamily="34" charset="0"/>
                <a:ea typeface="Calibri" panose="020F0502020204030204" pitchFamily="34" charset="0"/>
                <a:cs typeface="Arial" panose="020B0604020202020204" pitchFamily="34" charset="0"/>
              </a:rPr>
              <a:t>gaps and emerging needs</a:t>
            </a:r>
            <a:r>
              <a:rPr lang="en-IE" sz="1800" dirty="0">
                <a:effectLst/>
                <a:latin typeface="Arial" panose="020B0604020202020204" pitchFamily="34" charset="0"/>
                <a:ea typeface="Calibri" panose="020F0502020204030204" pitchFamily="34" charset="0"/>
                <a:cs typeface="Arial" panose="020B0604020202020204" pitchFamily="34" charset="0"/>
              </a:rPr>
              <a:t>.</a:t>
            </a:r>
          </a:p>
          <a:p>
            <a:pPr>
              <a:buFont typeface="Wingdings" panose="05000000000000000000" pitchFamily="2" charset="2"/>
              <a:buChar char="v"/>
            </a:pPr>
            <a:r>
              <a:rPr lang="en-IE" sz="1800" b="1" dirty="0">
                <a:latin typeface="Arial" panose="020B0604020202020204" pitchFamily="34" charset="0"/>
                <a:cs typeface="Arial" panose="020B0604020202020204" pitchFamily="34" charset="0"/>
              </a:rPr>
              <a:t>Inclusive of all children protection needs across all domains of their lives</a:t>
            </a:r>
          </a:p>
          <a:p>
            <a:pPr>
              <a:buFont typeface="Wingdings" panose="05000000000000000000" pitchFamily="2" charset="2"/>
              <a:buChar char="v"/>
            </a:pPr>
            <a:r>
              <a:rPr lang="en-IE" sz="1800" b="1" dirty="0">
                <a:latin typeface="Arial" panose="020B0604020202020204" pitchFamily="34" charset="0"/>
                <a:cs typeface="Arial" panose="020B0604020202020204" pitchFamily="34" charset="0"/>
              </a:rPr>
              <a:t>ALL </a:t>
            </a:r>
            <a:r>
              <a:rPr lang="en-IE" sz="1800" b="1" dirty="0">
                <a:latin typeface="Arial" panose="020B0604020202020204" pitchFamily="34" charset="0"/>
                <a:ea typeface="Calibri" panose="020F0502020204030204" pitchFamily="34" charset="0"/>
                <a:cs typeface="Arial" panose="020B0604020202020204" pitchFamily="34" charset="0"/>
              </a:rPr>
              <a:t>actors </a:t>
            </a:r>
            <a:r>
              <a:rPr lang="en-IE" sz="1800" dirty="0">
                <a:latin typeface="Arial" panose="020B0604020202020204" pitchFamily="34" charset="0"/>
                <a:ea typeface="Calibri" panose="020F0502020204030204" pitchFamily="34" charset="0"/>
                <a:cs typeface="Arial" panose="020B0604020202020204" pitchFamily="34" charset="0"/>
              </a:rPr>
              <a:t>with responsibility for child protection, including children themselves, should have clear roles are </a:t>
            </a:r>
            <a:r>
              <a:rPr lang="en-IE" sz="1800" b="1" dirty="0">
                <a:latin typeface="Arial" panose="020B0604020202020204" pitchFamily="34" charset="0"/>
                <a:ea typeface="Calibri" panose="020F0502020204030204" pitchFamily="34" charset="0"/>
                <a:cs typeface="Arial" panose="020B0604020202020204" pitchFamily="34" charset="0"/>
              </a:rPr>
              <a:t>part of a  knowledge sharing system </a:t>
            </a:r>
          </a:p>
          <a:p>
            <a:pPr>
              <a:buFont typeface="Wingdings" panose="05000000000000000000" pitchFamily="2" charset="2"/>
              <a:buChar char="v"/>
            </a:pPr>
            <a:endParaRPr lang="en-IE"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2210E-A5C9-4EA8-96C2-2399D3D552DE}"/>
              </a:ext>
            </a:extLst>
          </p:cNvPr>
          <p:cNvSpPr>
            <a:spLocks noGrp="1"/>
          </p:cNvSpPr>
          <p:nvPr>
            <p:ph type="sldNum" sz="quarter" idx="12"/>
          </p:nvPr>
        </p:nvSpPr>
        <p:spPr/>
        <p:txBody>
          <a:bodyPr/>
          <a:lstStyle/>
          <a:p>
            <a:fld id="{489A6DF4-A07D-47D0-8758-60FAF3B61B84}" type="slidenum">
              <a:rPr lang="es-ES" smtClean="0"/>
              <a:t>7</a:t>
            </a:fld>
            <a:endParaRPr lang="es-ES" dirty="0"/>
          </a:p>
        </p:txBody>
      </p:sp>
      <p:grpSp>
        <p:nvGrpSpPr>
          <p:cNvPr id="5" name="Grupo 18">
            <a:extLst>
              <a:ext uri="{FF2B5EF4-FFF2-40B4-BE49-F238E27FC236}">
                <a16:creationId xmlns:a16="http://schemas.microsoft.com/office/drawing/2014/main" id="{01A877CE-6C0F-B233-DA28-161F618F8CBD}"/>
              </a:ext>
            </a:extLst>
          </p:cNvPr>
          <p:cNvGrpSpPr/>
          <p:nvPr/>
        </p:nvGrpSpPr>
        <p:grpSpPr>
          <a:xfrm>
            <a:off x="0" y="0"/>
            <a:ext cx="12291237" cy="1952139"/>
            <a:chOff x="-10633" y="-31900"/>
            <a:chExt cx="12216810" cy="3827721"/>
          </a:xfrm>
        </p:grpSpPr>
        <p:sp>
          <p:nvSpPr>
            <p:cNvPr id="6" name="Forma libre: forma 14">
              <a:extLst>
                <a:ext uri="{FF2B5EF4-FFF2-40B4-BE49-F238E27FC236}">
                  <a16:creationId xmlns:a16="http://schemas.microsoft.com/office/drawing/2014/main" id="{55331180-90E8-AAA0-018D-5F59CE1983C2}"/>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orma libre: forma 15">
              <a:extLst>
                <a:ext uri="{FF2B5EF4-FFF2-40B4-BE49-F238E27FC236}">
                  <a16:creationId xmlns:a16="http://schemas.microsoft.com/office/drawing/2014/main" id="{2126344E-6EED-F719-97B6-6CF82E2677A5}"/>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orma libre: forma 16">
              <a:extLst>
                <a:ext uri="{FF2B5EF4-FFF2-40B4-BE49-F238E27FC236}">
                  <a16:creationId xmlns:a16="http://schemas.microsoft.com/office/drawing/2014/main" id="{9676BEEC-2422-6713-CF74-752755287B3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7">
              <a:extLst>
                <a:ext uri="{FF2B5EF4-FFF2-40B4-BE49-F238E27FC236}">
                  <a16:creationId xmlns:a16="http://schemas.microsoft.com/office/drawing/2014/main" id="{EF952294-7189-C8E3-0117-31312E52930A}"/>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TextBox 9">
            <a:extLst>
              <a:ext uri="{FF2B5EF4-FFF2-40B4-BE49-F238E27FC236}">
                <a16:creationId xmlns:a16="http://schemas.microsoft.com/office/drawing/2014/main" id="{9C95F5F8-FED8-0FC2-2E79-F8294FAC85AB}"/>
              </a:ext>
            </a:extLst>
          </p:cNvPr>
          <p:cNvSpPr txBox="1"/>
          <p:nvPr/>
        </p:nvSpPr>
        <p:spPr>
          <a:xfrm>
            <a:off x="182880" y="398155"/>
            <a:ext cx="6431280"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06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3BAD-50D3-8A36-C8A1-FE40D7601E45}"/>
              </a:ext>
            </a:extLst>
          </p:cNvPr>
          <p:cNvSpPr>
            <a:spLocks noGrp="1"/>
          </p:cNvSpPr>
          <p:nvPr>
            <p:ph type="title"/>
          </p:nvPr>
        </p:nvSpPr>
        <p:spPr>
          <a:xfrm>
            <a:off x="838200" y="365125"/>
            <a:ext cx="10547572" cy="1648473"/>
          </a:xfrm>
        </p:spPr>
        <p:txBody>
          <a:bodyPr/>
          <a:lstStyle/>
          <a:p>
            <a:r>
              <a:rPr lang="en-IE" dirty="0"/>
              <a:t> </a:t>
            </a:r>
          </a:p>
        </p:txBody>
      </p:sp>
      <p:sp>
        <p:nvSpPr>
          <p:cNvPr id="4" name="Slide Number Placeholder 3">
            <a:extLst>
              <a:ext uri="{FF2B5EF4-FFF2-40B4-BE49-F238E27FC236}">
                <a16:creationId xmlns:a16="http://schemas.microsoft.com/office/drawing/2014/main" id="{7CB2210E-A5C9-4EA8-96C2-2399D3D552DE}"/>
              </a:ext>
            </a:extLst>
          </p:cNvPr>
          <p:cNvSpPr>
            <a:spLocks noGrp="1"/>
          </p:cNvSpPr>
          <p:nvPr>
            <p:ph type="sldNum" sz="quarter" idx="12"/>
          </p:nvPr>
        </p:nvSpPr>
        <p:spPr/>
        <p:txBody>
          <a:bodyPr/>
          <a:lstStyle/>
          <a:p>
            <a:fld id="{489A6DF4-A07D-47D0-8758-60FAF3B61B84}" type="slidenum">
              <a:rPr lang="es-ES" smtClean="0"/>
              <a:t>8</a:t>
            </a:fld>
            <a:endParaRPr lang="es-ES" dirty="0"/>
          </a:p>
        </p:txBody>
      </p:sp>
      <p:grpSp>
        <p:nvGrpSpPr>
          <p:cNvPr id="5" name="Grupo 18">
            <a:extLst>
              <a:ext uri="{FF2B5EF4-FFF2-40B4-BE49-F238E27FC236}">
                <a16:creationId xmlns:a16="http://schemas.microsoft.com/office/drawing/2014/main" id="{01A877CE-6C0F-B233-DA28-161F618F8CBD}"/>
              </a:ext>
            </a:extLst>
          </p:cNvPr>
          <p:cNvGrpSpPr/>
          <p:nvPr/>
        </p:nvGrpSpPr>
        <p:grpSpPr>
          <a:xfrm>
            <a:off x="-85060" y="-31898"/>
            <a:ext cx="12291237" cy="1761788"/>
            <a:chOff x="-10633" y="-31900"/>
            <a:chExt cx="12216810" cy="3827721"/>
          </a:xfrm>
        </p:grpSpPr>
        <p:sp>
          <p:nvSpPr>
            <p:cNvPr id="6" name="Forma libre: forma 14">
              <a:extLst>
                <a:ext uri="{FF2B5EF4-FFF2-40B4-BE49-F238E27FC236}">
                  <a16:creationId xmlns:a16="http://schemas.microsoft.com/office/drawing/2014/main" id="{55331180-90E8-AAA0-018D-5F59CE1983C2}"/>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orma libre: forma 15">
              <a:extLst>
                <a:ext uri="{FF2B5EF4-FFF2-40B4-BE49-F238E27FC236}">
                  <a16:creationId xmlns:a16="http://schemas.microsoft.com/office/drawing/2014/main" id="{2126344E-6EED-F719-97B6-6CF82E2677A5}"/>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orma libre: forma 16">
              <a:extLst>
                <a:ext uri="{FF2B5EF4-FFF2-40B4-BE49-F238E27FC236}">
                  <a16:creationId xmlns:a16="http://schemas.microsoft.com/office/drawing/2014/main" id="{9676BEEC-2422-6713-CF74-752755287B32}"/>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orma libre: forma 17">
              <a:extLst>
                <a:ext uri="{FF2B5EF4-FFF2-40B4-BE49-F238E27FC236}">
                  <a16:creationId xmlns:a16="http://schemas.microsoft.com/office/drawing/2014/main" id="{EF952294-7189-C8E3-0117-31312E52930A}"/>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TextBox 9">
            <a:extLst>
              <a:ext uri="{FF2B5EF4-FFF2-40B4-BE49-F238E27FC236}">
                <a16:creationId xmlns:a16="http://schemas.microsoft.com/office/drawing/2014/main" id="{9C95F5F8-FED8-0FC2-2E79-F8294FAC85AB}"/>
              </a:ext>
            </a:extLst>
          </p:cNvPr>
          <p:cNvSpPr txBox="1"/>
          <p:nvPr/>
        </p:nvSpPr>
        <p:spPr>
          <a:xfrm>
            <a:off x="39190" y="83387"/>
            <a:ext cx="6424382" cy="969496"/>
          </a:xfrm>
          <a:prstGeom prst="rect">
            <a:avLst/>
          </a:prstGeom>
          <a:noFill/>
        </p:spPr>
        <p:txBody>
          <a:bodyPr wrap="square" rtlCol="0">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2000" b="1" dirty="0">
                <a:solidFill>
                  <a:schemeClr val="bg1"/>
                </a:solidFill>
                <a:latin typeface="Arial" panose="020B0604020202020204" pitchFamily="34" charset="0"/>
                <a:cs typeface="Arial" panose="020B0604020202020204" pitchFamily="34" charset="0"/>
              </a:rPr>
              <a:t>Strengthening national child protection systems</a:t>
            </a:r>
            <a:endParaRPr lang="en-US" sz="2000" dirty="0">
              <a:solidFill>
                <a:schemeClr val="bg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C46B77B0-25E6-01B6-3A85-F72247DBBCC2}"/>
              </a:ext>
            </a:extLst>
          </p:cNvPr>
          <p:cNvGrpSpPr>
            <a:grpSpLocks/>
          </p:cNvGrpSpPr>
          <p:nvPr/>
        </p:nvGrpSpPr>
        <p:grpSpPr bwMode="auto">
          <a:xfrm>
            <a:off x="6463572" y="-143498"/>
            <a:ext cx="4411057" cy="3982943"/>
            <a:chOff x="1886" y="398"/>
            <a:chExt cx="8407" cy="8176"/>
          </a:xfrm>
        </p:grpSpPr>
        <p:sp>
          <p:nvSpPr>
            <p:cNvPr id="13" name="Freeform 74">
              <a:extLst>
                <a:ext uri="{FF2B5EF4-FFF2-40B4-BE49-F238E27FC236}">
                  <a16:creationId xmlns:a16="http://schemas.microsoft.com/office/drawing/2014/main" id="{18668D07-B04B-398C-01E0-CD598C880B93}"/>
                </a:ext>
              </a:extLst>
            </p:cNvPr>
            <p:cNvSpPr>
              <a:spLocks/>
            </p:cNvSpPr>
            <p:nvPr/>
          </p:nvSpPr>
          <p:spPr bwMode="auto">
            <a:xfrm>
              <a:off x="5670" y="955"/>
              <a:ext cx="3070" cy="3228"/>
            </a:xfrm>
            <a:custGeom>
              <a:avLst/>
              <a:gdLst>
                <a:gd name="T0" fmla="+- 0 5671 5671"/>
                <a:gd name="T1" fmla="*/ T0 w 3070"/>
                <a:gd name="T2" fmla="+- 0 955 955"/>
                <a:gd name="T3" fmla="*/ 955 h 3228"/>
                <a:gd name="T4" fmla="+- 0 5671 5671"/>
                <a:gd name="T5" fmla="*/ T4 w 3070"/>
                <a:gd name="T6" fmla="+- 0 4183 955"/>
                <a:gd name="T7" fmla="*/ 4183 h 3228"/>
                <a:gd name="T8" fmla="+- 0 8740 5671"/>
                <a:gd name="T9" fmla="*/ T8 w 3070"/>
                <a:gd name="T10" fmla="+- 0 3185 955"/>
                <a:gd name="T11" fmla="*/ 3185 h 3228"/>
                <a:gd name="T12" fmla="+- 0 8715 5671"/>
                <a:gd name="T13" fmla="*/ T12 w 3070"/>
                <a:gd name="T14" fmla="+- 0 3111 955"/>
                <a:gd name="T15" fmla="*/ 3111 h 3228"/>
                <a:gd name="T16" fmla="+- 0 8688 5671"/>
                <a:gd name="T17" fmla="*/ T16 w 3070"/>
                <a:gd name="T18" fmla="+- 0 3037 955"/>
                <a:gd name="T19" fmla="*/ 3037 h 3228"/>
                <a:gd name="T20" fmla="+- 0 8660 5671"/>
                <a:gd name="T21" fmla="*/ T20 w 3070"/>
                <a:gd name="T22" fmla="+- 0 2964 955"/>
                <a:gd name="T23" fmla="*/ 2964 h 3228"/>
                <a:gd name="T24" fmla="+- 0 8630 5671"/>
                <a:gd name="T25" fmla="*/ T24 w 3070"/>
                <a:gd name="T26" fmla="+- 0 2892 955"/>
                <a:gd name="T27" fmla="*/ 2892 h 3228"/>
                <a:gd name="T28" fmla="+- 0 8599 5671"/>
                <a:gd name="T29" fmla="*/ T28 w 3070"/>
                <a:gd name="T30" fmla="+- 0 2821 955"/>
                <a:gd name="T31" fmla="*/ 2821 h 3228"/>
                <a:gd name="T32" fmla="+- 0 8566 5671"/>
                <a:gd name="T33" fmla="*/ T32 w 3070"/>
                <a:gd name="T34" fmla="+- 0 2752 955"/>
                <a:gd name="T35" fmla="*/ 2752 h 3228"/>
                <a:gd name="T36" fmla="+- 0 8531 5671"/>
                <a:gd name="T37" fmla="*/ T36 w 3070"/>
                <a:gd name="T38" fmla="+- 0 2683 955"/>
                <a:gd name="T39" fmla="*/ 2683 h 3228"/>
                <a:gd name="T40" fmla="+- 0 8496 5671"/>
                <a:gd name="T41" fmla="*/ T40 w 3070"/>
                <a:gd name="T42" fmla="+- 0 2616 955"/>
                <a:gd name="T43" fmla="*/ 2616 h 3228"/>
                <a:gd name="T44" fmla="+- 0 8459 5671"/>
                <a:gd name="T45" fmla="*/ T44 w 3070"/>
                <a:gd name="T46" fmla="+- 0 2549 955"/>
                <a:gd name="T47" fmla="*/ 2549 h 3228"/>
                <a:gd name="T48" fmla="+- 0 8420 5671"/>
                <a:gd name="T49" fmla="*/ T48 w 3070"/>
                <a:gd name="T50" fmla="+- 0 2484 955"/>
                <a:gd name="T51" fmla="*/ 2484 h 3228"/>
                <a:gd name="T52" fmla="+- 0 8380 5671"/>
                <a:gd name="T53" fmla="*/ T52 w 3070"/>
                <a:gd name="T54" fmla="+- 0 2420 955"/>
                <a:gd name="T55" fmla="*/ 2420 h 3228"/>
                <a:gd name="T56" fmla="+- 0 8339 5671"/>
                <a:gd name="T57" fmla="*/ T56 w 3070"/>
                <a:gd name="T58" fmla="+- 0 2357 955"/>
                <a:gd name="T59" fmla="*/ 2357 h 3228"/>
                <a:gd name="T60" fmla="+- 0 8297 5671"/>
                <a:gd name="T61" fmla="*/ T60 w 3070"/>
                <a:gd name="T62" fmla="+- 0 2295 955"/>
                <a:gd name="T63" fmla="*/ 2295 h 3228"/>
                <a:gd name="T64" fmla="+- 0 8253 5671"/>
                <a:gd name="T65" fmla="*/ T64 w 3070"/>
                <a:gd name="T66" fmla="+- 0 2235 955"/>
                <a:gd name="T67" fmla="*/ 2235 h 3228"/>
                <a:gd name="T68" fmla="+- 0 8208 5671"/>
                <a:gd name="T69" fmla="*/ T68 w 3070"/>
                <a:gd name="T70" fmla="+- 0 2175 955"/>
                <a:gd name="T71" fmla="*/ 2175 h 3228"/>
                <a:gd name="T72" fmla="+- 0 8162 5671"/>
                <a:gd name="T73" fmla="*/ T72 w 3070"/>
                <a:gd name="T74" fmla="+- 0 2117 955"/>
                <a:gd name="T75" fmla="*/ 2117 h 3228"/>
                <a:gd name="T76" fmla="+- 0 8114 5671"/>
                <a:gd name="T77" fmla="*/ T76 w 3070"/>
                <a:gd name="T78" fmla="+- 0 2060 955"/>
                <a:gd name="T79" fmla="*/ 2060 h 3228"/>
                <a:gd name="T80" fmla="+- 0 8065 5671"/>
                <a:gd name="T81" fmla="*/ T80 w 3070"/>
                <a:gd name="T82" fmla="+- 0 2005 955"/>
                <a:gd name="T83" fmla="*/ 2005 h 3228"/>
                <a:gd name="T84" fmla="+- 0 8015 5671"/>
                <a:gd name="T85" fmla="*/ T84 w 3070"/>
                <a:gd name="T86" fmla="+- 0 1950 955"/>
                <a:gd name="T87" fmla="*/ 1950 h 3228"/>
                <a:gd name="T88" fmla="+- 0 7964 5671"/>
                <a:gd name="T89" fmla="*/ T88 w 3070"/>
                <a:gd name="T90" fmla="+- 0 1897 955"/>
                <a:gd name="T91" fmla="*/ 1897 h 3228"/>
                <a:gd name="T92" fmla="+- 0 7912 5671"/>
                <a:gd name="T93" fmla="*/ T92 w 3070"/>
                <a:gd name="T94" fmla="+- 0 1845 955"/>
                <a:gd name="T95" fmla="*/ 1845 h 3228"/>
                <a:gd name="T96" fmla="+- 0 7858 5671"/>
                <a:gd name="T97" fmla="*/ T96 w 3070"/>
                <a:gd name="T98" fmla="+- 0 1795 955"/>
                <a:gd name="T99" fmla="*/ 1795 h 3228"/>
                <a:gd name="T100" fmla="+- 0 7804 5671"/>
                <a:gd name="T101" fmla="*/ T100 w 3070"/>
                <a:gd name="T102" fmla="+- 0 1745 955"/>
                <a:gd name="T103" fmla="*/ 1745 h 3228"/>
                <a:gd name="T104" fmla="+- 0 7748 5671"/>
                <a:gd name="T105" fmla="*/ T104 w 3070"/>
                <a:gd name="T106" fmla="+- 0 1697 955"/>
                <a:gd name="T107" fmla="*/ 1697 h 3228"/>
                <a:gd name="T108" fmla="+- 0 7692 5671"/>
                <a:gd name="T109" fmla="*/ T108 w 3070"/>
                <a:gd name="T110" fmla="+- 0 1651 955"/>
                <a:gd name="T111" fmla="*/ 1651 h 3228"/>
                <a:gd name="T112" fmla="+- 0 7634 5671"/>
                <a:gd name="T113" fmla="*/ T112 w 3070"/>
                <a:gd name="T114" fmla="+- 0 1606 955"/>
                <a:gd name="T115" fmla="*/ 1606 h 3228"/>
                <a:gd name="T116" fmla="+- 0 7575 5671"/>
                <a:gd name="T117" fmla="*/ T116 w 3070"/>
                <a:gd name="T118" fmla="+- 0 1562 955"/>
                <a:gd name="T119" fmla="*/ 1562 h 3228"/>
                <a:gd name="T120" fmla="+- 0 7515 5671"/>
                <a:gd name="T121" fmla="*/ T120 w 3070"/>
                <a:gd name="T122" fmla="+- 0 1519 955"/>
                <a:gd name="T123" fmla="*/ 1519 h 3228"/>
                <a:gd name="T124" fmla="+- 0 7454 5671"/>
                <a:gd name="T125" fmla="*/ T124 w 3070"/>
                <a:gd name="T126" fmla="+- 0 1478 955"/>
                <a:gd name="T127" fmla="*/ 1478 h 3228"/>
                <a:gd name="T128" fmla="+- 0 7392 5671"/>
                <a:gd name="T129" fmla="*/ T128 w 3070"/>
                <a:gd name="T130" fmla="+- 0 1439 955"/>
                <a:gd name="T131" fmla="*/ 1439 h 3228"/>
                <a:gd name="T132" fmla="+- 0 7330 5671"/>
                <a:gd name="T133" fmla="*/ T132 w 3070"/>
                <a:gd name="T134" fmla="+- 0 1401 955"/>
                <a:gd name="T135" fmla="*/ 1401 h 3228"/>
                <a:gd name="T136" fmla="+- 0 7266 5671"/>
                <a:gd name="T137" fmla="*/ T136 w 3070"/>
                <a:gd name="T138" fmla="+- 0 1364 955"/>
                <a:gd name="T139" fmla="*/ 1364 h 3228"/>
                <a:gd name="T140" fmla="+- 0 7201 5671"/>
                <a:gd name="T141" fmla="*/ T140 w 3070"/>
                <a:gd name="T142" fmla="+- 0 1329 955"/>
                <a:gd name="T143" fmla="*/ 1329 h 3228"/>
                <a:gd name="T144" fmla="+- 0 7136 5671"/>
                <a:gd name="T145" fmla="*/ T144 w 3070"/>
                <a:gd name="T146" fmla="+- 0 1295 955"/>
                <a:gd name="T147" fmla="*/ 1295 h 3228"/>
                <a:gd name="T148" fmla="+- 0 7070 5671"/>
                <a:gd name="T149" fmla="*/ T148 w 3070"/>
                <a:gd name="T150" fmla="+- 0 1263 955"/>
                <a:gd name="T151" fmla="*/ 1263 h 3228"/>
                <a:gd name="T152" fmla="+- 0 7002 5671"/>
                <a:gd name="T153" fmla="*/ T152 w 3070"/>
                <a:gd name="T154" fmla="+- 0 1232 955"/>
                <a:gd name="T155" fmla="*/ 1232 h 3228"/>
                <a:gd name="T156" fmla="+- 0 6934 5671"/>
                <a:gd name="T157" fmla="*/ T156 w 3070"/>
                <a:gd name="T158" fmla="+- 0 1203 955"/>
                <a:gd name="T159" fmla="*/ 1203 h 3228"/>
                <a:gd name="T160" fmla="+- 0 6865 5671"/>
                <a:gd name="T161" fmla="*/ T160 w 3070"/>
                <a:gd name="T162" fmla="+- 0 1175 955"/>
                <a:gd name="T163" fmla="*/ 1175 h 3228"/>
                <a:gd name="T164" fmla="+- 0 6796 5671"/>
                <a:gd name="T165" fmla="*/ T164 w 3070"/>
                <a:gd name="T166" fmla="+- 0 1149 955"/>
                <a:gd name="T167" fmla="*/ 1149 h 3228"/>
                <a:gd name="T168" fmla="+- 0 6725 5671"/>
                <a:gd name="T169" fmla="*/ T168 w 3070"/>
                <a:gd name="T170" fmla="+- 0 1125 955"/>
                <a:gd name="T171" fmla="*/ 1125 h 3228"/>
                <a:gd name="T172" fmla="+- 0 6654 5671"/>
                <a:gd name="T173" fmla="*/ T172 w 3070"/>
                <a:gd name="T174" fmla="+- 0 1102 955"/>
                <a:gd name="T175" fmla="*/ 1102 h 3228"/>
                <a:gd name="T176" fmla="+- 0 6582 5671"/>
                <a:gd name="T177" fmla="*/ T176 w 3070"/>
                <a:gd name="T178" fmla="+- 0 1081 955"/>
                <a:gd name="T179" fmla="*/ 1081 h 3228"/>
                <a:gd name="T180" fmla="+- 0 6510 5671"/>
                <a:gd name="T181" fmla="*/ T180 w 3070"/>
                <a:gd name="T182" fmla="+- 0 1061 955"/>
                <a:gd name="T183" fmla="*/ 1061 h 3228"/>
                <a:gd name="T184" fmla="+- 0 6437 5671"/>
                <a:gd name="T185" fmla="*/ T184 w 3070"/>
                <a:gd name="T186" fmla="+- 0 1043 955"/>
                <a:gd name="T187" fmla="*/ 1043 h 3228"/>
                <a:gd name="T188" fmla="+- 0 6363 5671"/>
                <a:gd name="T189" fmla="*/ T188 w 3070"/>
                <a:gd name="T190" fmla="+- 0 1026 955"/>
                <a:gd name="T191" fmla="*/ 1026 h 3228"/>
                <a:gd name="T192" fmla="+- 0 6288 5671"/>
                <a:gd name="T193" fmla="*/ T192 w 3070"/>
                <a:gd name="T194" fmla="+- 0 1012 955"/>
                <a:gd name="T195" fmla="*/ 1012 h 3228"/>
                <a:gd name="T196" fmla="+- 0 6213 5671"/>
                <a:gd name="T197" fmla="*/ T196 w 3070"/>
                <a:gd name="T198" fmla="+- 0 999 955"/>
                <a:gd name="T199" fmla="*/ 999 h 3228"/>
                <a:gd name="T200" fmla="+- 0 6137 5671"/>
                <a:gd name="T201" fmla="*/ T200 w 3070"/>
                <a:gd name="T202" fmla="+- 0 987 955"/>
                <a:gd name="T203" fmla="*/ 987 h 3228"/>
                <a:gd name="T204" fmla="+- 0 6061 5671"/>
                <a:gd name="T205" fmla="*/ T204 w 3070"/>
                <a:gd name="T206" fmla="+- 0 978 955"/>
                <a:gd name="T207" fmla="*/ 978 h 3228"/>
                <a:gd name="T208" fmla="+- 0 5984 5671"/>
                <a:gd name="T209" fmla="*/ T208 w 3070"/>
                <a:gd name="T210" fmla="+- 0 970 955"/>
                <a:gd name="T211" fmla="*/ 970 h 3228"/>
                <a:gd name="T212" fmla="+- 0 5906 5671"/>
                <a:gd name="T213" fmla="*/ T212 w 3070"/>
                <a:gd name="T214" fmla="+- 0 963 955"/>
                <a:gd name="T215" fmla="*/ 963 h 3228"/>
                <a:gd name="T216" fmla="+- 0 5828 5671"/>
                <a:gd name="T217" fmla="*/ T216 w 3070"/>
                <a:gd name="T218" fmla="+- 0 959 955"/>
                <a:gd name="T219" fmla="*/ 959 h 3228"/>
                <a:gd name="T220" fmla="+- 0 5750 5671"/>
                <a:gd name="T221" fmla="*/ T220 w 3070"/>
                <a:gd name="T222" fmla="+- 0 956 955"/>
                <a:gd name="T223" fmla="*/ 956 h 3228"/>
                <a:gd name="T224" fmla="+- 0 5671 5671"/>
                <a:gd name="T225" fmla="*/ T224 w 3070"/>
                <a:gd name="T226" fmla="+- 0 955 955"/>
                <a:gd name="T227" fmla="*/ 955 h 3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070" h="3228">
                  <a:moveTo>
                    <a:pt x="0" y="0"/>
                  </a:moveTo>
                  <a:lnTo>
                    <a:pt x="0" y="3228"/>
                  </a:lnTo>
                  <a:lnTo>
                    <a:pt x="3069" y="2230"/>
                  </a:lnTo>
                  <a:lnTo>
                    <a:pt x="3044" y="2156"/>
                  </a:lnTo>
                  <a:lnTo>
                    <a:pt x="3017" y="2082"/>
                  </a:lnTo>
                  <a:lnTo>
                    <a:pt x="2989" y="2009"/>
                  </a:lnTo>
                  <a:lnTo>
                    <a:pt x="2959" y="1937"/>
                  </a:lnTo>
                  <a:lnTo>
                    <a:pt x="2928" y="1866"/>
                  </a:lnTo>
                  <a:lnTo>
                    <a:pt x="2895" y="1797"/>
                  </a:lnTo>
                  <a:lnTo>
                    <a:pt x="2860" y="1728"/>
                  </a:lnTo>
                  <a:lnTo>
                    <a:pt x="2825" y="1661"/>
                  </a:lnTo>
                  <a:lnTo>
                    <a:pt x="2788" y="1594"/>
                  </a:lnTo>
                  <a:lnTo>
                    <a:pt x="2749" y="1529"/>
                  </a:lnTo>
                  <a:lnTo>
                    <a:pt x="2709" y="1465"/>
                  </a:lnTo>
                  <a:lnTo>
                    <a:pt x="2668" y="1402"/>
                  </a:lnTo>
                  <a:lnTo>
                    <a:pt x="2626" y="1340"/>
                  </a:lnTo>
                  <a:lnTo>
                    <a:pt x="2582" y="1280"/>
                  </a:lnTo>
                  <a:lnTo>
                    <a:pt x="2537" y="1220"/>
                  </a:lnTo>
                  <a:lnTo>
                    <a:pt x="2491" y="1162"/>
                  </a:lnTo>
                  <a:lnTo>
                    <a:pt x="2443" y="1105"/>
                  </a:lnTo>
                  <a:lnTo>
                    <a:pt x="2394" y="1050"/>
                  </a:lnTo>
                  <a:lnTo>
                    <a:pt x="2344" y="995"/>
                  </a:lnTo>
                  <a:lnTo>
                    <a:pt x="2293" y="942"/>
                  </a:lnTo>
                  <a:lnTo>
                    <a:pt x="2241" y="890"/>
                  </a:lnTo>
                  <a:lnTo>
                    <a:pt x="2187" y="840"/>
                  </a:lnTo>
                  <a:lnTo>
                    <a:pt x="2133" y="790"/>
                  </a:lnTo>
                  <a:lnTo>
                    <a:pt x="2077" y="742"/>
                  </a:lnTo>
                  <a:lnTo>
                    <a:pt x="2021" y="696"/>
                  </a:lnTo>
                  <a:lnTo>
                    <a:pt x="1963" y="651"/>
                  </a:lnTo>
                  <a:lnTo>
                    <a:pt x="1904" y="607"/>
                  </a:lnTo>
                  <a:lnTo>
                    <a:pt x="1844" y="564"/>
                  </a:lnTo>
                  <a:lnTo>
                    <a:pt x="1783" y="523"/>
                  </a:lnTo>
                  <a:lnTo>
                    <a:pt x="1721" y="484"/>
                  </a:lnTo>
                  <a:lnTo>
                    <a:pt x="1659" y="446"/>
                  </a:lnTo>
                  <a:lnTo>
                    <a:pt x="1595" y="409"/>
                  </a:lnTo>
                  <a:lnTo>
                    <a:pt x="1530" y="374"/>
                  </a:lnTo>
                  <a:lnTo>
                    <a:pt x="1465" y="340"/>
                  </a:lnTo>
                  <a:lnTo>
                    <a:pt x="1399" y="308"/>
                  </a:lnTo>
                  <a:lnTo>
                    <a:pt x="1331" y="277"/>
                  </a:lnTo>
                  <a:lnTo>
                    <a:pt x="1263" y="248"/>
                  </a:lnTo>
                  <a:lnTo>
                    <a:pt x="1194" y="220"/>
                  </a:lnTo>
                  <a:lnTo>
                    <a:pt x="1125" y="194"/>
                  </a:lnTo>
                  <a:lnTo>
                    <a:pt x="1054" y="170"/>
                  </a:lnTo>
                  <a:lnTo>
                    <a:pt x="983" y="147"/>
                  </a:lnTo>
                  <a:lnTo>
                    <a:pt x="911" y="126"/>
                  </a:lnTo>
                  <a:lnTo>
                    <a:pt x="839" y="106"/>
                  </a:lnTo>
                  <a:lnTo>
                    <a:pt x="766" y="88"/>
                  </a:lnTo>
                  <a:lnTo>
                    <a:pt x="692" y="71"/>
                  </a:lnTo>
                  <a:lnTo>
                    <a:pt x="617" y="57"/>
                  </a:lnTo>
                  <a:lnTo>
                    <a:pt x="542" y="44"/>
                  </a:lnTo>
                  <a:lnTo>
                    <a:pt x="466" y="32"/>
                  </a:lnTo>
                  <a:lnTo>
                    <a:pt x="390" y="23"/>
                  </a:lnTo>
                  <a:lnTo>
                    <a:pt x="313" y="15"/>
                  </a:lnTo>
                  <a:lnTo>
                    <a:pt x="235" y="8"/>
                  </a:lnTo>
                  <a:lnTo>
                    <a:pt x="157" y="4"/>
                  </a:lnTo>
                  <a:lnTo>
                    <a:pt x="79" y="1"/>
                  </a:lnTo>
                  <a:lnTo>
                    <a:pt x="0" y="0"/>
                  </a:lnTo>
                  <a:close/>
                </a:path>
              </a:pathLst>
            </a:custGeom>
            <a:solidFill>
              <a:srgbClr val="C7DF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14" name="Freeform 75">
              <a:extLst>
                <a:ext uri="{FF2B5EF4-FFF2-40B4-BE49-F238E27FC236}">
                  <a16:creationId xmlns:a16="http://schemas.microsoft.com/office/drawing/2014/main" id="{DA17CCAC-2E07-E052-3887-F926B4CF6110}"/>
                </a:ext>
              </a:extLst>
            </p:cNvPr>
            <p:cNvSpPr>
              <a:spLocks/>
            </p:cNvSpPr>
            <p:nvPr/>
          </p:nvSpPr>
          <p:spPr bwMode="auto">
            <a:xfrm>
              <a:off x="5670" y="3183"/>
              <a:ext cx="3222" cy="4218"/>
            </a:xfrm>
            <a:custGeom>
              <a:avLst/>
              <a:gdLst>
                <a:gd name="T0" fmla="+- 0 5671 5671"/>
                <a:gd name="T1" fmla="*/ T0 w 3222"/>
                <a:gd name="T2" fmla="+- 0 4179 3183"/>
                <a:gd name="T3" fmla="*/ 4179 h 4218"/>
                <a:gd name="T4" fmla="+- 0 5747 5671"/>
                <a:gd name="T5" fmla="*/ T4 w 3222"/>
                <a:gd name="T6" fmla="+- 0 7400 3183"/>
                <a:gd name="T7" fmla="*/ 7400 h 4218"/>
                <a:gd name="T8" fmla="+- 0 5898 5671"/>
                <a:gd name="T9" fmla="*/ T8 w 3222"/>
                <a:gd name="T10" fmla="+- 0 7393 3183"/>
                <a:gd name="T11" fmla="*/ 7393 h 4218"/>
                <a:gd name="T12" fmla="+- 0 6047 5671"/>
                <a:gd name="T13" fmla="*/ T12 w 3222"/>
                <a:gd name="T14" fmla="+- 0 7379 3183"/>
                <a:gd name="T15" fmla="*/ 7379 h 4218"/>
                <a:gd name="T16" fmla="+- 0 6193 5671"/>
                <a:gd name="T17" fmla="*/ T16 w 3222"/>
                <a:gd name="T18" fmla="+- 0 7358 3183"/>
                <a:gd name="T19" fmla="*/ 7358 h 4218"/>
                <a:gd name="T20" fmla="+- 0 6338 5671"/>
                <a:gd name="T21" fmla="*/ T20 w 3222"/>
                <a:gd name="T22" fmla="+- 0 7331 3183"/>
                <a:gd name="T23" fmla="*/ 7331 h 4218"/>
                <a:gd name="T24" fmla="+- 0 6480 5671"/>
                <a:gd name="T25" fmla="*/ T24 w 3222"/>
                <a:gd name="T26" fmla="+- 0 7298 3183"/>
                <a:gd name="T27" fmla="*/ 7298 h 4218"/>
                <a:gd name="T28" fmla="+- 0 6620 5671"/>
                <a:gd name="T29" fmla="*/ T28 w 3222"/>
                <a:gd name="T30" fmla="+- 0 7258 3183"/>
                <a:gd name="T31" fmla="*/ 7258 h 4218"/>
                <a:gd name="T32" fmla="+- 0 6757 5671"/>
                <a:gd name="T33" fmla="*/ T32 w 3222"/>
                <a:gd name="T34" fmla="+- 0 7213 3183"/>
                <a:gd name="T35" fmla="*/ 7213 h 4218"/>
                <a:gd name="T36" fmla="+- 0 6892 5671"/>
                <a:gd name="T37" fmla="*/ T36 w 3222"/>
                <a:gd name="T38" fmla="+- 0 7161 3183"/>
                <a:gd name="T39" fmla="*/ 7161 h 4218"/>
                <a:gd name="T40" fmla="+- 0 7023 5671"/>
                <a:gd name="T41" fmla="*/ T40 w 3222"/>
                <a:gd name="T42" fmla="+- 0 7104 3183"/>
                <a:gd name="T43" fmla="*/ 7104 h 4218"/>
                <a:gd name="T44" fmla="+- 0 7151 5671"/>
                <a:gd name="T45" fmla="*/ T44 w 3222"/>
                <a:gd name="T46" fmla="+- 0 7041 3183"/>
                <a:gd name="T47" fmla="*/ 7041 h 4218"/>
                <a:gd name="T48" fmla="+- 0 7276 5671"/>
                <a:gd name="T49" fmla="*/ T48 w 3222"/>
                <a:gd name="T50" fmla="+- 0 6973 3183"/>
                <a:gd name="T51" fmla="*/ 6973 h 4218"/>
                <a:gd name="T52" fmla="+- 0 7398 5671"/>
                <a:gd name="T53" fmla="*/ T52 w 3222"/>
                <a:gd name="T54" fmla="+- 0 6899 3183"/>
                <a:gd name="T55" fmla="*/ 6899 h 4218"/>
                <a:gd name="T56" fmla="+- 0 7516 5671"/>
                <a:gd name="T57" fmla="*/ T56 w 3222"/>
                <a:gd name="T58" fmla="+- 0 6820 3183"/>
                <a:gd name="T59" fmla="*/ 6820 h 4218"/>
                <a:gd name="T60" fmla="+- 0 7630 5671"/>
                <a:gd name="T61" fmla="*/ T60 w 3222"/>
                <a:gd name="T62" fmla="+- 0 6737 3183"/>
                <a:gd name="T63" fmla="*/ 6737 h 4218"/>
                <a:gd name="T64" fmla="+- 0 7740 5671"/>
                <a:gd name="T65" fmla="*/ T64 w 3222"/>
                <a:gd name="T66" fmla="+- 0 6648 3183"/>
                <a:gd name="T67" fmla="*/ 6648 h 4218"/>
                <a:gd name="T68" fmla="+- 0 7847 5671"/>
                <a:gd name="T69" fmla="*/ T68 w 3222"/>
                <a:gd name="T70" fmla="+- 0 6555 3183"/>
                <a:gd name="T71" fmla="*/ 6555 h 4218"/>
                <a:gd name="T72" fmla="+- 0 7949 5671"/>
                <a:gd name="T73" fmla="*/ T72 w 3222"/>
                <a:gd name="T74" fmla="+- 0 6457 3183"/>
                <a:gd name="T75" fmla="*/ 6457 h 4218"/>
                <a:gd name="T76" fmla="+- 0 8047 5671"/>
                <a:gd name="T77" fmla="*/ T76 w 3222"/>
                <a:gd name="T78" fmla="+- 0 6355 3183"/>
                <a:gd name="T79" fmla="*/ 6355 h 4218"/>
                <a:gd name="T80" fmla="+- 0 8140 5671"/>
                <a:gd name="T81" fmla="*/ T80 w 3222"/>
                <a:gd name="T82" fmla="+- 0 6249 3183"/>
                <a:gd name="T83" fmla="*/ 6249 h 4218"/>
                <a:gd name="T84" fmla="+- 0 8228 5671"/>
                <a:gd name="T85" fmla="*/ T84 w 3222"/>
                <a:gd name="T86" fmla="+- 0 6138 3183"/>
                <a:gd name="T87" fmla="*/ 6138 h 4218"/>
                <a:gd name="T88" fmla="+- 0 8312 5671"/>
                <a:gd name="T89" fmla="*/ T88 w 3222"/>
                <a:gd name="T90" fmla="+- 0 6024 3183"/>
                <a:gd name="T91" fmla="*/ 6024 h 4218"/>
                <a:gd name="T92" fmla="+- 0 8391 5671"/>
                <a:gd name="T93" fmla="*/ T92 w 3222"/>
                <a:gd name="T94" fmla="+- 0 5906 3183"/>
                <a:gd name="T95" fmla="*/ 5906 h 4218"/>
                <a:gd name="T96" fmla="+- 0 8465 5671"/>
                <a:gd name="T97" fmla="*/ T96 w 3222"/>
                <a:gd name="T98" fmla="+- 0 5784 3183"/>
                <a:gd name="T99" fmla="*/ 5784 h 4218"/>
                <a:gd name="T100" fmla="+- 0 8533 5671"/>
                <a:gd name="T101" fmla="*/ T100 w 3222"/>
                <a:gd name="T102" fmla="+- 0 5659 3183"/>
                <a:gd name="T103" fmla="*/ 5659 h 4218"/>
                <a:gd name="T104" fmla="+- 0 8596 5671"/>
                <a:gd name="T105" fmla="*/ T104 w 3222"/>
                <a:gd name="T106" fmla="+- 0 5531 3183"/>
                <a:gd name="T107" fmla="*/ 5531 h 4218"/>
                <a:gd name="T108" fmla="+- 0 8653 5671"/>
                <a:gd name="T109" fmla="*/ T108 w 3222"/>
                <a:gd name="T110" fmla="+- 0 5400 3183"/>
                <a:gd name="T111" fmla="*/ 5400 h 4218"/>
                <a:gd name="T112" fmla="+- 0 8705 5671"/>
                <a:gd name="T113" fmla="*/ T112 w 3222"/>
                <a:gd name="T114" fmla="+- 0 5265 3183"/>
                <a:gd name="T115" fmla="*/ 5265 h 4218"/>
                <a:gd name="T116" fmla="+- 0 8750 5671"/>
                <a:gd name="T117" fmla="*/ T116 w 3222"/>
                <a:gd name="T118" fmla="+- 0 5128 3183"/>
                <a:gd name="T119" fmla="*/ 5128 h 4218"/>
                <a:gd name="T120" fmla="+- 0 8790 5671"/>
                <a:gd name="T121" fmla="*/ T120 w 3222"/>
                <a:gd name="T122" fmla="+- 0 4988 3183"/>
                <a:gd name="T123" fmla="*/ 4988 h 4218"/>
                <a:gd name="T124" fmla="+- 0 8823 5671"/>
                <a:gd name="T125" fmla="*/ T124 w 3222"/>
                <a:gd name="T126" fmla="+- 0 4846 3183"/>
                <a:gd name="T127" fmla="*/ 4846 h 4218"/>
                <a:gd name="T128" fmla="+- 0 8850 5671"/>
                <a:gd name="T129" fmla="*/ T128 w 3222"/>
                <a:gd name="T130" fmla="+- 0 4701 3183"/>
                <a:gd name="T131" fmla="*/ 4701 h 4218"/>
                <a:gd name="T132" fmla="+- 0 8871 5671"/>
                <a:gd name="T133" fmla="*/ T132 w 3222"/>
                <a:gd name="T134" fmla="+- 0 4555 3183"/>
                <a:gd name="T135" fmla="*/ 4555 h 4218"/>
                <a:gd name="T136" fmla="+- 0 8885 5671"/>
                <a:gd name="T137" fmla="*/ T136 w 3222"/>
                <a:gd name="T138" fmla="+- 0 4406 3183"/>
                <a:gd name="T139" fmla="*/ 4406 h 4218"/>
                <a:gd name="T140" fmla="+- 0 8892 5671"/>
                <a:gd name="T141" fmla="*/ T140 w 3222"/>
                <a:gd name="T142" fmla="+- 0 4255 3183"/>
                <a:gd name="T143" fmla="*/ 4255 h 4218"/>
                <a:gd name="T144" fmla="+- 0 8892 5671"/>
                <a:gd name="T145" fmla="*/ T144 w 3222"/>
                <a:gd name="T146" fmla="+- 0 4098 3183"/>
                <a:gd name="T147" fmla="*/ 4098 h 4218"/>
                <a:gd name="T148" fmla="+- 0 8885 5671"/>
                <a:gd name="T149" fmla="*/ T148 w 3222"/>
                <a:gd name="T150" fmla="+- 0 3940 3183"/>
                <a:gd name="T151" fmla="*/ 3940 h 4218"/>
                <a:gd name="T152" fmla="+- 0 8871 5671"/>
                <a:gd name="T153" fmla="*/ T152 w 3222"/>
                <a:gd name="T154" fmla="+- 0 3787 3183"/>
                <a:gd name="T155" fmla="*/ 3787 h 4218"/>
                <a:gd name="T156" fmla="+- 0 8849 5671"/>
                <a:gd name="T157" fmla="*/ T156 w 3222"/>
                <a:gd name="T158" fmla="+- 0 3637 3183"/>
                <a:gd name="T159" fmla="*/ 3637 h 4218"/>
                <a:gd name="T160" fmla="+- 0 8819 5671"/>
                <a:gd name="T161" fmla="*/ T160 w 3222"/>
                <a:gd name="T162" fmla="+- 0 3488 3183"/>
                <a:gd name="T163" fmla="*/ 3488 h 4218"/>
                <a:gd name="T164" fmla="+- 0 8781 5671"/>
                <a:gd name="T165" fmla="*/ T164 w 3222"/>
                <a:gd name="T166" fmla="+- 0 3337 3183"/>
                <a:gd name="T167" fmla="*/ 3337 h 4218"/>
                <a:gd name="T168" fmla="+- 0 8735 5671"/>
                <a:gd name="T169" fmla="*/ T168 w 3222"/>
                <a:gd name="T170" fmla="+- 0 3183 3183"/>
                <a:gd name="T171" fmla="*/ 3183 h 4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3222" h="4218">
                  <a:moveTo>
                    <a:pt x="3064" y="0"/>
                  </a:moveTo>
                  <a:lnTo>
                    <a:pt x="0" y="996"/>
                  </a:lnTo>
                  <a:lnTo>
                    <a:pt x="0" y="4218"/>
                  </a:lnTo>
                  <a:lnTo>
                    <a:pt x="76" y="4217"/>
                  </a:lnTo>
                  <a:lnTo>
                    <a:pt x="151" y="4214"/>
                  </a:lnTo>
                  <a:lnTo>
                    <a:pt x="227" y="4210"/>
                  </a:lnTo>
                  <a:lnTo>
                    <a:pt x="301" y="4204"/>
                  </a:lnTo>
                  <a:lnTo>
                    <a:pt x="376" y="4196"/>
                  </a:lnTo>
                  <a:lnTo>
                    <a:pt x="449" y="4187"/>
                  </a:lnTo>
                  <a:lnTo>
                    <a:pt x="522" y="4175"/>
                  </a:lnTo>
                  <a:lnTo>
                    <a:pt x="595" y="4163"/>
                  </a:lnTo>
                  <a:lnTo>
                    <a:pt x="667" y="4148"/>
                  </a:lnTo>
                  <a:lnTo>
                    <a:pt x="738" y="4133"/>
                  </a:lnTo>
                  <a:lnTo>
                    <a:pt x="809" y="4115"/>
                  </a:lnTo>
                  <a:lnTo>
                    <a:pt x="880" y="4096"/>
                  </a:lnTo>
                  <a:lnTo>
                    <a:pt x="949" y="4075"/>
                  </a:lnTo>
                  <a:lnTo>
                    <a:pt x="1018" y="4053"/>
                  </a:lnTo>
                  <a:lnTo>
                    <a:pt x="1086" y="4030"/>
                  </a:lnTo>
                  <a:lnTo>
                    <a:pt x="1154" y="4005"/>
                  </a:lnTo>
                  <a:lnTo>
                    <a:pt x="1221" y="3978"/>
                  </a:lnTo>
                  <a:lnTo>
                    <a:pt x="1287" y="3950"/>
                  </a:lnTo>
                  <a:lnTo>
                    <a:pt x="1352" y="3921"/>
                  </a:lnTo>
                  <a:lnTo>
                    <a:pt x="1417" y="3890"/>
                  </a:lnTo>
                  <a:lnTo>
                    <a:pt x="1480" y="3858"/>
                  </a:lnTo>
                  <a:lnTo>
                    <a:pt x="1543" y="3825"/>
                  </a:lnTo>
                  <a:lnTo>
                    <a:pt x="1605" y="3790"/>
                  </a:lnTo>
                  <a:lnTo>
                    <a:pt x="1667" y="3754"/>
                  </a:lnTo>
                  <a:lnTo>
                    <a:pt x="1727" y="3716"/>
                  </a:lnTo>
                  <a:lnTo>
                    <a:pt x="1786" y="3677"/>
                  </a:lnTo>
                  <a:lnTo>
                    <a:pt x="1845" y="3637"/>
                  </a:lnTo>
                  <a:lnTo>
                    <a:pt x="1902" y="3596"/>
                  </a:lnTo>
                  <a:lnTo>
                    <a:pt x="1959" y="3554"/>
                  </a:lnTo>
                  <a:lnTo>
                    <a:pt x="2015" y="3510"/>
                  </a:lnTo>
                  <a:lnTo>
                    <a:pt x="2069" y="3465"/>
                  </a:lnTo>
                  <a:lnTo>
                    <a:pt x="2123" y="3419"/>
                  </a:lnTo>
                  <a:lnTo>
                    <a:pt x="2176" y="3372"/>
                  </a:lnTo>
                  <a:lnTo>
                    <a:pt x="2227" y="3323"/>
                  </a:lnTo>
                  <a:lnTo>
                    <a:pt x="2278" y="3274"/>
                  </a:lnTo>
                  <a:lnTo>
                    <a:pt x="2327" y="3223"/>
                  </a:lnTo>
                  <a:lnTo>
                    <a:pt x="2376" y="3172"/>
                  </a:lnTo>
                  <a:lnTo>
                    <a:pt x="2423" y="3119"/>
                  </a:lnTo>
                  <a:lnTo>
                    <a:pt x="2469" y="3066"/>
                  </a:lnTo>
                  <a:lnTo>
                    <a:pt x="2514" y="3011"/>
                  </a:lnTo>
                  <a:lnTo>
                    <a:pt x="2557" y="2955"/>
                  </a:lnTo>
                  <a:lnTo>
                    <a:pt x="2600" y="2899"/>
                  </a:lnTo>
                  <a:lnTo>
                    <a:pt x="2641" y="2841"/>
                  </a:lnTo>
                  <a:lnTo>
                    <a:pt x="2681" y="2782"/>
                  </a:lnTo>
                  <a:lnTo>
                    <a:pt x="2720" y="2723"/>
                  </a:lnTo>
                  <a:lnTo>
                    <a:pt x="2757" y="2663"/>
                  </a:lnTo>
                  <a:lnTo>
                    <a:pt x="2794" y="2601"/>
                  </a:lnTo>
                  <a:lnTo>
                    <a:pt x="2828" y="2539"/>
                  </a:lnTo>
                  <a:lnTo>
                    <a:pt x="2862" y="2476"/>
                  </a:lnTo>
                  <a:lnTo>
                    <a:pt x="2894" y="2413"/>
                  </a:lnTo>
                  <a:lnTo>
                    <a:pt x="2925" y="2348"/>
                  </a:lnTo>
                  <a:lnTo>
                    <a:pt x="2954" y="2283"/>
                  </a:lnTo>
                  <a:lnTo>
                    <a:pt x="2982" y="2217"/>
                  </a:lnTo>
                  <a:lnTo>
                    <a:pt x="3009" y="2150"/>
                  </a:lnTo>
                  <a:lnTo>
                    <a:pt x="3034" y="2082"/>
                  </a:lnTo>
                  <a:lnTo>
                    <a:pt x="3057" y="2014"/>
                  </a:lnTo>
                  <a:lnTo>
                    <a:pt x="3079" y="1945"/>
                  </a:lnTo>
                  <a:lnTo>
                    <a:pt x="3100" y="1876"/>
                  </a:lnTo>
                  <a:lnTo>
                    <a:pt x="3119" y="1805"/>
                  </a:lnTo>
                  <a:lnTo>
                    <a:pt x="3136" y="1735"/>
                  </a:lnTo>
                  <a:lnTo>
                    <a:pt x="3152" y="1663"/>
                  </a:lnTo>
                  <a:lnTo>
                    <a:pt x="3167" y="1591"/>
                  </a:lnTo>
                  <a:lnTo>
                    <a:pt x="3179" y="1518"/>
                  </a:lnTo>
                  <a:lnTo>
                    <a:pt x="3190" y="1445"/>
                  </a:lnTo>
                  <a:lnTo>
                    <a:pt x="3200" y="1372"/>
                  </a:lnTo>
                  <a:lnTo>
                    <a:pt x="3208" y="1297"/>
                  </a:lnTo>
                  <a:lnTo>
                    <a:pt x="3214" y="1223"/>
                  </a:lnTo>
                  <a:lnTo>
                    <a:pt x="3218" y="1148"/>
                  </a:lnTo>
                  <a:lnTo>
                    <a:pt x="3221" y="1072"/>
                  </a:lnTo>
                  <a:lnTo>
                    <a:pt x="3222" y="996"/>
                  </a:lnTo>
                  <a:lnTo>
                    <a:pt x="3221" y="915"/>
                  </a:lnTo>
                  <a:lnTo>
                    <a:pt x="3218" y="835"/>
                  </a:lnTo>
                  <a:lnTo>
                    <a:pt x="3214" y="757"/>
                  </a:lnTo>
                  <a:lnTo>
                    <a:pt x="3208" y="680"/>
                  </a:lnTo>
                  <a:lnTo>
                    <a:pt x="3200" y="604"/>
                  </a:lnTo>
                  <a:lnTo>
                    <a:pt x="3190" y="529"/>
                  </a:lnTo>
                  <a:lnTo>
                    <a:pt x="3178" y="454"/>
                  </a:lnTo>
                  <a:lnTo>
                    <a:pt x="3164" y="380"/>
                  </a:lnTo>
                  <a:lnTo>
                    <a:pt x="3148" y="305"/>
                  </a:lnTo>
                  <a:lnTo>
                    <a:pt x="3130" y="230"/>
                  </a:lnTo>
                  <a:lnTo>
                    <a:pt x="3110" y="154"/>
                  </a:lnTo>
                  <a:lnTo>
                    <a:pt x="3088" y="78"/>
                  </a:lnTo>
                  <a:lnTo>
                    <a:pt x="3064" y="0"/>
                  </a:lnTo>
                  <a:close/>
                </a:path>
              </a:pathLst>
            </a:custGeom>
            <a:solidFill>
              <a:srgbClr val="F3DE9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15" name="Freeform 76">
              <a:extLst>
                <a:ext uri="{FF2B5EF4-FFF2-40B4-BE49-F238E27FC236}">
                  <a16:creationId xmlns:a16="http://schemas.microsoft.com/office/drawing/2014/main" id="{89968DC2-3217-2265-5742-7E5357A37832}"/>
                </a:ext>
              </a:extLst>
            </p:cNvPr>
            <p:cNvSpPr>
              <a:spLocks/>
            </p:cNvSpPr>
            <p:nvPr/>
          </p:nvSpPr>
          <p:spPr bwMode="auto">
            <a:xfrm>
              <a:off x="2449" y="956"/>
              <a:ext cx="3222" cy="6443"/>
            </a:xfrm>
            <a:custGeom>
              <a:avLst/>
              <a:gdLst>
                <a:gd name="T0" fmla="+- 0 5519 2449"/>
                <a:gd name="T1" fmla="*/ T0 w 3222"/>
                <a:gd name="T2" fmla="+- 0 960 956"/>
                <a:gd name="T3" fmla="*/ 960 h 6443"/>
                <a:gd name="T4" fmla="+- 0 5295 2449"/>
                <a:gd name="T5" fmla="*/ T4 w 3222"/>
                <a:gd name="T6" fmla="+- 0 978 956"/>
                <a:gd name="T7" fmla="*/ 978 h 6443"/>
                <a:gd name="T8" fmla="+- 0 5076 2449"/>
                <a:gd name="T9" fmla="*/ T8 w 3222"/>
                <a:gd name="T10" fmla="+- 0 1011 956"/>
                <a:gd name="T11" fmla="*/ 1011 h 6443"/>
                <a:gd name="T12" fmla="+- 0 4861 2449"/>
                <a:gd name="T13" fmla="*/ T12 w 3222"/>
                <a:gd name="T14" fmla="+- 0 1059 956"/>
                <a:gd name="T15" fmla="*/ 1059 h 6443"/>
                <a:gd name="T16" fmla="+- 0 4653 2449"/>
                <a:gd name="T17" fmla="*/ T16 w 3222"/>
                <a:gd name="T18" fmla="+- 0 1121 956"/>
                <a:gd name="T19" fmla="*/ 1121 h 6443"/>
                <a:gd name="T20" fmla="+- 0 4450 2449"/>
                <a:gd name="T21" fmla="*/ T20 w 3222"/>
                <a:gd name="T22" fmla="+- 0 1196 956"/>
                <a:gd name="T23" fmla="*/ 1196 h 6443"/>
                <a:gd name="T24" fmla="+- 0 4254 2449"/>
                <a:gd name="T25" fmla="*/ T24 w 3222"/>
                <a:gd name="T26" fmla="+- 0 1284 956"/>
                <a:gd name="T27" fmla="*/ 1284 h 6443"/>
                <a:gd name="T28" fmla="+- 0 4065 2449"/>
                <a:gd name="T29" fmla="*/ T28 w 3222"/>
                <a:gd name="T30" fmla="+- 0 1384 956"/>
                <a:gd name="T31" fmla="*/ 1384 h 6443"/>
                <a:gd name="T32" fmla="+- 0 3884 2449"/>
                <a:gd name="T33" fmla="*/ T32 w 3222"/>
                <a:gd name="T34" fmla="+- 0 1497 956"/>
                <a:gd name="T35" fmla="*/ 1497 h 6443"/>
                <a:gd name="T36" fmla="+- 0 3712 2449"/>
                <a:gd name="T37" fmla="*/ T36 w 3222"/>
                <a:gd name="T38" fmla="+- 0 1620 956"/>
                <a:gd name="T39" fmla="*/ 1620 h 6443"/>
                <a:gd name="T40" fmla="+- 0 3548 2449"/>
                <a:gd name="T41" fmla="*/ T40 w 3222"/>
                <a:gd name="T42" fmla="+- 0 1755 956"/>
                <a:gd name="T43" fmla="*/ 1755 h 6443"/>
                <a:gd name="T44" fmla="+- 0 3393 2449"/>
                <a:gd name="T45" fmla="*/ T44 w 3222"/>
                <a:gd name="T46" fmla="+- 0 1900 956"/>
                <a:gd name="T47" fmla="*/ 1900 h 6443"/>
                <a:gd name="T48" fmla="+- 0 3248 2449"/>
                <a:gd name="T49" fmla="*/ T48 w 3222"/>
                <a:gd name="T50" fmla="+- 0 2055 956"/>
                <a:gd name="T51" fmla="*/ 2055 h 6443"/>
                <a:gd name="T52" fmla="+- 0 3113 2449"/>
                <a:gd name="T53" fmla="*/ T52 w 3222"/>
                <a:gd name="T54" fmla="+- 0 2219 956"/>
                <a:gd name="T55" fmla="*/ 2219 h 6443"/>
                <a:gd name="T56" fmla="+- 0 2990 2449"/>
                <a:gd name="T57" fmla="*/ T56 w 3222"/>
                <a:gd name="T58" fmla="+- 0 2391 956"/>
                <a:gd name="T59" fmla="*/ 2391 h 6443"/>
                <a:gd name="T60" fmla="+- 0 2877 2449"/>
                <a:gd name="T61" fmla="*/ T60 w 3222"/>
                <a:gd name="T62" fmla="+- 0 2572 956"/>
                <a:gd name="T63" fmla="*/ 2572 h 6443"/>
                <a:gd name="T64" fmla="+- 0 2777 2449"/>
                <a:gd name="T65" fmla="*/ T64 w 3222"/>
                <a:gd name="T66" fmla="+- 0 2761 956"/>
                <a:gd name="T67" fmla="*/ 2761 h 6443"/>
                <a:gd name="T68" fmla="+- 0 2689 2449"/>
                <a:gd name="T69" fmla="*/ T68 w 3222"/>
                <a:gd name="T70" fmla="+- 0 2957 956"/>
                <a:gd name="T71" fmla="*/ 2957 h 6443"/>
                <a:gd name="T72" fmla="+- 0 2614 2449"/>
                <a:gd name="T73" fmla="*/ T72 w 3222"/>
                <a:gd name="T74" fmla="+- 0 3160 956"/>
                <a:gd name="T75" fmla="*/ 3160 h 6443"/>
                <a:gd name="T76" fmla="+- 0 2552 2449"/>
                <a:gd name="T77" fmla="*/ T76 w 3222"/>
                <a:gd name="T78" fmla="+- 0 3368 956"/>
                <a:gd name="T79" fmla="*/ 3368 h 6443"/>
                <a:gd name="T80" fmla="+- 0 2504 2449"/>
                <a:gd name="T81" fmla="*/ T80 w 3222"/>
                <a:gd name="T82" fmla="+- 0 3583 956"/>
                <a:gd name="T83" fmla="*/ 3583 h 6443"/>
                <a:gd name="T84" fmla="+- 0 2471 2449"/>
                <a:gd name="T85" fmla="*/ T84 w 3222"/>
                <a:gd name="T86" fmla="+- 0 3802 956"/>
                <a:gd name="T87" fmla="*/ 3802 h 6443"/>
                <a:gd name="T88" fmla="+- 0 2453 2449"/>
                <a:gd name="T89" fmla="*/ T88 w 3222"/>
                <a:gd name="T90" fmla="+- 0 4026 956"/>
                <a:gd name="T91" fmla="*/ 4026 h 6443"/>
                <a:gd name="T92" fmla="+- 0 2450 2449"/>
                <a:gd name="T93" fmla="*/ T92 w 3222"/>
                <a:gd name="T94" fmla="+- 0 4254 956"/>
                <a:gd name="T95" fmla="*/ 4254 h 6443"/>
                <a:gd name="T96" fmla="+- 0 2463 2449"/>
                <a:gd name="T97" fmla="*/ T96 w 3222"/>
                <a:gd name="T98" fmla="+- 0 4479 956"/>
                <a:gd name="T99" fmla="*/ 4479 h 6443"/>
                <a:gd name="T100" fmla="+- 0 2492 2449"/>
                <a:gd name="T101" fmla="*/ T100 w 3222"/>
                <a:gd name="T102" fmla="+- 0 4700 956"/>
                <a:gd name="T103" fmla="*/ 4700 h 6443"/>
                <a:gd name="T104" fmla="+- 0 2534 2449"/>
                <a:gd name="T105" fmla="*/ T104 w 3222"/>
                <a:gd name="T106" fmla="+- 0 4916 956"/>
                <a:gd name="T107" fmla="*/ 4916 h 6443"/>
                <a:gd name="T108" fmla="+- 0 2592 2449"/>
                <a:gd name="T109" fmla="*/ T108 w 3222"/>
                <a:gd name="T110" fmla="+- 0 5127 956"/>
                <a:gd name="T111" fmla="*/ 5127 h 6443"/>
                <a:gd name="T112" fmla="+- 0 2662 2449"/>
                <a:gd name="T113" fmla="*/ T112 w 3222"/>
                <a:gd name="T114" fmla="+- 0 5332 956"/>
                <a:gd name="T115" fmla="*/ 5332 h 6443"/>
                <a:gd name="T116" fmla="+- 0 2746 2449"/>
                <a:gd name="T117" fmla="*/ T116 w 3222"/>
                <a:gd name="T118" fmla="+- 0 5530 956"/>
                <a:gd name="T119" fmla="*/ 5530 h 6443"/>
                <a:gd name="T120" fmla="+- 0 2842 2449"/>
                <a:gd name="T121" fmla="*/ T120 w 3222"/>
                <a:gd name="T122" fmla="+- 0 5721 956"/>
                <a:gd name="T123" fmla="*/ 5721 h 6443"/>
                <a:gd name="T124" fmla="+- 0 2951 2449"/>
                <a:gd name="T125" fmla="*/ T124 w 3222"/>
                <a:gd name="T126" fmla="+- 0 5905 956"/>
                <a:gd name="T127" fmla="*/ 5905 h 6443"/>
                <a:gd name="T128" fmla="+- 0 3071 2449"/>
                <a:gd name="T129" fmla="*/ T128 w 3222"/>
                <a:gd name="T130" fmla="+- 0 6080 956"/>
                <a:gd name="T131" fmla="*/ 6080 h 6443"/>
                <a:gd name="T132" fmla="+- 0 3202 2449"/>
                <a:gd name="T133" fmla="*/ T132 w 3222"/>
                <a:gd name="T134" fmla="+- 0 6247 956"/>
                <a:gd name="T135" fmla="*/ 6247 h 6443"/>
                <a:gd name="T136" fmla="+- 0 3343 2449"/>
                <a:gd name="T137" fmla="*/ T136 w 3222"/>
                <a:gd name="T138" fmla="+- 0 6405 956"/>
                <a:gd name="T139" fmla="*/ 6405 h 6443"/>
                <a:gd name="T140" fmla="+- 0 3495 2449"/>
                <a:gd name="T141" fmla="*/ T140 w 3222"/>
                <a:gd name="T142" fmla="+- 0 6553 956"/>
                <a:gd name="T143" fmla="*/ 6553 h 6443"/>
                <a:gd name="T144" fmla="+- 0 3656 2449"/>
                <a:gd name="T145" fmla="*/ T144 w 3222"/>
                <a:gd name="T146" fmla="+- 0 6691 956"/>
                <a:gd name="T147" fmla="*/ 6691 h 6443"/>
                <a:gd name="T148" fmla="+- 0 3826 2449"/>
                <a:gd name="T149" fmla="*/ T148 w 3222"/>
                <a:gd name="T150" fmla="+- 0 6819 956"/>
                <a:gd name="T151" fmla="*/ 6819 h 6443"/>
                <a:gd name="T152" fmla="+- 0 4004 2449"/>
                <a:gd name="T153" fmla="*/ T152 w 3222"/>
                <a:gd name="T154" fmla="+- 0 6935 956"/>
                <a:gd name="T155" fmla="*/ 6935 h 6443"/>
                <a:gd name="T156" fmla="+- 0 4190 2449"/>
                <a:gd name="T157" fmla="*/ T156 w 3222"/>
                <a:gd name="T158" fmla="+- 0 7040 956"/>
                <a:gd name="T159" fmla="*/ 7040 h 6443"/>
                <a:gd name="T160" fmla="+- 0 4384 2449"/>
                <a:gd name="T161" fmla="*/ T160 w 3222"/>
                <a:gd name="T162" fmla="+- 0 7132 956"/>
                <a:gd name="T163" fmla="*/ 7132 h 6443"/>
                <a:gd name="T164" fmla="+- 0 4584 2449"/>
                <a:gd name="T165" fmla="*/ T164 w 3222"/>
                <a:gd name="T166" fmla="+- 0 7211 956"/>
                <a:gd name="T167" fmla="*/ 7211 h 6443"/>
                <a:gd name="T168" fmla="+- 0 4791 2449"/>
                <a:gd name="T169" fmla="*/ T168 w 3222"/>
                <a:gd name="T170" fmla="+- 0 7278 956"/>
                <a:gd name="T171" fmla="*/ 7278 h 6443"/>
                <a:gd name="T172" fmla="+- 0 5004 2449"/>
                <a:gd name="T173" fmla="*/ T172 w 3222"/>
                <a:gd name="T174" fmla="+- 0 7330 956"/>
                <a:gd name="T175" fmla="*/ 7330 h 6443"/>
                <a:gd name="T176" fmla="+- 0 5221 2449"/>
                <a:gd name="T177" fmla="*/ T176 w 3222"/>
                <a:gd name="T178" fmla="+- 0 7368 956"/>
                <a:gd name="T179" fmla="*/ 7368 h 6443"/>
                <a:gd name="T180" fmla="+- 0 5444 2449"/>
                <a:gd name="T181" fmla="*/ T180 w 3222"/>
                <a:gd name="T182" fmla="+- 0 7391 956"/>
                <a:gd name="T183" fmla="*/ 7391 h 6443"/>
                <a:gd name="T184" fmla="+- 0 5671 2449"/>
                <a:gd name="T185" fmla="*/ T184 w 3222"/>
                <a:gd name="T186" fmla="+- 0 7399 956"/>
                <a:gd name="T187" fmla="*/ 7399 h 64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3222" h="6443">
                  <a:moveTo>
                    <a:pt x="3222" y="0"/>
                  </a:moveTo>
                  <a:lnTo>
                    <a:pt x="3146" y="1"/>
                  </a:lnTo>
                  <a:lnTo>
                    <a:pt x="3070" y="4"/>
                  </a:lnTo>
                  <a:lnTo>
                    <a:pt x="2995" y="8"/>
                  </a:lnTo>
                  <a:lnTo>
                    <a:pt x="2920" y="14"/>
                  </a:lnTo>
                  <a:lnTo>
                    <a:pt x="2846" y="22"/>
                  </a:lnTo>
                  <a:lnTo>
                    <a:pt x="2772" y="31"/>
                  </a:lnTo>
                  <a:lnTo>
                    <a:pt x="2699" y="42"/>
                  </a:lnTo>
                  <a:lnTo>
                    <a:pt x="2627" y="55"/>
                  </a:lnTo>
                  <a:lnTo>
                    <a:pt x="2555" y="69"/>
                  </a:lnTo>
                  <a:lnTo>
                    <a:pt x="2483" y="85"/>
                  </a:lnTo>
                  <a:lnTo>
                    <a:pt x="2412" y="103"/>
                  </a:lnTo>
                  <a:lnTo>
                    <a:pt x="2342" y="122"/>
                  </a:lnTo>
                  <a:lnTo>
                    <a:pt x="2272" y="142"/>
                  </a:lnTo>
                  <a:lnTo>
                    <a:pt x="2204" y="165"/>
                  </a:lnTo>
                  <a:lnTo>
                    <a:pt x="2135" y="188"/>
                  </a:lnTo>
                  <a:lnTo>
                    <a:pt x="2068" y="213"/>
                  </a:lnTo>
                  <a:lnTo>
                    <a:pt x="2001" y="240"/>
                  </a:lnTo>
                  <a:lnTo>
                    <a:pt x="1935" y="268"/>
                  </a:lnTo>
                  <a:lnTo>
                    <a:pt x="1870" y="297"/>
                  </a:lnTo>
                  <a:lnTo>
                    <a:pt x="1805" y="328"/>
                  </a:lnTo>
                  <a:lnTo>
                    <a:pt x="1741" y="360"/>
                  </a:lnTo>
                  <a:lnTo>
                    <a:pt x="1678" y="393"/>
                  </a:lnTo>
                  <a:lnTo>
                    <a:pt x="1616" y="428"/>
                  </a:lnTo>
                  <a:lnTo>
                    <a:pt x="1555" y="464"/>
                  </a:lnTo>
                  <a:lnTo>
                    <a:pt x="1495" y="502"/>
                  </a:lnTo>
                  <a:lnTo>
                    <a:pt x="1435" y="541"/>
                  </a:lnTo>
                  <a:lnTo>
                    <a:pt x="1377" y="581"/>
                  </a:lnTo>
                  <a:lnTo>
                    <a:pt x="1319" y="622"/>
                  </a:lnTo>
                  <a:lnTo>
                    <a:pt x="1263" y="664"/>
                  </a:lnTo>
                  <a:lnTo>
                    <a:pt x="1207" y="708"/>
                  </a:lnTo>
                  <a:lnTo>
                    <a:pt x="1152" y="753"/>
                  </a:lnTo>
                  <a:lnTo>
                    <a:pt x="1099" y="799"/>
                  </a:lnTo>
                  <a:lnTo>
                    <a:pt x="1046" y="846"/>
                  </a:lnTo>
                  <a:lnTo>
                    <a:pt x="994" y="894"/>
                  </a:lnTo>
                  <a:lnTo>
                    <a:pt x="944" y="944"/>
                  </a:lnTo>
                  <a:lnTo>
                    <a:pt x="894" y="994"/>
                  </a:lnTo>
                  <a:lnTo>
                    <a:pt x="846" y="1046"/>
                  </a:lnTo>
                  <a:lnTo>
                    <a:pt x="799" y="1099"/>
                  </a:lnTo>
                  <a:lnTo>
                    <a:pt x="753" y="1152"/>
                  </a:lnTo>
                  <a:lnTo>
                    <a:pt x="708" y="1207"/>
                  </a:lnTo>
                  <a:lnTo>
                    <a:pt x="664" y="1263"/>
                  </a:lnTo>
                  <a:lnTo>
                    <a:pt x="622" y="1319"/>
                  </a:lnTo>
                  <a:lnTo>
                    <a:pt x="581" y="1377"/>
                  </a:lnTo>
                  <a:lnTo>
                    <a:pt x="541" y="1435"/>
                  </a:lnTo>
                  <a:lnTo>
                    <a:pt x="502" y="1495"/>
                  </a:lnTo>
                  <a:lnTo>
                    <a:pt x="464" y="1555"/>
                  </a:lnTo>
                  <a:lnTo>
                    <a:pt x="428" y="1616"/>
                  </a:lnTo>
                  <a:lnTo>
                    <a:pt x="393" y="1678"/>
                  </a:lnTo>
                  <a:lnTo>
                    <a:pt x="360" y="1741"/>
                  </a:lnTo>
                  <a:lnTo>
                    <a:pt x="328" y="1805"/>
                  </a:lnTo>
                  <a:lnTo>
                    <a:pt x="297" y="1870"/>
                  </a:lnTo>
                  <a:lnTo>
                    <a:pt x="268" y="1935"/>
                  </a:lnTo>
                  <a:lnTo>
                    <a:pt x="240" y="2001"/>
                  </a:lnTo>
                  <a:lnTo>
                    <a:pt x="213" y="2068"/>
                  </a:lnTo>
                  <a:lnTo>
                    <a:pt x="188" y="2135"/>
                  </a:lnTo>
                  <a:lnTo>
                    <a:pt x="165" y="2204"/>
                  </a:lnTo>
                  <a:lnTo>
                    <a:pt x="143" y="2272"/>
                  </a:lnTo>
                  <a:lnTo>
                    <a:pt x="122" y="2342"/>
                  </a:lnTo>
                  <a:lnTo>
                    <a:pt x="103" y="2412"/>
                  </a:lnTo>
                  <a:lnTo>
                    <a:pt x="85" y="2483"/>
                  </a:lnTo>
                  <a:lnTo>
                    <a:pt x="70" y="2555"/>
                  </a:lnTo>
                  <a:lnTo>
                    <a:pt x="55" y="2627"/>
                  </a:lnTo>
                  <a:lnTo>
                    <a:pt x="43" y="2699"/>
                  </a:lnTo>
                  <a:lnTo>
                    <a:pt x="31" y="2772"/>
                  </a:lnTo>
                  <a:lnTo>
                    <a:pt x="22" y="2846"/>
                  </a:lnTo>
                  <a:lnTo>
                    <a:pt x="14" y="2920"/>
                  </a:lnTo>
                  <a:lnTo>
                    <a:pt x="8" y="2995"/>
                  </a:lnTo>
                  <a:lnTo>
                    <a:pt x="4" y="3070"/>
                  </a:lnTo>
                  <a:lnTo>
                    <a:pt x="1" y="3146"/>
                  </a:lnTo>
                  <a:lnTo>
                    <a:pt x="0" y="3222"/>
                  </a:lnTo>
                  <a:lnTo>
                    <a:pt x="1" y="3298"/>
                  </a:lnTo>
                  <a:lnTo>
                    <a:pt x="4" y="3373"/>
                  </a:lnTo>
                  <a:lnTo>
                    <a:pt x="8" y="3449"/>
                  </a:lnTo>
                  <a:lnTo>
                    <a:pt x="14" y="3523"/>
                  </a:lnTo>
                  <a:lnTo>
                    <a:pt x="22" y="3597"/>
                  </a:lnTo>
                  <a:lnTo>
                    <a:pt x="31" y="3671"/>
                  </a:lnTo>
                  <a:lnTo>
                    <a:pt x="43" y="3744"/>
                  </a:lnTo>
                  <a:lnTo>
                    <a:pt x="55" y="3817"/>
                  </a:lnTo>
                  <a:lnTo>
                    <a:pt x="70" y="3889"/>
                  </a:lnTo>
                  <a:lnTo>
                    <a:pt x="85" y="3960"/>
                  </a:lnTo>
                  <a:lnTo>
                    <a:pt x="103" y="4031"/>
                  </a:lnTo>
                  <a:lnTo>
                    <a:pt x="122" y="4101"/>
                  </a:lnTo>
                  <a:lnTo>
                    <a:pt x="143" y="4171"/>
                  </a:lnTo>
                  <a:lnTo>
                    <a:pt x="165" y="4240"/>
                  </a:lnTo>
                  <a:lnTo>
                    <a:pt x="188" y="4308"/>
                  </a:lnTo>
                  <a:lnTo>
                    <a:pt x="213" y="4376"/>
                  </a:lnTo>
                  <a:lnTo>
                    <a:pt x="240" y="4443"/>
                  </a:lnTo>
                  <a:lnTo>
                    <a:pt x="268" y="4509"/>
                  </a:lnTo>
                  <a:lnTo>
                    <a:pt x="297" y="4574"/>
                  </a:lnTo>
                  <a:lnTo>
                    <a:pt x="328" y="4638"/>
                  </a:lnTo>
                  <a:lnTo>
                    <a:pt x="360" y="4702"/>
                  </a:lnTo>
                  <a:lnTo>
                    <a:pt x="393" y="4765"/>
                  </a:lnTo>
                  <a:lnTo>
                    <a:pt x="428" y="4827"/>
                  </a:lnTo>
                  <a:lnTo>
                    <a:pt x="464" y="4888"/>
                  </a:lnTo>
                  <a:lnTo>
                    <a:pt x="502" y="4949"/>
                  </a:lnTo>
                  <a:lnTo>
                    <a:pt x="541" y="5008"/>
                  </a:lnTo>
                  <a:lnTo>
                    <a:pt x="581" y="5067"/>
                  </a:lnTo>
                  <a:lnTo>
                    <a:pt x="622" y="5124"/>
                  </a:lnTo>
                  <a:lnTo>
                    <a:pt x="664" y="5181"/>
                  </a:lnTo>
                  <a:lnTo>
                    <a:pt x="708" y="5237"/>
                  </a:lnTo>
                  <a:lnTo>
                    <a:pt x="753" y="5291"/>
                  </a:lnTo>
                  <a:lnTo>
                    <a:pt x="799" y="5345"/>
                  </a:lnTo>
                  <a:lnTo>
                    <a:pt x="846" y="5398"/>
                  </a:lnTo>
                  <a:lnTo>
                    <a:pt x="894" y="5449"/>
                  </a:lnTo>
                  <a:lnTo>
                    <a:pt x="944" y="5500"/>
                  </a:lnTo>
                  <a:lnTo>
                    <a:pt x="994" y="5549"/>
                  </a:lnTo>
                  <a:lnTo>
                    <a:pt x="1046" y="5597"/>
                  </a:lnTo>
                  <a:lnTo>
                    <a:pt x="1099" y="5645"/>
                  </a:lnTo>
                  <a:lnTo>
                    <a:pt x="1152" y="5691"/>
                  </a:lnTo>
                  <a:lnTo>
                    <a:pt x="1207" y="5735"/>
                  </a:lnTo>
                  <a:lnTo>
                    <a:pt x="1263" y="5779"/>
                  </a:lnTo>
                  <a:lnTo>
                    <a:pt x="1319" y="5822"/>
                  </a:lnTo>
                  <a:lnTo>
                    <a:pt x="1377" y="5863"/>
                  </a:lnTo>
                  <a:lnTo>
                    <a:pt x="1435" y="5903"/>
                  </a:lnTo>
                  <a:lnTo>
                    <a:pt x="1495" y="5942"/>
                  </a:lnTo>
                  <a:lnTo>
                    <a:pt x="1555" y="5979"/>
                  </a:lnTo>
                  <a:lnTo>
                    <a:pt x="1616" y="6015"/>
                  </a:lnTo>
                  <a:lnTo>
                    <a:pt x="1678" y="6050"/>
                  </a:lnTo>
                  <a:lnTo>
                    <a:pt x="1741" y="6084"/>
                  </a:lnTo>
                  <a:lnTo>
                    <a:pt x="1805" y="6116"/>
                  </a:lnTo>
                  <a:lnTo>
                    <a:pt x="1870" y="6146"/>
                  </a:lnTo>
                  <a:lnTo>
                    <a:pt x="1935" y="6176"/>
                  </a:lnTo>
                  <a:lnTo>
                    <a:pt x="2001" y="6204"/>
                  </a:lnTo>
                  <a:lnTo>
                    <a:pt x="2068" y="6230"/>
                  </a:lnTo>
                  <a:lnTo>
                    <a:pt x="2135" y="6255"/>
                  </a:lnTo>
                  <a:lnTo>
                    <a:pt x="2204" y="6279"/>
                  </a:lnTo>
                  <a:lnTo>
                    <a:pt x="2272" y="6301"/>
                  </a:lnTo>
                  <a:lnTo>
                    <a:pt x="2342" y="6322"/>
                  </a:lnTo>
                  <a:lnTo>
                    <a:pt x="2412" y="6341"/>
                  </a:lnTo>
                  <a:lnTo>
                    <a:pt x="2483" y="6358"/>
                  </a:lnTo>
                  <a:lnTo>
                    <a:pt x="2555" y="6374"/>
                  </a:lnTo>
                  <a:lnTo>
                    <a:pt x="2627" y="6388"/>
                  </a:lnTo>
                  <a:lnTo>
                    <a:pt x="2699" y="6401"/>
                  </a:lnTo>
                  <a:lnTo>
                    <a:pt x="2772" y="6412"/>
                  </a:lnTo>
                  <a:lnTo>
                    <a:pt x="2846" y="6421"/>
                  </a:lnTo>
                  <a:lnTo>
                    <a:pt x="2920" y="6429"/>
                  </a:lnTo>
                  <a:lnTo>
                    <a:pt x="2995" y="6435"/>
                  </a:lnTo>
                  <a:lnTo>
                    <a:pt x="3070" y="6440"/>
                  </a:lnTo>
                  <a:lnTo>
                    <a:pt x="3146" y="6442"/>
                  </a:lnTo>
                  <a:lnTo>
                    <a:pt x="3222" y="6443"/>
                  </a:lnTo>
                  <a:lnTo>
                    <a:pt x="3222" y="3222"/>
                  </a:lnTo>
                  <a:lnTo>
                    <a:pt x="3222" y="0"/>
                  </a:lnTo>
                  <a:close/>
                </a:path>
              </a:pathLst>
            </a:custGeom>
            <a:solidFill>
              <a:srgbClr val="E7B8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16" name="AutoShape 77">
              <a:extLst>
                <a:ext uri="{FF2B5EF4-FFF2-40B4-BE49-F238E27FC236}">
                  <a16:creationId xmlns:a16="http://schemas.microsoft.com/office/drawing/2014/main" id="{88DD8381-51E2-B3F5-D62F-57F1498079F9}"/>
                </a:ext>
              </a:extLst>
            </p:cNvPr>
            <p:cNvSpPr>
              <a:spLocks/>
            </p:cNvSpPr>
            <p:nvPr/>
          </p:nvSpPr>
          <p:spPr bwMode="auto">
            <a:xfrm>
              <a:off x="2129" y="639"/>
              <a:ext cx="3398" cy="5354"/>
            </a:xfrm>
            <a:custGeom>
              <a:avLst/>
              <a:gdLst>
                <a:gd name="T0" fmla="+- 0 2739 2130"/>
                <a:gd name="T1" fmla="*/ T0 w 3398"/>
                <a:gd name="T2" fmla="+- 0 4429 639"/>
                <a:gd name="T3" fmla="*/ 4429 h 5354"/>
                <a:gd name="T4" fmla="+- 0 2472 2130"/>
                <a:gd name="T5" fmla="*/ T4 w 3398"/>
                <a:gd name="T6" fmla="+- 0 4301 639"/>
                <a:gd name="T7" fmla="*/ 4301 h 5354"/>
                <a:gd name="T8" fmla="+- 0 2205 2130"/>
                <a:gd name="T9" fmla="*/ T8 w 3398"/>
                <a:gd name="T10" fmla="+- 0 4429 639"/>
                <a:gd name="T11" fmla="*/ 4429 h 5354"/>
                <a:gd name="T12" fmla="+- 0 2139 2130"/>
                <a:gd name="T13" fmla="*/ T12 w 3398"/>
                <a:gd name="T14" fmla="+- 0 4722 639"/>
                <a:gd name="T15" fmla="*/ 4722 h 5354"/>
                <a:gd name="T16" fmla="+- 0 2321 2130"/>
                <a:gd name="T17" fmla="*/ T16 w 3398"/>
                <a:gd name="T18" fmla="+- 0 4951 639"/>
                <a:gd name="T19" fmla="*/ 4951 h 5354"/>
                <a:gd name="T20" fmla="+- 0 2623 2130"/>
                <a:gd name="T21" fmla="*/ T20 w 3398"/>
                <a:gd name="T22" fmla="+- 0 4951 639"/>
                <a:gd name="T23" fmla="*/ 4951 h 5354"/>
                <a:gd name="T24" fmla="+- 0 2806 2130"/>
                <a:gd name="T25" fmla="*/ T24 w 3398"/>
                <a:gd name="T26" fmla="+- 0 4722 639"/>
                <a:gd name="T27" fmla="*/ 4722 h 5354"/>
                <a:gd name="T28" fmla="+- 0 2780 2130"/>
                <a:gd name="T29" fmla="*/ T28 w 3398"/>
                <a:gd name="T30" fmla="+- 0 3558 639"/>
                <a:gd name="T31" fmla="*/ 3558 h 5354"/>
                <a:gd name="T32" fmla="+- 0 2551 2130"/>
                <a:gd name="T33" fmla="*/ T32 w 3398"/>
                <a:gd name="T34" fmla="+- 0 3375 639"/>
                <a:gd name="T35" fmla="*/ 3375 h 5354"/>
                <a:gd name="T36" fmla="+- 0 2258 2130"/>
                <a:gd name="T37" fmla="*/ T36 w 3398"/>
                <a:gd name="T38" fmla="+- 0 3441 639"/>
                <a:gd name="T39" fmla="*/ 3441 h 5354"/>
                <a:gd name="T40" fmla="+- 0 2130 2130"/>
                <a:gd name="T41" fmla="*/ T40 w 3398"/>
                <a:gd name="T42" fmla="+- 0 3708 639"/>
                <a:gd name="T43" fmla="*/ 3708 h 5354"/>
                <a:gd name="T44" fmla="+- 0 2258 2130"/>
                <a:gd name="T45" fmla="*/ T44 w 3398"/>
                <a:gd name="T46" fmla="+- 0 3976 639"/>
                <a:gd name="T47" fmla="*/ 3976 h 5354"/>
                <a:gd name="T48" fmla="+- 0 2551 2130"/>
                <a:gd name="T49" fmla="*/ T48 w 3398"/>
                <a:gd name="T50" fmla="+- 0 4042 639"/>
                <a:gd name="T51" fmla="*/ 4042 h 5354"/>
                <a:gd name="T52" fmla="+- 0 2780 2130"/>
                <a:gd name="T53" fmla="*/ T52 w 3398"/>
                <a:gd name="T54" fmla="+- 0 3859 639"/>
                <a:gd name="T55" fmla="*/ 3859 h 5354"/>
                <a:gd name="T56" fmla="+- 0 3114 2130"/>
                <a:gd name="T57" fmla="*/ T56 w 3398"/>
                <a:gd name="T58" fmla="+- 0 2652 639"/>
                <a:gd name="T59" fmla="*/ 2652 h 5354"/>
                <a:gd name="T60" fmla="+- 0 2931 2130"/>
                <a:gd name="T61" fmla="*/ T60 w 3398"/>
                <a:gd name="T62" fmla="+- 0 2423 639"/>
                <a:gd name="T63" fmla="*/ 2423 h 5354"/>
                <a:gd name="T64" fmla="+- 0 2630 2130"/>
                <a:gd name="T65" fmla="*/ T64 w 3398"/>
                <a:gd name="T66" fmla="+- 0 2423 639"/>
                <a:gd name="T67" fmla="*/ 2423 h 5354"/>
                <a:gd name="T68" fmla="+- 0 2447 2130"/>
                <a:gd name="T69" fmla="*/ T68 w 3398"/>
                <a:gd name="T70" fmla="+- 0 2652 639"/>
                <a:gd name="T71" fmla="*/ 2652 h 5354"/>
                <a:gd name="T72" fmla="+- 0 2513 2130"/>
                <a:gd name="T73" fmla="*/ T72 w 3398"/>
                <a:gd name="T74" fmla="+- 0 2945 639"/>
                <a:gd name="T75" fmla="*/ 2945 h 5354"/>
                <a:gd name="T76" fmla="+- 0 2781 2130"/>
                <a:gd name="T77" fmla="*/ T76 w 3398"/>
                <a:gd name="T78" fmla="+- 0 3073 639"/>
                <a:gd name="T79" fmla="*/ 3073 h 5354"/>
                <a:gd name="T80" fmla="+- 0 3048 2130"/>
                <a:gd name="T81" fmla="*/ T80 w 3398"/>
                <a:gd name="T82" fmla="+- 0 2945 639"/>
                <a:gd name="T83" fmla="*/ 2945 h 5354"/>
                <a:gd name="T84" fmla="+- 0 3134 2130"/>
                <a:gd name="T85" fmla="*/ T84 w 3398"/>
                <a:gd name="T86" fmla="+- 0 5651 639"/>
                <a:gd name="T87" fmla="*/ 5651 h 5354"/>
                <a:gd name="T88" fmla="+- 0 3006 2130"/>
                <a:gd name="T89" fmla="*/ T88 w 3398"/>
                <a:gd name="T90" fmla="+- 0 5384 639"/>
                <a:gd name="T91" fmla="*/ 5384 h 5354"/>
                <a:gd name="T92" fmla="+- 0 2713 2130"/>
                <a:gd name="T93" fmla="*/ T92 w 3398"/>
                <a:gd name="T94" fmla="+- 0 5317 639"/>
                <a:gd name="T95" fmla="*/ 5317 h 5354"/>
                <a:gd name="T96" fmla="+- 0 2484 2130"/>
                <a:gd name="T97" fmla="*/ T96 w 3398"/>
                <a:gd name="T98" fmla="+- 0 5500 639"/>
                <a:gd name="T99" fmla="*/ 5500 h 5354"/>
                <a:gd name="T100" fmla="+- 0 2484 2130"/>
                <a:gd name="T101" fmla="*/ T100 w 3398"/>
                <a:gd name="T102" fmla="+- 0 5801 639"/>
                <a:gd name="T103" fmla="*/ 5801 h 5354"/>
                <a:gd name="T104" fmla="+- 0 2713 2130"/>
                <a:gd name="T105" fmla="*/ T104 w 3398"/>
                <a:gd name="T106" fmla="+- 0 5984 639"/>
                <a:gd name="T107" fmla="*/ 5984 h 5354"/>
                <a:gd name="T108" fmla="+- 0 3006 2130"/>
                <a:gd name="T109" fmla="*/ T108 w 3398"/>
                <a:gd name="T110" fmla="+- 0 5918 639"/>
                <a:gd name="T111" fmla="*/ 5918 h 5354"/>
                <a:gd name="T112" fmla="+- 0 3134 2130"/>
                <a:gd name="T113" fmla="*/ T112 w 3398"/>
                <a:gd name="T114" fmla="+- 0 5651 639"/>
                <a:gd name="T115" fmla="*/ 5651 h 5354"/>
                <a:gd name="T116" fmla="+- 0 3623 2130"/>
                <a:gd name="T117" fmla="*/ T116 w 3398"/>
                <a:gd name="T118" fmla="+- 0 1706 639"/>
                <a:gd name="T119" fmla="*/ 1706 h 5354"/>
                <a:gd name="T120" fmla="+- 0 3356 2130"/>
                <a:gd name="T121" fmla="*/ T120 w 3398"/>
                <a:gd name="T122" fmla="+- 0 1578 639"/>
                <a:gd name="T123" fmla="*/ 1578 h 5354"/>
                <a:gd name="T124" fmla="+- 0 3089 2130"/>
                <a:gd name="T125" fmla="*/ T124 w 3398"/>
                <a:gd name="T126" fmla="+- 0 1706 639"/>
                <a:gd name="T127" fmla="*/ 1706 h 5354"/>
                <a:gd name="T128" fmla="+- 0 3023 2130"/>
                <a:gd name="T129" fmla="*/ T128 w 3398"/>
                <a:gd name="T130" fmla="+- 0 1999 639"/>
                <a:gd name="T131" fmla="*/ 1999 h 5354"/>
                <a:gd name="T132" fmla="+- 0 3205 2130"/>
                <a:gd name="T133" fmla="*/ T132 w 3398"/>
                <a:gd name="T134" fmla="+- 0 2228 639"/>
                <a:gd name="T135" fmla="*/ 2228 h 5354"/>
                <a:gd name="T136" fmla="+- 0 3507 2130"/>
                <a:gd name="T137" fmla="*/ T136 w 3398"/>
                <a:gd name="T138" fmla="+- 0 2228 639"/>
                <a:gd name="T139" fmla="*/ 2228 h 5354"/>
                <a:gd name="T140" fmla="+- 0 3689 2130"/>
                <a:gd name="T141" fmla="*/ T140 w 3398"/>
                <a:gd name="T142" fmla="+- 0 1999 639"/>
                <a:gd name="T143" fmla="*/ 1999 h 5354"/>
                <a:gd name="T144" fmla="+- 0 4500 2130"/>
                <a:gd name="T145" fmla="*/ T144 w 3398"/>
                <a:gd name="T146" fmla="+- 0 1152 639"/>
                <a:gd name="T147" fmla="*/ 1152 h 5354"/>
                <a:gd name="T148" fmla="+- 0 4271 2130"/>
                <a:gd name="T149" fmla="*/ T148 w 3398"/>
                <a:gd name="T150" fmla="+- 0 969 639"/>
                <a:gd name="T151" fmla="*/ 969 h 5354"/>
                <a:gd name="T152" fmla="+- 0 3978 2130"/>
                <a:gd name="T153" fmla="*/ T152 w 3398"/>
                <a:gd name="T154" fmla="+- 0 1035 639"/>
                <a:gd name="T155" fmla="*/ 1035 h 5354"/>
                <a:gd name="T156" fmla="+- 0 3850 2130"/>
                <a:gd name="T157" fmla="*/ T156 w 3398"/>
                <a:gd name="T158" fmla="+- 0 1302 639"/>
                <a:gd name="T159" fmla="*/ 1302 h 5354"/>
                <a:gd name="T160" fmla="+- 0 3978 2130"/>
                <a:gd name="T161" fmla="*/ T160 w 3398"/>
                <a:gd name="T162" fmla="+- 0 1569 639"/>
                <a:gd name="T163" fmla="*/ 1569 h 5354"/>
                <a:gd name="T164" fmla="+- 0 4271 2130"/>
                <a:gd name="T165" fmla="*/ T164 w 3398"/>
                <a:gd name="T166" fmla="+- 0 1636 639"/>
                <a:gd name="T167" fmla="*/ 1636 h 5354"/>
                <a:gd name="T168" fmla="+- 0 4500 2130"/>
                <a:gd name="T169" fmla="*/ T168 w 3398"/>
                <a:gd name="T170" fmla="+- 0 1453 639"/>
                <a:gd name="T171" fmla="*/ 1453 h 5354"/>
                <a:gd name="T172" fmla="+- 0 5518 2130"/>
                <a:gd name="T173" fmla="*/ T172 w 3398"/>
                <a:gd name="T174" fmla="+- 0 903 639"/>
                <a:gd name="T175" fmla="*/ 903 h 5354"/>
                <a:gd name="T176" fmla="+- 0 5335 2130"/>
                <a:gd name="T177" fmla="*/ T176 w 3398"/>
                <a:gd name="T178" fmla="+- 0 674 639"/>
                <a:gd name="T179" fmla="*/ 674 h 5354"/>
                <a:gd name="T180" fmla="+- 0 5034 2130"/>
                <a:gd name="T181" fmla="*/ T180 w 3398"/>
                <a:gd name="T182" fmla="+- 0 674 639"/>
                <a:gd name="T183" fmla="*/ 674 h 5354"/>
                <a:gd name="T184" fmla="+- 0 4851 2130"/>
                <a:gd name="T185" fmla="*/ T184 w 3398"/>
                <a:gd name="T186" fmla="+- 0 903 639"/>
                <a:gd name="T187" fmla="*/ 903 h 5354"/>
                <a:gd name="T188" fmla="+- 0 4917 2130"/>
                <a:gd name="T189" fmla="*/ T188 w 3398"/>
                <a:gd name="T190" fmla="+- 0 1196 639"/>
                <a:gd name="T191" fmla="*/ 1196 h 5354"/>
                <a:gd name="T192" fmla="+- 0 5184 2130"/>
                <a:gd name="T193" fmla="*/ T192 w 3398"/>
                <a:gd name="T194" fmla="+- 0 1324 639"/>
                <a:gd name="T195" fmla="*/ 1324 h 5354"/>
                <a:gd name="T196" fmla="+- 0 5452 2130"/>
                <a:gd name="T197" fmla="*/ T196 w 3398"/>
                <a:gd name="T198" fmla="+- 0 1196 639"/>
                <a:gd name="T199" fmla="*/ 1196 h 5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3398" h="5354">
                  <a:moveTo>
                    <a:pt x="685" y="4005"/>
                  </a:moveTo>
                  <a:lnTo>
                    <a:pt x="676" y="3926"/>
                  </a:lnTo>
                  <a:lnTo>
                    <a:pt x="650" y="3854"/>
                  </a:lnTo>
                  <a:lnTo>
                    <a:pt x="609" y="3790"/>
                  </a:lnTo>
                  <a:lnTo>
                    <a:pt x="556" y="3737"/>
                  </a:lnTo>
                  <a:lnTo>
                    <a:pt x="493" y="3697"/>
                  </a:lnTo>
                  <a:lnTo>
                    <a:pt x="421" y="3671"/>
                  </a:lnTo>
                  <a:lnTo>
                    <a:pt x="342" y="3662"/>
                  </a:lnTo>
                  <a:lnTo>
                    <a:pt x="264" y="3671"/>
                  </a:lnTo>
                  <a:lnTo>
                    <a:pt x="191" y="3697"/>
                  </a:lnTo>
                  <a:lnTo>
                    <a:pt x="128" y="3737"/>
                  </a:lnTo>
                  <a:lnTo>
                    <a:pt x="75" y="3790"/>
                  </a:lnTo>
                  <a:lnTo>
                    <a:pt x="34" y="3854"/>
                  </a:lnTo>
                  <a:lnTo>
                    <a:pt x="9" y="3926"/>
                  </a:lnTo>
                  <a:lnTo>
                    <a:pt x="0" y="4005"/>
                  </a:lnTo>
                  <a:lnTo>
                    <a:pt x="9" y="4083"/>
                  </a:lnTo>
                  <a:lnTo>
                    <a:pt x="34" y="4155"/>
                  </a:lnTo>
                  <a:lnTo>
                    <a:pt x="75" y="4219"/>
                  </a:lnTo>
                  <a:lnTo>
                    <a:pt x="128" y="4272"/>
                  </a:lnTo>
                  <a:lnTo>
                    <a:pt x="191" y="4312"/>
                  </a:lnTo>
                  <a:lnTo>
                    <a:pt x="264" y="4338"/>
                  </a:lnTo>
                  <a:lnTo>
                    <a:pt x="342" y="4347"/>
                  </a:lnTo>
                  <a:lnTo>
                    <a:pt x="421" y="4338"/>
                  </a:lnTo>
                  <a:lnTo>
                    <a:pt x="493" y="4312"/>
                  </a:lnTo>
                  <a:lnTo>
                    <a:pt x="556" y="4272"/>
                  </a:lnTo>
                  <a:lnTo>
                    <a:pt x="609" y="4219"/>
                  </a:lnTo>
                  <a:lnTo>
                    <a:pt x="650" y="4155"/>
                  </a:lnTo>
                  <a:lnTo>
                    <a:pt x="676" y="4083"/>
                  </a:lnTo>
                  <a:lnTo>
                    <a:pt x="685" y="4005"/>
                  </a:lnTo>
                  <a:close/>
                  <a:moveTo>
                    <a:pt x="685" y="3069"/>
                  </a:moveTo>
                  <a:lnTo>
                    <a:pt x="676" y="2991"/>
                  </a:lnTo>
                  <a:lnTo>
                    <a:pt x="650" y="2919"/>
                  </a:lnTo>
                  <a:lnTo>
                    <a:pt x="609" y="2855"/>
                  </a:lnTo>
                  <a:lnTo>
                    <a:pt x="556" y="2802"/>
                  </a:lnTo>
                  <a:lnTo>
                    <a:pt x="493" y="2762"/>
                  </a:lnTo>
                  <a:lnTo>
                    <a:pt x="421" y="2736"/>
                  </a:lnTo>
                  <a:lnTo>
                    <a:pt x="342" y="2727"/>
                  </a:lnTo>
                  <a:lnTo>
                    <a:pt x="264" y="2736"/>
                  </a:lnTo>
                  <a:lnTo>
                    <a:pt x="191" y="2762"/>
                  </a:lnTo>
                  <a:lnTo>
                    <a:pt x="128" y="2802"/>
                  </a:lnTo>
                  <a:lnTo>
                    <a:pt x="75" y="2855"/>
                  </a:lnTo>
                  <a:lnTo>
                    <a:pt x="34" y="2919"/>
                  </a:lnTo>
                  <a:lnTo>
                    <a:pt x="9" y="2991"/>
                  </a:lnTo>
                  <a:lnTo>
                    <a:pt x="0" y="3069"/>
                  </a:lnTo>
                  <a:lnTo>
                    <a:pt x="9" y="3148"/>
                  </a:lnTo>
                  <a:lnTo>
                    <a:pt x="34" y="3220"/>
                  </a:lnTo>
                  <a:lnTo>
                    <a:pt x="75" y="3284"/>
                  </a:lnTo>
                  <a:lnTo>
                    <a:pt x="128" y="3337"/>
                  </a:lnTo>
                  <a:lnTo>
                    <a:pt x="191" y="3377"/>
                  </a:lnTo>
                  <a:lnTo>
                    <a:pt x="264" y="3403"/>
                  </a:lnTo>
                  <a:lnTo>
                    <a:pt x="342" y="3412"/>
                  </a:lnTo>
                  <a:lnTo>
                    <a:pt x="421" y="3403"/>
                  </a:lnTo>
                  <a:lnTo>
                    <a:pt x="493" y="3377"/>
                  </a:lnTo>
                  <a:lnTo>
                    <a:pt x="556" y="3337"/>
                  </a:lnTo>
                  <a:lnTo>
                    <a:pt x="609" y="3284"/>
                  </a:lnTo>
                  <a:lnTo>
                    <a:pt x="650" y="3220"/>
                  </a:lnTo>
                  <a:lnTo>
                    <a:pt x="676" y="3148"/>
                  </a:lnTo>
                  <a:lnTo>
                    <a:pt x="685" y="3069"/>
                  </a:lnTo>
                  <a:close/>
                  <a:moveTo>
                    <a:pt x="993" y="2092"/>
                  </a:moveTo>
                  <a:lnTo>
                    <a:pt x="984" y="2013"/>
                  </a:lnTo>
                  <a:lnTo>
                    <a:pt x="958" y="1941"/>
                  </a:lnTo>
                  <a:lnTo>
                    <a:pt x="918" y="1878"/>
                  </a:lnTo>
                  <a:lnTo>
                    <a:pt x="865" y="1825"/>
                  </a:lnTo>
                  <a:lnTo>
                    <a:pt x="801" y="1784"/>
                  </a:lnTo>
                  <a:lnTo>
                    <a:pt x="729" y="1758"/>
                  </a:lnTo>
                  <a:lnTo>
                    <a:pt x="651" y="1749"/>
                  </a:lnTo>
                  <a:lnTo>
                    <a:pt x="572" y="1758"/>
                  </a:lnTo>
                  <a:lnTo>
                    <a:pt x="500" y="1784"/>
                  </a:lnTo>
                  <a:lnTo>
                    <a:pt x="436" y="1825"/>
                  </a:lnTo>
                  <a:lnTo>
                    <a:pt x="383" y="1878"/>
                  </a:lnTo>
                  <a:lnTo>
                    <a:pt x="343" y="1941"/>
                  </a:lnTo>
                  <a:lnTo>
                    <a:pt x="317" y="2013"/>
                  </a:lnTo>
                  <a:lnTo>
                    <a:pt x="308" y="2092"/>
                  </a:lnTo>
                  <a:lnTo>
                    <a:pt x="317" y="2170"/>
                  </a:lnTo>
                  <a:lnTo>
                    <a:pt x="343" y="2242"/>
                  </a:lnTo>
                  <a:lnTo>
                    <a:pt x="383" y="2306"/>
                  </a:lnTo>
                  <a:lnTo>
                    <a:pt x="436" y="2359"/>
                  </a:lnTo>
                  <a:lnTo>
                    <a:pt x="500" y="2400"/>
                  </a:lnTo>
                  <a:lnTo>
                    <a:pt x="572" y="2425"/>
                  </a:lnTo>
                  <a:lnTo>
                    <a:pt x="651" y="2434"/>
                  </a:lnTo>
                  <a:lnTo>
                    <a:pt x="729" y="2425"/>
                  </a:lnTo>
                  <a:lnTo>
                    <a:pt x="801" y="2400"/>
                  </a:lnTo>
                  <a:lnTo>
                    <a:pt x="865" y="2359"/>
                  </a:lnTo>
                  <a:lnTo>
                    <a:pt x="918" y="2306"/>
                  </a:lnTo>
                  <a:lnTo>
                    <a:pt x="958" y="2242"/>
                  </a:lnTo>
                  <a:lnTo>
                    <a:pt x="984" y="2170"/>
                  </a:lnTo>
                  <a:lnTo>
                    <a:pt x="993" y="2092"/>
                  </a:lnTo>
                  <a:close/>
                  <a:moveTo>
                    <a:pt x="1004" y="5012"/>
                  </a:moveTo>
                  <a:lnTo>
                    <a:pt x="995" y="4933"/>
                  </a:lnTo>
                  <a:lnTo>
                    <a:pt x="969" y="4861"/>
                  </a:lnTo>
                  <a:lnTo>
                    <a:pt x="929" y="4798"/>
                  </a:lnTo>
                  <a:lnTo>
                    <a:pt x="876" y="4745"/>
                  </a:lnTo>
                  <a:lnTo>
                    <a:pt x="812" y="4704"/>
                  </a:lnTo>
                  <a:lnTo>
                    <a:pt x="740" y="4678"/>
                  </a:lnTo>
                  <a:lnTo>
                    <a:pt x="661" y="4669"/>
                  </a:lnTo>
                  <a:lnTo>
                    <a:pt x="583" y="4678"/>
                  </a:lnTo>
                  <a:lnTo>
                    <a:pt x="511" y="4704"/>
                  </a:lnTo>
                  <a:lnTo>
                    <a:pt x="447" y="4745"/>
                  </a:lnTo>
                  <a:lnTo>
                    <a:pt x="394" y="4798"/>
                  </a:lnTo>
                  <a:lnTo>
                    <a:pt x="354" y="4861"/>
                  </a:lnTo>
                  <a:lnTo>
                    <a:pt x="328" y="4933"/>
                  </a:lnTo>
                  <a:lnTo>
                    <a:pt x="319" y="5012"/>
                  </a:lnTo>
                  <a:lnTo>
                    <a:pt x="328" y="5090"/>
                  </a:lnTo>
                  <a:lnTo>
                    <a:pt x="354" y="5162"/>
                  </a:lnTo>
                  <a:lnTo>
                    <a:pt x="394" y="5226"/>
                  </a:lnTo>
                  <a:lnTo>
                    <a:pt x="447" y="5279"/>
                  </a:lnTo>
                  <a:lnTo>
                    <a:pt x="511" y="5319"/>
                  </a:lnTo>
                  <a:lnTo>
                    <a:pt x="583" y="5345"/>
                  </a:lnTo>
                  <a:lnTo>
                    <a:pt x="661" y="5354"/>
                  </a:lnTo>
                  <a:lnTo>
                    <a:pt x="740" y="5345"/>
                  </a:lnTo>
                  <a:lnTo>
                    <a:pt x="812" y="5319"/>
                  </a:lnTo>
                  <a:lnTo>
                    <a:pt x="876" y="5279"/>
                  </a:lnTo>
                  <a:lnTo>
                    <a:pt x="929" y="5226"/>
                  </a:lnTo>
                  <a:lnTo>
                    <a:pt x="969" y="5162"/>
                  </a:lnTo>
                  <a:lnTo>
                    <a:pt x="995" y="5090"/>
                  </a:lnTo>
                  <a:lnTo>
                    <a:pt x="1004" y="5012"/>
                  </a:lnTo>
                  <a:close/>
                  <a:moveTo>
                    <a:pt x="1569" y="1281"/>
                  </a:moveTo>
                  <a:lnTo>
                    <a:pt x="1559" y="1203"/>
                  </a:lnTo>
                  <a:lnTo>
                    <a:pt x="1534" y="1131"/>
                  </a:lnTo>
                  <a:lnTo>
                    <a:pt x="1493" y="1067"/>
                  </a:lnTo>
                  <a:lnTo>
                    <a:pt x="1440" y="1014"/>
                  </a:lnTo>
                  <a:lnTo>
                    <a:pt x="1377" y="973"/>
                  </a:lnTo>
                  <a:lnTo>
                    <a:pt x="1305" y="948"/>
                  </a:lnTo>
                  <a:lnTo>
                    <a:pt x="1226" y="939"/>
                  </a:lnTo>
                  <a:lnTo>
                    <a:pt x="1147" y="948"/>
                  </a:lnTo>
                  <a:lnTo>
                    <a:pt x="1075" y="973"/>
                  </a:lnTo>
                  <a:lnTo>
                    <a:pt x="1012" y="1014"/>
                  </a:lnTo>
                  <a:lnTo>
                    <a:pt x="959" y="1067"/>
                  </a:lnTo>
                  <a:lnTo>
                    <a:pt x="918" y="1131"/>
                  </a:lnTo>
                  <a:lnTo>
                    <a:pt x="893" y="1203"/>
                  </a:lnTo>
                  <a:lnTo>
                    <a:pt x="883" y="1281"/>
                  </a:lnTo>
                  <a:lnTo>
                    <a:pt x="893" y="1360"/>
                  </a:lnTo>
                  <a:lnTo>
                    <a:pt x="918" y="1432"/>
                  </a:lnTo>
                  <a:lnTo>
                    <a:pt x="959" y="1495"/>
                  </a:lnTo>
                  <a:lnTo>
                    <a:pt x="1012" y="1548"/>
                  </a:lnTo>
                  <a:lnTo>
                    <a:pt x="1075" y="1589"/>
                  </a:lnTo>
                  <a:lnTo>
                    <a:pt x="1147" y="1615"/>
                  </a:lnTo>
                  <a:lnTo>
                    <a:pt x="1226" y="1624"/>
                  </a:lnTo>
                  <a:lnTo>
                    <a:pt x="1305" y="1615"/>
                  </a:lnTo>
                  <a:lnTo>
                    <a:pt x="1377" y="1589"/>
                  </a:lnTo>
                  <a:lnTo>
                    <a:pt x="1440" y="1548"/>
                  </a:lnTo>
                  <a:lnTo>
                    <a:pt x="1493" y="1495"/>
                  </a:lnTo>
                  <a:lnTo>
                    <a:pt x="1534" y="1432"/>
                  </a:lnTo>
                  <a:lnTo>
                    <a:pt x="1559" y="1360"/>
                  </a:lnTo>
                  <a:lnTo>
                    <a:pt x="1569" y="1281"/>
                  </a:lnTo>
                  <a:close/>
                  <a:moveTo>
                    <a:pt x="2405" y="663"/>
                  </a:moveTo>
                  <a:lnTo>
                    <a:pt x="2396" y="585"/>
                  </a:lnTo>
                  <a:lnTo>
                    <a:pt x="2370" y="513"/>
                  </a:lnTo>
                  <a:lnTo>
                    <a:pt x="2329" y="449"/>
                  </a:lnTo>
                  <a:lnTo>
                    <a:pt x="2276" y="396"/>
                  </a:lnTo>
                  <a:lnTo>
                    <a:pt x="2213" y="355"/>
                  </a:lnTo>
                  <a:lnTo>
                    <a:pt x="2141" y="330"/>
                  </a:lnTo>
                  <a:lnTo>
                    <a:pt x="2062" y="321"/>
                  </a:lnTo>
                  <a:lnTo>
                    <a:pt x="1984" y="330"/>
                  </a:lnTo>
                  <a:lnTo>
                    <a:pt x="1912" y="355"/>
                  </a:lnTo>
                  <a:lnTo>
                    <a:pt x="1848" y="396"/>
                  </a:lnTo>
                  <a:lnTo>
                    <a:pt x="1795" y="449"/>
                  </a:lnTo>
                  <a:lnTo>
                    <a:pt x="1754" y="513"/>
                  </a:lnTo>
                  <a:lnTo>
                    <a:pt x="1729" y="585"/>
                  </a:lnTo>
                  <a:lnTo>
                    <a:pt x="1720" y="663"/>
                  </a:lnTo>
                  <a:lnTo>
                    <a:pt x="1729" y="742"/>
                  </a:lnTo>
                  <a:lnTo>
                    <a:pt x="1754" y="814"/>
                  </a:lnTo>
                  <a:lnTo>
                    <a:pt x="1795" y="877"/>
                  </a:lnTo>
                  <a:lnTo>
                    <a:pt x="1848" y="930"/>
                  </a:lnTo>
                  <a:lnTo>
                    <a:pt x="1912" y="971"/>
                  </a:lnTo>
                  <a:lnTo>
                    <a:pt x="1984" y="997"/>
                  </a:lnTo>
                  <a:lnTo>
                    <a:pt x="2062" y="1006"/>
                  </a:lnTo>
                  <a:lnTo>
                    <a:pt x="2141" y="997"/>
                  </a:lnTo>
                  <a:lnTo>
                    <a:pt x="2213" y="971"/>
                  </a:lnTo>
                  <a:lnTo>
                    <a:pt x="2276" y="930"/>
                  </a:lnTo>
                  <a:lnTo>
                    <a:pt x="2329" y="877"/>
                  </a:lnTo>
                  <a:lnTo>
                    <a:pt x="2370" y="814"/>
                  </a:lnTo>
                  <a:lnTo>
                    <a:pt x="2396" y="742"/>
                  </a:lnTo>
                  <a:lnTo>
                    <a:pt x="2405" y="663"/>
                  </a:lnTo>
                  <a:close/>
                  <a:moveTo>
                    <a:pt x="3397" y="343"/>
                  </a:moveTo>
                  <a:lnTo>
                    <a:pt x="3388" y="264"/>
                  </a:lnTo>
                  <a:lnTo>
                    <a:pt x="3362" y="192"/>
                  </a:lnTo>
                  <a:lnTo>
                    <a:pt x="3322" y="129"/>
                  </a:lnTo>
                  <a:lnTo>
                    <a:pt x="3269" y="76"/>
                  </a:lnTo>
                  <a:lnTo>
                    <a:pt x="3205" y="35"/>
                  </a:lnTo>
                  <a:lnTo>
                    <a:pt x="3133" y="9"/>
                  </a:lnTo>
                  <a:lnTo>
                    <a:pt x="3054" y="0"/>
                  </a:lnTo>
                  <a:lnTo>
                    <a:pt x="2976" y="9"/>
                  </a:lnTo>
                  <a:lnTo>
                    <a:pt x="2904" y="35"/>
                  </a:lnTo>
                  <a:lnTo>
                    <a:pt x="2840" y="76"/>
                  </a:lnTo>
                  <a:lnTo>
                    <a:pt x="2787" y="129"/>
                  </a:lnTo>
                  <a:lnTo>
                    <a:pt x="2747" y="192"/>
                  </a:lnTo>
                  <a:lnTo>
                    <a:pt x="2721" y="264"/>
                  </a:lnTo>
                  <a:lnTo>
                    <a:pt x="2712" y="343"/>
                  </a:lnTo>
                  <a:lnTo>
                    <a:pt x="2721" y="421"/>
                  </a:lnTo>
                  <a:lnTo>
                    <a:pt x="2747" y="494"/>
                  </a:lnTo>
                  <a:lnTo>
                    <a:pt x="2787" y="557"/>
                  </a:lnTo>
                  <a:lnTo>
                    <a:pt x="2840" y="610"/>
                  </a:lnTo>
                  <a:lnTo>
                    <a:pt x="2904" y="651"/>
                  </a:lnTo>
                  <a:lnTo>
                    <a:pt x="2976" y="676"/>
                  </a:lnTo>
                  <a:lnTo>
                    <a:pt x="3054" y="685"/>
                  </a:lnTo>
                  <a:lnTo>
                    <a:pt x="3133" y="676"/>
                  </a:lnTo>
                  <a:lnTo>
                    <a:pt x="3205" y="651"/>
                  </a:lnTo>
                  <a:lnTo>
                    <a:pt x="3269" y="610"/>
                  </a:lnTo>
                  <a:lnTo>
                    <a:pt x="3322" y="557"/>
                  </a:lnTo>
                  <a:lnTo>
                    <a:pt x="3362" y="494"/>
                  </a:lnTo>
                  <a:lnTo>
                    <a:pt x="3388" y="421"/>
                  </a:lnTo>
                  <a:lnTo>
                    <a:pt x="3397" y="343"/>
                  </a:lnTo>
                  <a:close/>
                </a:path>
              </a:pathLst>
            </a:custGeom>
            <a:solidFill>
              <a:srgbClr val="D065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cxnSp>
          <p:nvCxnSpPr>
            <p:cNvPr id="17" name="Line 79">
              <a:extLst>
                <a:ext uri="{FF2B5EF4-FFF2-40B4-BE49-F238E27FC236}">
                  <a16:creationId xmlns:a16="http://schemas.microsoft.com/office/drawing/2014/main" id="{1EBB033F-255D-8459-AC9E-46ACF1A82E8C}"/>
                </a:ext>
              </a:extLst>
            </p:cNvPr>
            <p:cNvCxnSpPr>
              <a:cxnSpLocks noChangeShapeType="1"/>
            </p:cNvCxnSpPr>
            <p:nvPr/>
          </p:nvCxnSpPr>
          <p:spPr bwMode="auto">
            <a:xfrm>
              <a:off x="10293" y="4178"/>
              <a:ext cx="0" cy="0"/>
            </a:xfrm>
            <a:prstGeom prst="line">
              <a:avLst/>
            </a:prstGeom>
            <a:noFill/>
            <a:ln w="3175">
              <a:solidFill>
                <a:srgbClr val="D5D5D5"/>
              </a:solidFill>
              <a:prstDash val="solid"/>
              <a:round/>
              <a:headEnd/>
              <a:tailEnd/>
            </a:ln>
            <a:extLst>
              <a:ext uri="{909E8E84-426E-40DD-AFC4-6F175D3DCCD1}">
                <a14:hiddenFill xmlns:a14="http://schemas.microsoft.com/office/drawing/2010/main">
                  <a:noFill/>
                </a14:hiddenFill>
              </a:ext>
            </a:extLst>
          </p:spPr>
        </p:cxnSp>
        <p:cxnSp>
          <p:nvCxnSpPr>
            <p:cNvPr id="18" name="Line 86">
              <a:extLst>
                <a:ext uri="{FF2B5EF4-FFF2-40B4-BE49-F238E27FC236}">
                  <a16:creationId xmlns:a16="http://schemas.microsoft.com/office/drawing/2014/main" id="{CE1DD4E8-3802-CCBA-5679-827788E19E19}"/>
                </a:ext>
              </a:extLst>
            </p:cNvPr>
            <p:cNvCxnSpPr>
              <a:cxnSpLocks noChangeShapeType="1"/>
            </p:cNvCxnSpPr>
            <p:nvPr/>
          </p:nvCxnSpPr>
          <p:spPr bwMode="auto">
            <a:xfrm>
              <a:off x="7099" y="8574"/>
              <a:ext cx="0" cy="0"/>
            </a:xfrm>
            <a:prstGeom prst="line">
              <a:avLst/>
            </a:prstGeom>
            <a:noFill/>
            <a:ln w="3175">
              <a:solidFill>
                <a:srgbClr val="D5D5D5"/>
              </a:solidFill>
              <a:prstDash val="solid"/>
              <a:round/>
              <a:headEnd/>
              <a:tailEnd/>
            </a:ln>
            <a:extLst>
              <a:ext uri="{909E8E84-426E-40DD-AFC4-6F175D3DCCD1}">
                <a14:hiddenFill xmlns:a14="http://schemas.microsoft.com/office/drawing/2010/main">
                  <a:noFill/>
                </a14:hiddenFill>
              </a:ext>
            </a:extLst>
          </p:spPr>
        </p:cxnSp>
        <p:sp>
          <p:nvSpPr>
            <p:cNvPr id="20" name="Freeform 88">
              <a:extLst>
                <a:ext uri="{FF2B5EF4-FFF2-40B4-BE49-F238E27FC236}">
                  <a16:creationId xmlns:a16="http://schemas.microsoft.com/office/drawing/2014/main" id="{BB3BB506-3C96-CC20-77D4-9257F69E926B}"/>
                </a:ext>
              </a:extLst>
            </p:cNvPr>
            <p:cNvSpPr>
              <a:spLocks/>
            </p:cNvSpPr>
            <p:nvPr/>
          </p:nvSpPr>
          <p:spPr bwMode="auto">
            <a:xfrm>
              <a:off x="5859" y="645"/>
              <a:ext cx="686" cy="686"/>
            </a:xfrm>
            <a:custGeom>
              <a:avLst/>
              <a:gdLst>
                <a:gd name="T0" fmla="+- 0 6202 5859"/>
                <a:gd name="T1" fmla="*/ T0 w 686"/>
                <a:gd name="T2" fmla="+- 0 645 645"/>
                <a:gd name="T3" fmla="*/ 645 h 686"/>
                <a:gd name="T4" fmla="+- 0 6123 5859"/>
                <a:gd name="T5" fmla="*/ T4 w 686"/>
                <a:gd name="T6" fmla="+- 0 654 645"/>
                <a:gd name="T7" fmla="*/ 654 h 686"/>
                <a:gd name="T8" fmla="+- 0 6051 5859"/>
                <a:gd name="T9" fmla="*/ T8 w 686"/>
                <a:gd name="T10" fmla="+- 0 680 645"/>
                <a:gd name="T11" fmla="*/ 680 h 686"/>
                <a:gd name="T12" fmla="+- 0 5988 5859"/>
                <a:gd name="T13" fmla="*/ T12 w 686"/>
                <a:gd name="T14" fmla="+- 0 720 645"/>
                <a:gd name="T15" fmla="*/ 720 h 686"/>
                <a:gd name="T16" fmla="+- 0 5935 5859"/>
                <a:gd name="T17" fmla="*/ T16 w 686"/>
                <a:gd name="T18" fmla="+- 0 773 645"/>
                <a:gd name="T19" fmla="*/ 773 h 686"/>
                <a:gd name="T20" fmla="+- 0 5894 5859"/>
                <a:gd name="T21" fmla="*/ T20 w 686"/>
                <a:gd name="T22" fmla="+- 0 837 645"/>
                <a:gd name="T23" fmla="*/ 837 h 686"/>
                <a:gd name="T24" fmla="+- 0 5868 5859"/>
                <a:gd name="T25" fmla="*/ T24 w 686"/>
                <a:gd name="T26" fmla="+- 0 909 645"/>
                <a:gd name="T27" fmla="*/ 909 h 686"/>
                <a:gd name="T28" fmla="+- 0 5859 5859"/>
                <a:gd name="T29" fmla="*/ T28 w 686"/>
                <a:gd name="T30" fmla="+- 0 988 645"/>
                <a:gd name="T31" fmla="*/ 988 h 686"/>
                <a:gd name="T32" fmla="+- 0 5868 5859"/>
                <a:gd name="T33" fmla="*/ T32 w 686"/>
                <a:gd name="T34" fmla="+- 0 1066 645"/>
                <a:gd name="T35" fmla="*/ 1066 h 686"/>
                <a:gd name="T36" fmla="+- 0 5894 5859"/>
                <a:gd name="T37" fmla="*/ T36 w 686"/>
                <a:gd name="T38" fmla="+- 0 1138 645"/>
                <a:gd name="T39" fmla="*/ 1138 h 686"/>
                <a:gd name="T40" fmla="+- 0 5935 5859"/>
                <a:gd name="T41" fmla="*/ T40 w 686"/>
                <a:gd name="T42" fmla="+- 0 1202 645"/>
                <a:gd name="T43" fmla="*/ 1202 h 686"/>
                <a:gd name="T44" fmla="+- 0 5988 5859"/>
                <a:gd name="T45" fmla="*/ T44 w 686"/>
                <a:gd name="T46" fmla="+- 0 1255 645"/>
                <a:gd name="T47" fmla="*/ 1255 h 686"/>
                <a:gd name="T48" fmla="+- 0 6051 5859"/>
                <a:gd name="T49" fmla="*/ T48 w 686"/>
                <a:gd name="T50" fmla="+- 0 1295 645"/>
                <a:gd name="T51" fmla="*/ 1295 h 686"/>
                <a:gd name="T52" fmla="+- 0 6123 5859"/>
                <a:gd name="T53" fmla="*/ T52 w 686"/>
                <a:gd name="T54" fmla="+- 0 1321 645"/>
                <a:gd name="T55" fmla="*/ 1321 h 686"/>
                <a:gd name="T56" fmla="+- 0 6202 5859"/>
                <a:gd name="T57" fmla="*/ T56 w 686"/>
                <a:gd name="T58" fmla="+- 0 1330 645"/>
                <a:gd name="T59" fmla="*/ 1330 h 686"/>
                <a:gd name="T60" fmla="+- 0 6281 5859"/>
                <a:gd name="T61" fmla="*/ T60 w 686"/>
                <a:gd name="T62" fmla="+- 0 1321 645"/>
                <a:gd name="T63" fmla="*/ 1321 h 686"/>
                <a:gd name="T64" fmla="+- 0 6353 5859"/>
                <a:gd name="T65" fmla="*/ T64 w 686"/>
                <a:gd name="T66" fmla="+- 0 1295 645"/>
                <a:gd name="T67" fmla="*/ 1295 h 686"/>
                <a:gd name="T68" fmla="+- 0 6416 5859"/>
                <a:gd name="T69" fmla="*/ T68 w 686"/>
                <a:gd name="T70" fmla="+- 0 1255 645"/>
                <a:gd name="T71" fmla="*/ 1255 h 686"/>
                <a:gd name="T72" fmla="+- 0 6469 5859"/>
                <a:gd name="T73" fmla="*/ T72 w 686"/>
                <a:gd name="T74" fmla="+- 0 1202 645"/>
                <a:gd name="T75" fmla="*/ 1202 h 686"/>
                <a:gd name="T76" fmla="+- 0 6510 5859"/>
                <a:gd name="T77" fmla="*/ T76 w 686"/>
                <a:gd name="T78" fmla="+- 0 1138 645"/>
                <a:gd name="T79" fmla="*/ 1138 h 686"/>
                <a:gd name="T80" fmla="+- 0 6535 5859"/>
                <a:gd name="T81" fmla="*/ T80 w 686"/>
                <a:gd name="T82" fmla="+- 0 1066 645"/>
                <a:gd name="T83" fmla="*/ 1066 h 686"/>
                <a:gd name="T84" fmla="+- 0 6544 5859"/>
                <a:gd name="T85" fmla="*/ T84 w 686"/>
                <a:gd name="T86" fmla="+- 0 988 645"/>
                <a:gd name="T87" fmla="*/ 988 h 686"/>
                <a:gd name="T88" fmla="+- 0 6535 5859"/>
                <a:gd name="T89" fmla="*/ T88 w 686"/>
                <a:gd name="T90" fmla="+- 0 909 645"/>
                <a:gd name="T91" fmla="*/ 909 h 686"/>
                <a:gd name="T92" fmla="+- 0 6510 5859"/>
                <a:gd name="T93" fmla="*/ T92 w 686"/>
                <a:gd name="T94" fmla="+- 0 837 645"/>
                <a:gd name="T95" fmla="*/ 837 h 686"/>
                <a:gd name="T96" fmla="+- 0 6469 5859"/>
                <a:gd name="T97" fmla="*/ T96 w 686"/>
                <a:gd name="T98" fmla="+- 0 773 645"/>
                <a:gd name="T99" fmla="*/ 773 h 686"/>
                <a:gd name="T100" fmla="+- 0 6416 5859"/>
                <a:gd name="T101" fmla="*/ T100 w 686"/>
                <a:gd name="T102" fmla="+- 0 720 645"/>
                <a:gd name="T103" fmla="*/ 720 h 686"/>
                <a:gd name="T104" fmla="+- 0 6353 5859"/>
                <a:gd name="T105" fmla="*/ T104 w 686"/>
                <a:gd name="T106" fmla="+- 0 680 645"/>
                <a:gd name="T107" fmla="*/ 680 h 686"/>
                <a:gd name="T108" fmla="+- 0 6281 5859"/>
                <a:gd name="T109" fmla="*/ T108 w 686"/>
                <a:gd name="T110" fmla="+- 0 654 645"/>
                <a:gd name="T111" fmla="*/ 654 h 686"/>
                <a:gd name="T112" fmla="+- 0 6202 5859"/>
                <a:gd name="T113" fmla="*/ T112 w 686"/>
                <a:gd name="T114" fmla="+- 0 645 645"/>
                <a:gd name="T115" fmla="*/ 645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3" y="0"/>
                  </a:moveTo>
                  <a:lnTo>
                    <a:pt x="264" y="9"/>
                  </a:lnTo>
                  <a:lnTo>
                    <a:pt x="192" y="35"/>
                  </a:lnTo>
                  <a:lnTo>
                    <a:pt x="129" y="75"/>
                  </a:lnTo>
                  <a:lnTo>
                    <a:pt x="76" y="128"/>
                  </a:lnTo>
                  <a:lnTo>
                    <a:pt x="35" y="192"/>
                  </a:lnTo>
                  <a:lnTo>
                    <a:pt x="9" y="264"/>
                  </a:lnTo>
                  <a:lnTo>
                    <a:pt x="0" y="343"/>
                  </a:lnTo>
                  <a:lnTo>
                    <a:pt x="9" y="421"/>
                  </a:lnTo>
                  <a:lnTo>
                    <a:pt x="35" y="493"/>
                  </a:lnTo>
                  <a:lnTo>
                    <a:pt x="76" y="557"/>
                  </a:lnTo>
                  <a:lnTo>
                    <a:pt x="129" y="610"/>
                  </a:lnTo>
                  <a:lnTo>
                    <a:pt x="192" y="650"/>
                  </a:lnTo>
                  <a:lnTo>
                    <a:pt x="264" y="676"/>
                  </a:lnTo>
                  <a:lnTo>
                    <a:pt x="343" y="685"/>
                  </a:lnTo>
                  <a:lnTo>
                    <a:pt x="422" y="676"/>
                  </a:lnTo>
                  <a:lnTo>
                    <a:pt x="494" y="650"/>
                  </a:lnTo>
                  <a:lnTo>
                    <a:pt x="557" y="610"/>
                  </a:lnTo>
                  <a:lnTo>
                    <a:pt x="610" y="557"/>
                  </a:lnTo>
                  <a:lnTo>
                    <a:pt x="651" y="493"/>
                  </a:lnTo>
                  <a:lnTo>
                    <a:pt x="676" y="421"/>
                  </a:lnTo>
                  <a:lnTo>
                    <a:pt x="685" y="343"/>
                  </a:lnTo>
                  <a:lnTo>
                    <a:pt x="676" y="264"/>
                  </a:lnTo>
                  <a:lnTo>
                    <a:pt x="651" y="192"/>
                  </a:lnTo>
                  <a:lnTo>
                    <a:pt x="610" y="128"/>
                  </a:lnTo>
                  <a:lnTo>
                    <a:pt x="557" y="75"/>
                  </a:lnTo>
                  <a:lnTo>
                    <a:pt x="494" y="35"/>
                  </a:lnTo>
                  <a:lnTo>
                    <a:pt x="422" y="9"/>
                  </a:lnTo>
                  <a:lnTo>
                    <a:pt x="343" y="0"/>
                  </a:lnTo>
                  <a:close/>
                </a:path>
              </a:pathLst>
            </a:custGeom>
            <a:solidFill>
              <a:srgbClr val="8DC2B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21" name="Freeform 89">
              <a:extLst>
                <a:ext uri="{FF2B5EF4-FFF2-40B4-BE49-F238E27FC236}">
                  <a16:creationId xmlns:a16="http://schemas.microsoft.com/office/drawing/2014/main" id="{2422E1B4-3000-B325-82B9-D3F87D7EA64A}"/>
                </a:ext>
              </a:extLst>
            </p:cNvPr>
            <p:cNvSpPr>
              <a:spLocks/>
            </p:cNvSpPr>
            <p:nvPr/>
          </p:nvSpPr>
          <p:spPr bwMode="auto">
            <a:xfrm>
              <a:off x="5747" y="579"/>
              <a:ext cx="580" cy="481"/>
            </a:xfrm>
            <a:custGeom>
              <a:avLst/>
              <a:gdLst>
                <a:gd name="T0" fmla="+- 0 6327 5747"/>
                <a:gd name="T1" fmla="*/ T0 w 580"/>
                <a:gd name="T2" fmla="+- 0 584 579"/>
                <a:gd name="T3" fmla="*/ 584 h 481"/>
                <a:gd name="T4" fmla="+- 0 6322 5747"/>
                <a:gd name="T5" fmla="*/ T4 w 580"/>
                <a:gd name="T6" fmla="+- 0 579 579"/>
                <a:gd name="T7" fmla="*/ 579 h 481"/>
                <a:gd name="T8" fmla="+- 0 6305 5747"/>
                <a:gd name="T9" fmla="*/ T8 w 580"/>
                <a:gd name="T10" fmla="+- 0 579 579"/>
                <a:gd name="T11" fmla="*/ 579 h 481"/>
                <a:gd name="T12" fmla="+- 0 6305 5747"/>
                <a:gd name="T13" fmla="*/ T12 w 580"/>
                <a:gd name="T14" fmla="+- 0 600 579"/>
                <a:gd name="T15" fmla="*/ 600 h 481"/>
                <a:gd name="T16" fmla="+- 0 6305 5747"/>
                <a:gd name="T17" fmla="*/ T16 w 580"/>
                <a:gd name="T18" fmla="+- 0 956 579"/>
                <a:gd name="T19" fmla="*/ 956 h 481"/>
                <a:gd name="T20" fmla="+- 0 6091 5747"/>
                <a:gd name="T21" fmla="*/ T20 w 580"/>
                <a:gd name="T22" fmla="+- 0 956 579"/>
                <a:gd name="T23" fmla="*/ 956 h 481"/>
                <a:gd name="T24" fmla="+- 0 6079 5747"/>
                <a:gd name="T25" fmla="*/ T24 w 580"/>
                <a:gd name="T26" fmla="+- 0 956 579"/>
                <a:gd name="T27" fmla="*/ 956 h 481"/>
                <a:gd name="T28" fmla="+- 0 6075 5747"/>
                <a:gd name="T29" fmla="*/ T28 w 580"/>
                <a:gd name="T30" fmla="+- 0 961 579"/>
                <a:gd name="T31" fmla="*/ 961 h 481"/>
                <a:gd name="T32" fmla="+- 0 6075 5747"/>
                <a:gd name="T33" fmla="*/ T32 w 580"/>
                <a:gd name="T34" fmla="+- 0 1039 579"/>
                <a:gd name="T35" fmla="*/ 1039 h 481"/>
                <a:gd name="T36" fmla="+- 0 5999 5747"/>
                <a:gd name="T37" fmla="*/ T36 w 580"/>
                <a:gd name="T38" fmla="+- 0 1039 579"/>
                <a:gd name="T39" fmla="*/ 1039 h 481"/>
                <a:gd name="T40" fmla="+- 0 5999 5747"/>
                <a:gd name="T41" fmla="*/ T40 w 580"/>
                <a:gd name="T42" fmla="+- 0 977 579"/>
                <a:gd name="T43" fmla="*/ 977 h 481"/>
                <a:gd name="T44" fmla="+- 0 6044 5747"/>
                <a:gd name="T45" fmla="*/ T44 w 580"/>
                <a:gd name="T46" fmla="+- 0 977 579"/>
                <a:gd name="T47" fmla="*/ 977 h 481"/>
                <a:gd name="T48" fmla="+- 0 6049 5747"/>
                <a:gd name="T49" fmla="*/ T48 w 580"/>
                <a:gd name="T50" fmla="+- 0 973 579"/>
                <a:gd name="T51" fmla="*/ 973 h 481"/>
                <a:gd name="T52" fmla="+- 0 6049 5747"/>
                <a:gd name="T53" fmla="*/ T52 w 580"/>
                <a:gd name="T54" fmla="+- 0 961 579"/>
                <a:gd name="T55" fmla="*/ 961 h 481"/>
                <a:gd name="T56" fmla="+- 0 6044 5747"/>
                <a:gd name="T57" fmla="*/ T56 w 580"/>
                <a:gd name="T58" fmla="+- 0 956 579"/>
                <a:gd name="T59" fmla="*/ 956 h 481"/>
                <a:gd name="T60" fmla="+- 0 5994 5747"/>
                <a:gd name="T61" fmla="*/ T60 w 580"/>
                <a:gd name="T62" fmla="+- 0 956 579"/>
                <a:gd name="T63" fmla="*/ 956 h 481"/>
                <a:gd name="T64" fmla="+- 0 5983 5747"/>
                <a:gd name="T65" fmla="*/ T64 w 580"/>
                <a:gd name="T66" fmla="+- 0 956 579"/>
                <a:gd name="T67" fmla="*/ 956 h 481"/>
                <a:gd name="T68" fmla="+- 0 5768 5747"/>
                <a:gd name="T69" fmla="*/ T68 w 580"/>
                <a:gd name="T70" fmla="+- 0 956 579"/>
                <a:gd name="T71" fmla="*/ 956 h 481"/>
                <a:gd name="T72" fmla="+- 0 5768 5747"/>
                <a:gd name="T73" fmla="*/ T72 w 580"/>
                <a:gd name="T74" fmla="+- 0 600 579"/>
                <a:gd name="T75" fmla="*/ 600 h 481"/>
                <a:gd name="T76" fmla="+- 0 6305 5747"/>
                <a:gd name="T77" fmla="*/ T76 w 580"/>
                <a:gd name="T78" fmla="+- 0 600 579"/>
                <a:gd name="T79" fmla="*/ 600 h 481"/>
                <a:gd name="T80" fmla="+- 0 6305 5747"/>
                <a:gd name="T81" fmla="*/ T80 w 580"/>
                <a:gd name="T82" fmla="+- 0 579 579"/>
                <a:gd name="T83" fmla="*/ 579 h 481"/>
                <a:gd name="T84" fmla="+- 0 5752 5747"/>
                <a:gd name="T85" fmla="*/ T84 w 580"/>
                <a:gd name="T86" fmla="+- 0 579 579"/>
                <a:gd name="T87" fmla="*/ 579 h 481"/>
                <a:gd name="T88" fmla="+- 0 5747 5747"/>
                <a:gd name="T89" fmla="*/ T88 w 580"/>
                <a:gd name="T90" fmla="+- 0 584 579"/>
                <a:gd name="T91" fmla="*/ 584 h 481"/>
                <a:gd name="T92" fmla="+- 0 5747 5747"/>
                <a:gd name="T93" fmla="*/ T92 w 580"/>
                <a:gd name="T94" fmla="+- 0 973 579"/>
                <a:gd name="T95" fmla="*/ 973 h 481"/>
                <a:gd name="T96" fmla="+- 0 5752 5747"/>
                <a:gd name="T97" fmla="*/ T96 w 580"/>
                <a:gd name="T98" fmla="+- 0 977 579"/>
                <a:gd name="T99" fmla="*/ 977 h 481"/>
                <a:gd name="T100" fmla="+- 0 5978 5747"/>
                <a:gd name="T101" fmla="*/ T100 w 580"/>
                <a:gd name="T102" fmla="+- 0 977 579"/>
                <a:gd name="T103" fmla="*/ 977 h 481"/>
                <a:gd name="T104" fmla="+- 0 5978 5747"/>
                <a:gd name="T105" fmla="*/ T104 w 580"/>
                <a:gd name="T106" fmla="+- 0 1039 579"/>
                <a:gd name="T107" fmla="*/ 1039 h 481"/>
                <a:gd name="T108" fmla="+- 0 5752 5747"/>
                <a:gd name="T109" fmla="*/ T108 w 580"/>
                <a:gd name="T110" fmla="+- 0 1039 579"/>
                <a:gd name="T111" fmla="*/ 1039 h 481"/>
                <a:gd name="T112" fmla="+- 0 5747 5747"/>
                <a:gd name="T113" fmla="*/ T112 w 580"/>
                <a:gd name="T114" fmla="+- 0 1043 579"/>
                <a:gd name="T115" fmla="*/ 1043 h 481"/>
                <a:gd name="T116" fmla="+- 0 5747 5747"/>
                <a:gd name="T117" fmla="*/ T116 w 580"/>
                <a:gd name="T118" fmla="+- 0 1055 579"/>
                <a:gd name="T119" fmla="*/ 1055 h 481"/>
                <a:gd name="T120" fmla="+- 0 5752 5747"/>
                <a:gd name="T121" fmla="*/ T120 w 580"/>
                <a:gd name="T122" fmla="+- 0 1060 579"/>
                <a:gd name="T123" fmla="*/ 1060 h 481"/>
                <a:gd name="T124" fmla="+- 0 5983 5747"/>
                <a:gd name="T125" fmla="*/ T124 w 580"/>
                <a:gd name="T126" fmla="+- 0 1060 579"/>
                <a:gd name="T127" fmla="*/ 1060 h 481"/>
                <a:gd name="T128" fmla="+- 0 5988 5747"/>
                <a:gd name="T129" fmla="*/ T128 w 580"/>
                <a:gd name="T130" fmla="+- 0 1060 579"/>
                <a:gd name="T131" fmla="*/ 1060 h 481"/>
                <a:gd name="T132" fmla="+- 0 6322 5747"/>
                <a:gd name="T133" fmla="*/ T132 w 580"/>
                <a:gd name="T134" fmla="+- 0 1060 579"/>
                <a:gd name="T135" fmla="*/ 1060 h 481"/>
                <a:gd name="T136" fmla="+- 0 6327 5747"/>
                <a:gd name="T137" fmla="*/ T136 w 580"/>
                <a:gd name="T138" fmla="+- 0 1055 579"/>
                <a:gd name="T139" fmla="*/ 1055 h 481"/>
                <a:gd name="T140" fmla="+- 0 6327 5747"/>
                <a:gd name="T141" fmla="*/ T140 w 580"/>
                <a:gd name="T142" fmla="+- 0 1043 579"/>
                <a:gd name="T143" fmla="*/ 1043 h 481"/>
                <a:gd name="T144" fmla="+- 0 6322 5747"/>
                <a:gd name="T145" fmla="*/ T144 w 580"/>
                <a:gd name="T146" fmla="+- 0 1039 579"/>
                <a:gd name="T147" fmla="*/ 1039 h 481"/>
                <a:gd name="T148" fmla="+- 0 6096 5747"/>
                <a:gd name="T149" fmla="*/ T148 w 580"/>
                <a:gd name="T150" fmla="+- 0 1039 579"/>
                <a:gd name="T151" fmla="*/ 1039 h 481"/>
                <a:gd name="T152" fmla="+- 0 6096 5747"/>
                <a:gd name="T153" fmla="*/ T152 w 580"/>
                <a:gd name="T154" fmla="+- 0 977 579"/>
                <a:gd name="T155" fmla="*/ 977 h 481"/>
                <a:gd name="T156" fmla="+- 0 6316 5747"/>
                <a:gd name="T157" fmla="*/ T156 w 580"/>
                <a:gd name="T158" fmla="+- 0 977 579"/>
                <a:gd name="T159" fmla="*/ 977 h 481"/>
                <a:gd name="T160" fmla="+- 0 6322 5747"/>
                <a:gd name="T161" fmla="*/ T160 w 580"/>
                <a:gd name="T162" fmla="+- 0 977 579"/>
                <a:gd name="T163" fmla="*/ 977 h 481"/>
                <a:gd name="T164" fmla="+- 0 6327 5747"/>
                <a:gd name="T165" fmla="*/ T164 w 580"/>
                <a:gd name="T166" fmla="+- 0 973 579"/>
                <a:gd name="T167" fmla="*/ 973 h 481"/>
                <a:gd name="T168" fmla="+- 0 6327 5747"/>
                <a:gd name="T169" fmla="*/ T168 w 580"/>
                <a:gd name="T170" fmla="+- 0 584 579"/>
                <a:gd name="T171" fmla="*/ 584 h 4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580" h="481">
                  <a:moveTo>
                    <a:pt x="580" y="5"/>
                  </a:moveTo>
                  <a:lnTo>
                    <a:pt x="575" y="0"/>
                  </a:lnTo>
                  <a:lnTo>
                    <a:pt x="558" y="0"/>
                  </a:lnTo>
                  <a:lnTo>
                    <a:pt x="558" y="21"/>
                  </a:lnTo>
                  <a:lnTo>
                    <a:pt x="558" y="377"/>
                  </a:lnTo>
                  <a:lnTo>
                    <a:pt x="344" y="377"/>
                  </a:lnTo>
                  <a:lnTo>
                    <a:pt x="332" y="377"/>
                  </a:lnTo>
                  <a:lnTo>
                    <a:pt x="328" y="382"/>
                  </a:lnTo>
                  <a:lnTo>
                    <a:pt x="328" y="460"/>
                  </a:lnTo>
                  <a:lnTo>
                    <a:pt x="252" y="460"/>
                  </a:lnTo>
                  <a:lnTo>
                    <a:pt x="252" y="398"/>
                  </a:lnTo>
                  <a:lnTo>
                    <a:pt x="297" y="398"/>
                  </a:lnTo>
                  <a:lnTo>
                    <a:pt x="302" y="394"/>
                  </a:lnTo>
                  <a:lnTo>
                    <a:pt x="302" y="382"/>
                  </a:lnTo>
                  <a:lnTo>
                    <a:pt x="297" y="377"/>
                  </a:lnTo>
                  <a:lnTo>
                    <a:pt x="247" y="377"/>
                  </a:lnTo>
                  <a:lnTo>
                    <a:pt x="236" y="377"/>
                  </a:lnTo>
                  <a:lnTo>
                    <a:pt x="21" y="377"/>
                  </a:lnTo>
                  <a:lnTo>
                    <a:pt x="21" y="21"/>
                  </a:lnTo>
                  <a:lnTo>
                    <a:pt x="558" y="21"/>
                  </a:lnTo>
                  <a:lnTo>
                    <a:pt x="558" y="0"/>
                  </a:lnTo>
                  <a:lnTo>
                    <a:pt x="5" y="0"/>
                  </a:lnTo>
                  <a:lnTo>
                    <a:pt x="0" y="5"/>
                  </a:lnTo>
                  <a:lnTo>
                    <a:pt x="0" y="394"/>
                  </a:lnTo>
                  <a:lnTo>
                    <a:pt x="5" y="398"/>
                  </a:lnTo>
                  <a:lnTo>
                    <a:pt x="231" y="398"/>
                  </a:lnTo>
                  <a:lnTo>
                    <a:pt x="231" y="460"/>
                  </a:lnTo>
                  <a:lnTo>
                    <a:pt x="5" y="460"/>
                  </a:lnTo>
                  <a:lnTo>
                    <a:pt x="0" y="464"/>
                  </a:lnTo>
                  <a:lnTo>
                    <a:pt x="0" y="476"/>
                  </a:lnTo>
                  <a:lnTo>
                    <a:pt x="5" y="481"/>
                  </a:lnTo>
                  <a:lnTo>
                    <a:pt x="236" y="481"/>
                  </a:lnTo>
                  <a:lnTo>
                    <a:pt x="241" y="481"/>
                  </a:lnTo>
                  <a:lnTo>
                    <a:pt x="575" y="481"/>
                  </a:lnTo>
                  <a:lnTo>
                    <a:pt x="580" y="476"/>
                  </a:lnTo>
                  <a:lnTo>
                    <a:pt x="580" y="464"/>
                  </a:lnTo>
                  <a:lnTo>
                    <a:pt x="575" y="460"/>
                  </a:lnTo>
                  <a:lnTo>
                    <a:pt x="349" y="460"/>
                  </a:lnTo>
                  <a:lnTo>
                    <a:pt x="349" y="398"/>
                  </a:lnTo>
                  <a:lnTo>
                    <a:pt x="569" y="398"/>
                  </a:lnTo>
                  <a:lnTo>
                    <a:pt x="575" y="398"/>
                  </a:lnTo>
                  <a:lnTo>
                    <a:pt x="580" y="394"/>
                  </a:lnTo>
                  <a:lnTo>
                    <a:pt x="580" y="5"/>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22" name="Picture 21">
              <a:extLst>
                <a:ext uri="{FF2B5EF4-FFF2-40B4-BE49-F238E27FC236}">
                  <a16:creationId xmlns:a16="http://schemas.microsoft.com/office/drawing/2014/main" id="{96321340-7D41-3D0B-9AC5-68917A165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 y="754"/>
              <a:ext cx="2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91">
              <a:extLst>
                <a:ext uri="{FF2B5EF4-FFF2-40B4-BE49-F238E27FC236}">
                  <a16:creationId xmlns:a16="http://schemas.microsoft.com/office/drawing/2014/main" id="{CC19C78C-E546-CD0E-42C3-0C7493CB67A3}"/>
                </a:ext>
              </a:extLst>
            </p:cNvPr>
            <p:cNvSpPr>
              <a:spLocks/>
            </p:cNvSpPr>
            <p:nvPr/>
          </p:nvSpPr>
          <p:spPr bwMode="auto">
            <a:xfrm>
              <a:off x="5818" y="673"/>
              <a:ext cx="439" cy="189"/>
            </a:xfrm>
            <a:custGeom>
              <a:avLst/>
              <a:gdLst>
                <a:gd name="T0" fmla="+- 0 6258 5819"/>
                <a:gd name="T1" fmla="*/ T0 w 439"/>
                <a:gd name="T2" fmla="+- 0 833 673"/>
                <a:gd name="T3" fmla="*/ 833 h 189"/>
                <a:gd name="T4" fmla="+- 0 6240 5819"/>
                <a:gd name="T5" fmla="*/ T4 w 439"/>
                <a:gd name="T6" fmla="+- 0 806 673"/>
                <a:gd name="T7" fmla="*/ 806 h 189"/>
                <a:gd name="T8" fmla="+- 0 6240 5819"/>
                <a:gd name="T9" fmla="*/ T8 w 439"/>
                <a:gd name="T10" fmla="+- 0 740 673"/>
                <a:gd name="T11" fmla="*/ 740 h 189"/>
                <a:gd name="T12" fmla="+- 0 6240 5819"/>
                <a:gd name="T13" fmla="*/ T12 w 439"/>
                <a:gd name="T14" fmla="+- 0 740 673"/>
                <a:gd name="T15" fmla="*/ 740 h 189"/>
                <a:gd name="T16" fmla="+- 0 6240 5819"/>
                <a:gd name="T17" fmla="*/ T16 w 439"/>
                <a:gd name="T18" fmla="+- 0 738 673"/>
                <a:gd name="T19" fmla="*/ 738 h 189"/>
                <a:gd name="T20" fmla="+- 0 6240 5819"/>
                <a:gd name="T21" fmla="*/ T20 w 439"/>
                <a:gd name="T22" fmla="+- 0 732 673"/>
                <a:gd name="T23" fmla="*/ 732 h 189"/>
                <a:gd name="T24" fmla="+- 0 6237 5819"/>
                <a:gd name="T25" fmla="*/ T24 w 439"/>
                <a:gd name="T26" fmla="+- 0 729 673"/>
                <a:gd name="T27" fmla="*/ 729 h 189"/>
                <a:gd name="T28" fmla="+- 0 6237 5819"/>
                <a:gd name="T29" fmla="*/ T28 w 439"/>
                <a:gd name="T30" fmla="+- 0 728 673"/>
                <a:gd name="T31" fmla="*/ 728 h 189"/>
                <a:gd name="T32" fmla="+- 0 6237 5819"/>
                <a:gd name="T33" fmla="*/ T32 w 439"/>
                <a:gd name="T34" fmla="+- 0 728 673"/>
                <a:gd name="T35" fmla="*/ 728 h 189"/>
                <a:gd name="T36" fmla="+- 0 6237 5819"/>
                <a:gd name="T37" fmla="*/ T36 w 439"/>
                <a:gd name="T38" fmla="+- 0 829 673"/>
                <a:gd name="T39" fmla="*/ 829 h 189"/>
                <a:gd name="T40" fmla="+- 0 6237 5819"/>
                <a:gd name="T41" fmla="*/ T40 w 439"/>
                <a:gd name="T42" fmla="+- 0 837 673"/>
                <a:gd name="T43" fmla="*/ 837 h 189"/>
                <a:gd name="T44" fmla="+- 0 6233 5819"/>
                <a:gd name="T45" fmla="*/ T44 w 439"/>
                <a:gd name="T46" fmla="+- 0 840 673"/>
                <a:gd name="T47" fmla="*/ 840 h 189"/>
                <a:gd name="T48" fmla="+- 0 6225 5819"/>
                <a:gd name="T49" fmla="*/ T48 w 439"/>
                <a:gd name="T50" fmla="+- 0 840 673"/>
                <a:gd name="T51" fmla="*/ 840 h 189"/>
                <a:gd name="T52" fmla="+- 0 6222 5819"/>
                <a:gd name="T53" fmla="*/ T52 w 439"/>
                <a:gd name="T54" fmla="+- 0 837 673"/>
                <a:gd name="T55" fmla="*/ 837 h 189"/>
                <a:gd name="T56" fmla="+- 0 6222 5819"/>
                <a:gd name="T57" fmla="*/ T56 w 439"/>
                <a:gd name="T58" fmla="+- 0 829 673"/>
                <a:gd name="T59" fmla="*/ 829 h 189"/>
                <a:gd name="T60" fmla="+- 0 6225 5819"/>
                <a:gd name="T61" fmla="*/ T60 w 439"/>
                <a:gd name="T62" fmla="+- 0 825 673"/>
                <a:gd name="T63" fmla="*/ 825 h 189"/>
                <a:gd name="T64" fmla="+- 0 6233 5819"/>
                <a:gd name="T65" fmla="*/ T64 w 439"/>
                <a:gd name="T66" fmla="+- 0 825 673"/>
                <a:gd name="T67" fmla="*/ 825 h 189"/>
                <a:gd name="T68" fmla="+- 0 6237 5819"/>
                <a:gd name="T69" fmla="*/ T68 w 439"/>
                <a:gd name="T70" fmla="+- 0 829 673"/>
                <a:gd name="T71" fmla="*/ 829 h 189"/>
                <a:gd name="T72" fmla="+- 0 6237 5819"/>
                <a:gd name="T73" fmla="*/ T72 w 439"/>
                <a:gd name="T74" fmla="+- 0 728 673"/>
                <a:gd name="T75" fmla="*/ 728 h 189"/>
                <a:gd name="T76" fmla="+- 0 6235 5819"/>
                <a:gd name="T77" fmla="*/ T76 w 439"/>
                <a:gd name="T78" fmla="+- 0 728 673"/>
                <a:gd name="T79" fmla="*/ 728 h 189"/>
                <a:gd name="T80" fmla="+- 0 6235 5819"/>
                <a:gd name="T81" fmla="*/ T80 w 439"/>
                <a:gd name="T82" fmla="+- 0 727 673"/>
                <a:gd name="T83" fmla="*/ 727 h 189"/>
                <a:gd name="T84" fmla="+- 0 6235 5819"/>
                <a:gd name="T85" fmla="*/ T84 w 439"/>
                <a:gd name="T86" fmla="+- 0 727 673"/>
                <a:gd name="T87" fmla="*/ 727 h 189"/>
                <a:gd name="T88" fmla="+- 0 6231 5819"/>
                <a:gd name="T89" fmla="*/ T88 w 439"/>
                <a:gd name="T90" fmla="+- 0 725 673"/>
                <a:gd name="T91" fmla="*/ 725 h 189"/>
                <a:gd name="T92" fmla="+- 0 6224 5819"/>
                <a:gd name="T93" fmla="*/ T92 w 439"/>
                <a:gd name="T94" fmla="+- 0 727 673"/>
                <a:gd name="T95" fmla="*/ 727 h 189"/>
                <a:gd name="T96" fmla="+- 0 6223 5819"/>
                <a:gd name="T97" fmla="*/ T96 w 439"/>
                <a:gd name="T98" fmla="+- 0 727 673"/>
                <a:gd name="T99" fmla="*/ 727 h 189"/>
                <a:gd name="T100" fmla="+- 0 6223 5819"/>
                <a:gd name="T101" fmla="*/ T100 w 439"/>
                <a:gd name="T102" fmla="+- 0 727 673"/>
                <a:gd name="T103" fmla="*/ 727 h 189"/>
                <a:gd name="T104" fmla="+- 0 6031 5819"/>
                <a:gd name="T105" fmla="*/ T104 w 439"/>
                <a:gd name="T106" fmla="+- 0 782 673"/>
                <a:gd name="T107" fmla="*/ 782 h 189"/>
                <a:gd name="T108" fmla="+- 0 5870 5819"/>
                <a:gd name="T109" fmla="*/ T108 w 439"/>
                <a:gd name="T110" fmla="+- 0 737 673"/>
                <a:gd name="T111" fmla="*/ 737 h 189"/>
                <a:gd name="T112" fmla="+- 0 6031 5819"/>
                <a:gd name="T113" fmla="*/ T112 w 439"/>
                <a:gd name="T114" fmla="+- 0 695 673"/>
                <a:gd name="T115" fmla="*/ 695 h 189"/>
                <a:gd name="T116" fmla="+- 0 6164 5819"/>
                <a:gd name="T117" fmla="*/ T116 w 439"/>
                <a:gd name="T118" fmla="+- 0 731 673"/>
                <a:gd name="T119" fmla="*/ 731 h 189"/>
                <a:gd name="T120" fmla="+- 0 6170 5819"/>
                <a:gd name="T121" fmla="*/ T120 w 439"/>
                <a:gd name="T122" fmla="+- 0 727 673"/>
                <a:gd name="T123" fmla="*/ 727 h 189"/>
                <a:gd name="T124" fmla="+- 0 6173 5819"/>
                <a:gd name="T125" fmla="*/ T124 w 439"/>
                <a:gd name="T126" fmla="+- 0 716 673"/>
                <a:gd name="T127" fmla="*/ 716 h 189"/>
                <a:gd name="T128" fmla="+- 0 6169 5819"/>
                <a:gd name="T129" fmla="*/ T128 w 439"/>
                <a:gd name="T130" fmla="+- 0 710 673"/>
                <a:gd name="T131" fmla="*/ 710 h 189"/>
                <a:gd name="T132" fmla="+- 0 6032 5819"/>
                <a:gd name="T133" fmla="*/ T132 w 439"/>
                <a:gd name="T134" fmla="+- 0 673 673"/>
                <a:gd name="T135" fmla="*/ 673 h 189"/>
                <a:gd name="T136" fmla="+- 0 6030 5819"/>
                <a:gd name="T137" fmla="*/ T136 w 439"/>
                <a:gd name="T138" fmla="+- 0 673 673"/>
                <a:gd name="T139" fmla="*/ 673 h 189"/>
                <a:gd name="T140" fmla="+- 0 5822 5819"/>
                <a:gd name="T141" fmla="*/ T140 w 439"/>
                <a:gd name="T142" fmla="+- 0 728 673"/>
                <a:gd name="T143" fmla="*/ 728 h 189"/>
                <a:gd name="T144" fmla="+- 0 5819 5819"/>
                <a:gd name="T145" fmla="*/ T144 w 439"/>
                <a:gd name="T146" fmla="+- 0 732 673"/>
                <a:gd name="T147" fmla="*/ 732 h 189"/>
                <a:gd name="T148" fmla="+- 0 5819 5819"/>
                <a:gd name="T149" fmla="*/ T148 w 439"/>
                <a:gd name="T150" fmla="+- 0 742 673"/>
                <a:gd name="T151" fmla="*/ 742 h 189"/>
                <a:gd name="T152" fmla="+- 0 5822 5819"/>
                <a:gd name="T153" fmla="*/ T152 w 439"/>
                <a:gd name="T154" fmla="+- 0 746 673"/>
                <a:gd name="T155" fmla="*/ 746 h 189"/>
                <a:gd name="T156" fmla="+- 0 6028 5819"/>
                <a:gd name="T157" fmla="*/ T156 w 439"/>
                <a:gd name="T158" fmla="+- 0 803 673"/>
                <a:gd name="T159" fmla="*/ 803 h 189"/>
                <a:gd name="T160" fmla="+- 0 6031 5819"/>
                <a:gd name="T161" fmla="*/ T160 w 439"/>
                <a:gd name="T162" fmla="+- 0 803 673"/>
                <a:gd name="T163" fmla="*/ 803 h 189"/>
                <a:gd name="T164" fmla="+- 0 6032 5819"/>
                <a:gd name="T165" fmla="*/ T164 w 439"/>
                <a:gd name="T166" fmla="+- 0 803 673"/>
                <a:gd name="T167" fmla="*/ 803 h 189"/>
                <a:gd name="T168" fmla="+- 0 6219 5819"/>
                <a:gd name="T169" fmla="*/ T168 w 439"/>
                <a:gd name="T170" fmla="+- 0 751 673"/>
                <a:gd name="T171" fmla="*/ 751 h 189"/>
                <a:gd name="T172" fmla="+- 0 6219 5819"/>
                <a:gd name="T173" fmla="*/ T172 w 439"/>
                <a:gd name="T174" fmla="+- 0 806 673"/>
                <a:gd name="T175" fmla="*/ 806 h 189"/>
                <a:gd name="T176" fmla="+- 0 6218 5819"/>
                <a:gd name="T177" fmla="*/ T176 w 439"/>
                <a:gd name="T178" fmla="+- 0 807 673"/>
                <a:gd name="T179" fmla="*/ 807 h 189"/>
                <a:gd name="T180" fmla="+- 0 6209 5819"/>
                <a:gd name="T181" fmla="*/ T180 w 439"/>
                <a:gd name="T182" fmla="+- 0 813 673"/>
                <a:gd name="T183" fmla="*/ 813 h 189"/>
                <a:gd name="T184" fmla="+- 0 6203 5819"/>
                <a:gd name="T185" fmla="*/ T184 w 439"/>
                <a:gd name="T186" fmla="+- 0 822 673"/>
                <a:gd name="T187" fmla="*/ 822 h 189"/>
                <a:gd name="T188" fmla="+- 0 6201 5819"/>
                <a:gd name="T189" fmla="*/ T188 w 439"/>
                <a:gd name="T190" fmla="+- 0 833 673"/>
                <a:gd name="T191" fmla="*/ 833 h 189"/>
                <a:gd name="T192" fmla="+- 0 6203 5819"/>
                <a:gd name="T193" fmla="*/ T192 w 439"/>
                <a:gd name="T194" fmla="+- 0 844 673"/>
                <a:gd name="T195" fmla="*/ 844 h 189"/>
                <a:gd name="T196" fmla="+- 0 6209 5819"/>
                <a:gd name="T197" fmla="*/ T196 w 439"/>
                <a:gd name="T198" fmla="+- 0 853 673"/>
                <a:gd name="T199" fmla="*/ 853 h 189"/>
                <a:gd name="T200" fmla="+- 0 6218 5819"/>
                <a:gd name="T201" fmla="*/ T200 w 439"/>
                <a:gd name="T202" fmla="+- 0 859 673"/>
                <a:gd name="T203" fmla="*/ 859 h 189"/>
                <a:gd name="T204" fmla="+- 0 6229 5819"/>
                <a:gd name="T205" fmla="*/ T204 w 439"/>
                <a:gd name="T206" fmla="+- 0 861 673"/>
                <a:gd name="T207" fmla="*/ 861 h 189"/>
                <a:gd name="T208" fmla="+- 0 6240 5819"/>
                <a:gd name="T209" fmla="*/ T208 w 439"/>
                <a:gd name="T210" fmla="+- 0 859 673"/>
                <a:gd name="T211" fmla="*/ 859 h 189"/>
                <a:gd name="T212" fmla="+- 0 6249 5819"/>
                <a:gd name="T213" fmla="*/ T212 w 439"/>
                <a:gd name="T214" fmla="+- 0 853 673"/>
                <a:gd name="T215" fmla="*/ 853 h 189"/>
                <a:gd name="T216" fmla="+- 0 6255 5819"/>
                <a:gd name="T217" fmla="*/ T216 w 439"/>
                <a:gd name="T218" fmla="+- 0 844 673"/>
                <a:gd name="T219" fmla="*/ 844 h 189"/>
                <a:gd name="T220" fmla="+- 0 6256 5819"/>
                <a:gd name="T221" fmla="*/ T220 w 439"/>
                <a:gd name="T222" fmla="+- 0 840 673"/>
                <a:gd name="T223" fmla="*/ 840 h 189"/>
                <a:gd name="T224" fmla="+- 0 6258 5819"/>
                <a:gd name="T225" fmla="*/ T224 w 439"/>
                <a:gd name="T226" fmla="+- 0 833 673"/>
                <a:gd name="T227" fmla="*/ 833 h 1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39" h="189">
                  <a:moveTo>
                    <a:pt x="439" y="160"/>
                  </a:moveTo>
                  <a:lnTo>
                    <a:pt x="421" y="133"/>
                  </a:lnTo>
                  <a:lnTo>
                    <a:pt x="421" y="67"/>
                  </a:lnTo>
                  <a:lnTo>
                    <a:pt x="421" y="65"/>
                  </a:lnTo>
                  <a:lnTo>
                    <a:pt x="421" y="59"/>
                  </a:lnTo>
                  <a:lnTo>
                    <a:pt x="418" y="56"/>
                  </a:lnTo>
                  <a:lnTo>
                    <a:pt x="418" y="55"/>
                  </a:lnTo>
                  <a:lnTo>
                    <a:pt x="418" y="156"/>
                  </a:lnTo>
                  <a:lnTo>
                    <a:pt x="418" y="164"/>
                  </a:lnTo>
                  <a:lnTo>
                    <a:pt x="414" y="167"/>
                  </a:lnTo>
                  <a:lnTo>
                    <a:pt x="406" y="167"/>
                  </a:lnTo>
                  <a:lnTo>
                    <a:pt x="403" y="164"/>
                  </a:lnTo>
                  <a:lnTo>
                    <a:pt x="403" y="156"/>
                  </a:lnTo>
                  <a:lnTo>
                    <a:pt x="406" y="152"/>
                  </a:lnTo>
                  <a:lnTo>
                    <a:pt x="414" y="152"/>
                  </a:lnTo>
                  <a:lnTo>
                    <a:pt x="418" y="156"/>
                  </a:lnTo>
                  <a:lnTo>
                    <a:pt x="418" y="55"/>
                  </a:lnTo>
                  <a:lnTo>
                    <a:pt x="416" y="55"/>
                  </a:lnTo>
                  <a:lnTo>
                    <a:pt x="416" y="54"/>
                  </a:lnTo>
                  <a:lnTo>
                    <a:pt x="412" y="52"/>
                  </a:lnTo>
                  <a:lnTo>
                    <a:pt x="405" y="54"/>
                  </a:lnTo>
                  <a:lnTo>
                    <a:pt x="404" y="54"/>
                  </a:lnTo>
                  <a:lnTo>
                    <a:pt x="212" y="109"/>
                  </a:lnTo>
                  <a:lnTo>
                    <a:pt x="51" y="64"/>
                  </a:lnTo>
                  <a:lnTo>
                    <a:pt x="212" y="22"/>
                  </a:lnTo>
                  <a:lnTo>
                    <a:pt x="345" y="58"/>
                  </a:lnTo>
                  <a:lnTo>
                    <a:pt x="351" y="54"/>
                  </a:lnTo>
                  <a:lnTo>
                    <a:pt x="354" y="43"/>
                  </a:lnTo>
                  <a:lnTo>
                    <a:pt x="350" y="37"/>
                  </a:lnTo>
                  <a:lnTo>
                    <a:pt x="213" y="0"/>
                  </a:lnTo>
                  <a:lnTo>
                    <a:pt x="211" y="0"/>
                  </a:lnTo>
                  <a:lnTo>
                    <a:pt x="3" y="55"/>
                  </a:lnTo>
                  <a:lnTo>
                    <a:pt x="0" y="59"/>
                  </a:lnTo>
                  <a:lnTo>
                    <a:pt x="0" y="69"/>
                  </a:lnTo>
                  <a:lnTo>
                    <a:pt x="3" y="73"/>
                  </a:lnTo>
                  <a:lnTo>
                    <a:pt x="209" y="130"/>
                  </a:lnTo>
                  <a:lnTo>
                    <a:pt x="212" y="130"/>
                  </a:lnTo>
                  <a:lnTo>
                    <a:pt x="213" y="130"/>
                  </a:lnTo>
                  <a:lnTo>
                    <a:pt x="400" y="78"/>
                  </a:lnTo>
                  <a:lnTo>
                    <a:pt x="400" y="133"/>
                  </a:lnTo>
                  <a:lnTo>
                    <a:pt x="399" y="134"/>
                  </a:lnTo>
                  <a:lnTo>
                    <a:pt x="390" y="140"/>
                  </a:lnTo>
                  <a:lnTo>
                    <a:pt x="384" y="149"/>
                  </a:lnTo>
                  <a:lnTo>
                    <a:pt x="382" y="160"/>
                  </a:lnTo>
                  <a:lnTo>
                    <a:pt x="384" y="171"/>
                  </a:lnTo>
                  <a:lnTo>
                    <a:pt x="390" y="180"/>
                  </a:lnTo>
                  <a:lnTo>
                    <a:pt x="399" y="186"/>
                  </a:lnTo>
                  <a:lnTo>
                    <a:pt x="410" y="188"/>
                  </a:lnTo>
                  <a:lnTo>
                    <a:pt x="421" y="186"/>
                  </a:lnTo>
                  <a:lnTo>
                    <a:pt x="430" y="180"/>
                  </a:lnTo>
                  <a:lnTo>
                    <a:pt x="436" y="171"/>
                  </a:lnTo>
                  <a:lnTo>
                    <a:pt x="437" y="167"/>
                  </a:lnTo>
                  <a:lnTo>
                    <a:pt x="439" y="160"/>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24" name="Freeform 92">
              <a:extLst>
                <a:ext uri="{FF2B5EF4-FFF2-40B4-BE49-F238E27FC236}">
                  <a16:creationId xmlns:a16="http://schemas.microsoft.com/office/drawing/2014/main" id="{C27B194D-2DE0-BEDD-FCBF-F95C274689A2}"/>
                </a:ext>
              </a:extLst>
            </p:cNvPr>
            <p:cNvSpPr>
              <a:spLocks/>
            </p:cNvSpPr>
            <p:nvPr/>
          </p:nvSpPr>
          <p:spPr bwMode="auto">
            <a:xfrm>
              <a:off x="6800" y="956"/>
              <a:ext cx="686" cy="686"/>
            </a:xfrm>
            <a:custGeom>
              <a:avLst/>
              <a:gdLst>
                <a:gd name="T0" fmla="+- 0 7143 6801"/>
                <a:gd name="T1" fmla="*/ T0 w 686"/>
                <a:gd name="T2" fmla="+- 0 957 957"/>
                <a:gd name="T3" fmla="*/ 957 h 686"/>
                <a:gd name="T4" fmla="+- 0 7065 6801"/>
                <a:gd name="T5" fmla="*/ T4 w 686"/>
                <a:gd name="T6" fmla="+- 0 966 957"/>
                <a:gd name="T7" fmla="*/ 966 h 686"/>
                <a:gd name="T8" fmla="+- 0 6992 6801"/>
                <a:gd name="T9" fmla="*/ T8 w 686"/>
                <a:gd name="T10" fmla="+- 0 992 957"/>
                <a:gd name="T11" fmla="*/ 992 h 686"/>
                <a:gd name="T12" fmla="+- 0 6929 6801"/>
                <a:gd name="T13" fmla="*/ T12 w 686"/>
                <a:gd name="T14" fmla="+- 0 1032 957"/>
                <a:gd name="T15" fmla="*/ 1032 h 686"/>
                <a:gd name="T16" fmla="+- 0 6876 6801"/>
                <a:gd name="T17" fmla="*/ T16 w 686"/>
                <a:gd name="T18" fmla="+- 0 1085 957"/>
                <a:gd name="T19" fmla="*/ 1085 h 686"/>
                <a:gd name="T20" fmla="+- 0 6835 6801"/>
                <a:gd name="T21" fmla="*/ T20 w 686"/>
                <a:gd name="T22" fmla="+- 0 1149 957"/>
                <a:gd name="T23" fmla="*/ 1149 h 686"/>
                <a:gd name="T24" fmla="+- 0 6810 6801"/>
                <a:gd name="T25" fmla="*/ T24 w 686"/>
                <a:gd name="T26" fmla="+- 0 1221 957"/>
                <a:gd name="T27" fmla="*/ 1221 h 686"/>
                <a:gd name="T28" fmla="+- 0 6801 6801"/>
                <a:gd name="T29" fmla="*/ T28 w 686"/>
                <a:gd name="T30" fmla="+- 0 1299 957"/>
                <a:gd name="T31" fmla="*/ 1299 h 686"/>
                <a:gd name="T32" fmla="+- 0 6810 6801"/>
                <a:gd name="T33" fmla="*/ T32 w 686"/>
                <a:gd name="T34" fmla="+- 0 1378 957"/>
                <a:gd name="T35" fmla="*/ 1378 h 686"/>
                <a:gd name="T36" fmla="+- 0 6835 6801"/>
                <a:gd name="T37" fmla="*/ T36 w 686"/>
                <a:gd name="T38" fmla="+- 0 1450 957"/>
                <a:gd name="T39" fmla="*/ 1450 h 686"/>
                <a:gd name="T40" fmla="+- 0 6876 6801"/>
                <a:gd name="T41" fmla="*/ T40 w 686"/>
                <a:gd name="T42" fmla="+- 0 1514 957"/>
                <a:gd name="T43" fmla="*/ 1514 h 686"/>
                <a:gd name="T44" fmla="+- 0 6929 6801"/>
                <a:gd name="T45" fmla="*/ T44 w 686"/>
                <a:gd name="T46" fmla="+- 0 1567 957"/>
                <a:gd name="T47" fmla="*/ 1567 h 686"/>
                <a:gd name="T48" fmla="+- 0 6992 6801"/>
                <a:gd name="T49" fmla="*/ T48 w 686"/>
                <a:gd name="T50" fmla="+- 0 1607 957"/>
                <a:gd name="T51" fmla="*/ 1607 h 686"/>
                <a:gd name="T52" fmla="+- 0 7065 6801"/>
                <a:gd name="T53" fmla="*/ T52 w 686"/>
                <a:gd name="T54" fmla="+- 0 1633 957"/>
                <a:gd name="T55" fmla="*/ 1633 h 686"/>
                <a:gd name="T56" fmla="+- 0 7143 6801"/>
                <a:gd name="T57" fmla="*/ T56 w 686"/>
                <a:gd name="T58" fmla="+- 0 1642 957"/>
                <a:gd name="T59" fmla="*/ 1642 h 686"/>
                <a:gd name="T60" fmla="+- 0 7222 6801"/>
                <a:gd name="T61" fmla="*/ T60 w 686"/>
                <a:gd name="T62" fmla="+- 0 1633 957"/>
                <a:gd name="T63" fmla="*/ 1633 h 686"/>
                <a:gd name="T64" fmla="+- 0 7294 6801"/>
                <a:gd name="T65" fmla="*/ T64 w 686"/>
                <a:gd name="T66" fmla="+- 0 1607 957"/>
                <a:gd name="T67" fmla="*/ 1607 h 686"/>
                <a:gd name="T68" fmla="+- 0 7357 6801"/>
                <a:gd name="T69" fmla="*/ T68 w 686"/>
                <a:gd name="T70" fmla="+- 0 1567 957"/>
                <a:gd name="T71" fmla="*/ 1567 h 686"/>
                <a:gd name="T72" fmla="+- 0 7410 6801"/>
                <a:gd name="T73" fmla="*/ T72 w 686"/>
                <a:gd name="T74" fmla="+- 0 1514 957"/>
                <a:gd name="T75" fmla="*/ 1514 h 686"/>
                <a:gd name="T76" fmla="+- 0 7451 6801"/>
                <a:gd name="T77" fmla="*/ T76 w 686"/>
                <a:gd name="T78" fmla="+- 0 1450 957"/>
                <a:gd name="T79" fmla="*/ 1450 h 686"/>
                <a:gd name="T80" fmla="+- 0 7477 6801"/>
                <a:gd name="T81" fmla="*/ T80 w 686"/>
                <a:gd name="T82" fmla="+- 0 1378 957"/>
                <a:gd name="T83" fmla="*/ 1378 h 686"/>
                <a:gd name="T84" fmla="+- 0 7486 6801"/>
                <a:gd name="T85" fmla="*/ T84 w 686"/>
                <a:gd name="T86" fmla="+- 0 1299 957"/>
                <a:gd name="T87" fmla="*/ 1299 h 686"/>
                <a:gd name="T88" fmla="+- 0 7477 6801"/>
                <a:gd name="T89" fmla="*/ T88 w 686"/>
                <a:gd name="T90" fmla="+- 0 1221 957"/>
                <a:gd name="T91" fmla="*/ 1221 h 686"/>
                <a:gd name="T92" fmla="+- 0 7451 6801"/>
                <a:gd name="T93" fmla="*/ T92 w 686"/>
                <a:gd name="T94" fmla="+- 0 1149 957"/>
                <a:gd name="T95" fmla="*/ 1149 h 686"/>
                <a:gd name="T96" fmla="+- 0 7410 6801"/>
                <a:gd name="T97" fmla="*/ T96 w 686"/>
                <a:gd name="T98" fmla="+- 0 1085 957"/>
                <a:gd name="T99" fmla="*/ 1085 h 686"/>
                <a:gd name="T100" fmla="+- 0 7357 6801"/>
                <a:gd name="T101" fmla="*/ T100 w 686"/>
                <a:gd name="T102" fmla="+- 0 1032 957"/>
                <a:gd name="T103" fmla="*/ 1032 h 686"/>
                <a:gd name="T104" fmla="+- 0 7294 6801"/>
                <a:gd name="T105" fmla="*/ T104 w 686"/>
                <a:gd name="T106" fmla="+- 0 992 957"/>
                <a:gd name="T107" fmla="*/ 992 h 686"/>
                <a:gd name="T108" fmla="+- 0 7222 6801"/>
                <a:gd name="T109" fmla="*/ T108 w 686"/>
                <a:gd name="T110" fmla="+- 0 966 957"/>
                <a:gd name="T111" fmla="*/ 966 h 686"/>
                <a:gd name="T112" fmla="+- 0 7143 6801"/>
                <a:gd name="T113" fmla="*/ T112 w 686"/>
                <a:gd name="T114" fmla="+- 0 957 957"/>
                <a:gd name="T115" fmla="*/ 957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2" y="0"/>
                  </a:moveTo>
                  <a:lnTo>
                    <a:pt x="264" y="9"/>
                  </a:lnTo>
                  <a:lnTo>
                    <a:pt x="191" y="35"/>
                  </a:lnTo>
                  <a:lnTo>
                    <a:pt x="128" y="75"/>
                  </a:lnTo>
                  <a:lnTo>
                    <a:pt x="75" y="128"/>
                  </a:lnTo>
                  <a:lnTo>
                    <a:pt x="34" y="192"/>
                  </a:lnTo>
                  <a:lnTo>
                    <a:pt x="9" y="264"/>
                  </a:lnTo>
                  <a:lnTo>
                    <a:pt x="0" y="342"/>
                  </a:lnTo>
                  <a:lnTo>
                    <a:pt x="9" y="421"/>
                  </a:lnTo>
                  <a:lnTo>
                    <a:pt x="34" y="493"/>
                  </a:lnTo>
                  <a:lnTo>
                    <a:pt x="75" y="557"/>
                  </a:lnTo>
                  <a:lnTo>
                    <a:pt x="128" y="610"/>
                  </a:lnTo>
                  <a:lnTo>
                    <a:pt x="191" y="650"/>
                  </a:lnTo>
                  <a:lnTo>
                    <a:pt x="264" y="676"/>
                  </a:lnTo>
                  <a:lnTo>
                    <a:pt x="342" y="685"/>
                  </a:lnTo>
                  <a:lnTo>
                    <a:pt x="421" y="676"/>
                  </a:lnTo>
                  <a:lnTo>
                    <a:pt x="493" y="650"/>
                  </a:lnTo>
                  <a:lnTo>
                    <a:pt x="556" y="610"/>
                  </a:lnTo>
                  <a:lnTo>
                    <a:pt x="609" y="557"/>
                  </a:lnTo>
                  <a:lnTo>
                    <a:pt x="650" y="493"/>
                  </a:lnTo>
                  <a:lnTo>
                    <a:pt x="676" y="421"/>
                  </a:lnTo>
                  <a:lnTo>
                    <a:pt x="685" y="342"/>
                  </a:lnTo>
                  <a:lnTo>
                    <a:pt x="676" y="264"/>
                  </a:lnTo>
                  <a:lnTo>
                    <a:pt x="650" y="192"/>
                  </a:lnTo>
                  <a:lnTo>
                    <a:pt x="609" y="128"/>
                  </a:lnTo>
                  <a:lnTo>
                    <a:pt x="556" y="75"/>
                  </a:lnTo>
                  <a:lnTo>
                    <a:pt x="493" y="35"/>
                  </a:lnTo>
                  <a:lnTo>
                    <a:pt x="421" y="9"/>
                  </a:lnTo>
                  <a:lnTo>
                    <a:pt x="342" y="0"/>
                  </a:lnTo>
                  <a:close/>
                </a:path>
              </a:pathLst>
            </a:custGeom>
            <a:solidFill>
              <a:srgbClr val="8DC2B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25" name="Picture 24">
              <a:extLst>
                <a:ext uri="{FF2B5EF4-FFF2-40B4-BE49-F238E27FC236}">
                  <a16:creationId xmlns:a16="http://schemas.microsoft.com/office/drawing/2014/main" id="{23910504-9441-9C5D-56E9-483F13D5E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 y="907"/>
              <a:ext cx="31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F4573B2D-0BA8-72D7-F86C-6225DB7AD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 y="900"/>
              <a:ext cx="25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Line 95">
              <a:extLst>
                <a:ext uri="{FF2B5EF4-FFF2-40B4-BE49-F238E27FC236}">
                  <a16:creationId xmlns:a16="http://schemas.microsoft.com/office/drawing/2014/main" id="{3D3B11FB-E563-F8F2-7D4E-99B15E62313D}"/>
                </a:ext>
              </a:extLst>
            </p:cNvPr>
            <p:cNvCxnSpPr>
              <a:cxnSpLocks noChangeShapeType="1"/>
            </p:cNvCxnSpPr>
            <p:nvPr/>
          </p:nvCxnSpPr>
          <p:spPr bwMode="auto">
            <a:xfrm>
              <a:off x="6744" y="1309"/>
              <a:ext cx="743" cy="0"/>
            </a:xfrm>
            <a:prstGeom prst="line">
              <a:avLst/>
            </a:prstGeom>
            <a:noFill/>
            <a:ln w="17793">
              <a:solidFill>
                <a:srgbClr val="555555"/>
              </a:solidFill>
              <a:prstDash val="solid"/>
              <a:round/>
              <a:headEnd/>
              <a:tailEnd/>
            </a:ln>
            <a:extLst>
              <a:ext uri="{909E8E84-426E-40DD-AFC4-6F175D3DCCD1}">
                <a14:hiddenFill xmlns:a14="http://schemas.microsoft.com/office/drawing/2010/main">
                  <a:noFill/>
                </a14:hiddenFill>
              </a:ext>
            </a:extLst>
          </p:spPr>
        </p:cxnSp>
        <p:pic>
          <p:nvPicPr>
            <p:cNvPr id="28" name="Picture 27">
              <a:extLst>
                <a:ext uri="{FF2B5EF4-FFF2-40B4-BE49-F238E27FC236}">
                  <a16:creationId xmlns:a16="http://schemas.microsoft.com/office/drawing/2014/main" id="{BAED84C3-D40F-DE14-287D-AB4510AF3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 y="1295"/>
              <a:ext cx="12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B5B5578B-89D7-4E8B-CD24-34A104E3D4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 y="4245"/>
              <a:ext cx="781"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98">
              <a:extLst>
                <a:ext uri="{FF2B5EF4-FFF2-40B4-BE49-F238E27FC236}">
                  <a16:creationId xmlns:a16="http://schemas.microsoft.com/office/drawing/2014/main" id="{1FAF6298-B0DD-AEF6-2504-23853FC61C6C}"/>
                </a:ext>
              </a:extLst>
            </p:cNvPr>
            <p:cNvSpPr>
              <a:spLocks/>
            </p:cNvSpPr>
            <p:nvPr/>
          </p:nvSpPr>
          <p:spPr bwMode="auto">
            <a:xfrm>
              <a:off x="7649" y="6079"/>
              <a:ext cx="686" cy="686"/>
            </a:xfrm>
            <a:custGeom>
              <a:avLst/>
              <a:gdLst>
                <a:gd name="T0" fmla="+- 0 7992 7650"/>
                <a:gd name="T1" fmla="*/ T0 w 686"/>
                <a:gd name="T2" fmla="+- 0 6079 6079"/>
                <a:gd name="T3" fmla="*/ 6079 h 686"/>
                <a:gd name="T4" fmla="+- 0 7914 7650"/>
                <a:gd name="T5" fmla="*/ T4 w 686"/>
                <a:gd name="T6" fmla="+- 0 6088 6079"/>
                <a:gd name="T7" fmla="*/ 6088 h 686"/>
                <a:gd name="T8" fmla="+- 0 7841 7650"/>
                <a:gd name="T9" fmla="*/ T8 w 686"/>
                <a:gd name="T10" fmla="+- 0 6114 6079"/>
                <a:gd name="T11" fmla="*/ 6114 h 686"/>
                <a:gd name="T12" fmla="+- 0 7778 7650"/>
                <a:gd name="T13" fmla="*/ T12 w 686"/>
                <a:gd name="T14" fmla="+- 0 6154 6079"/>
                <a:gd name="T15" fmla="*/ 6154 h 686"/>
                <a:gd name="T16" fmla="+- 0 7725 7650"/>
                <a:gd name="T17" fmla="*/ T16 w 686"/>
                <a:gd name="T18" fmla="+- 0 6207 6079"/>
                <a:gd name="T19" fmla="*/ 6207 h 686"/>
                <a:gd name="T20" fmla="+- 0 7684 7650"/>
                <a:gd name="T21" fmla="*/ T20 w 686"/>
                <a:gd name="T22" fmla="+- 0 6271 6079"/>
                <a:gd name="T23" fmla="*/ 6271 h 686"/>
                <a:gd name="T24" fmla="+- 0 7659 7650"/>
                <a:gd name="T25" fmla="*/ T24 w 686"/>
                <a:gd name="T26" fmla="+- 0 6343 6079"/>
                <a:gd name="T27" fmla="*/ 6343 h 686"/>
                <a:gd name="T28" fmla="+- 0 7650 7650"/>
                <a:gd name="T29" fmla="*/ T28 w 686"/>
                <a:gd name="T30" fmla="+- 0 6422 6079"/>
                <a:gd name="T31" fmla="*/ 6422 h 686"/>
                <a:gd name="T32" fmla="+- 0 7659 7650"/>
                <a:gd name="T33" fmla="*/ T32 w 686"/>
                <a:gd name="T34" fmla="+- 0 6500 6079"/>
                <a:gd name="T35" fmla="*/ 6500 h 686"/>
                <a:gd name="T36" fmla="+- 0 7684 7650"/>
                <a:gd name="T37" fmla="*/ T36 w 686"/>
                <a:gd name="T38" fmla="+- 0 6572 6079"/>
                <a:gd name="T39" fmla="*/ 6572 h 686"/>
                <a:gd name="T40" fmla="+- 0 7725 7650"/>
                <a:gd name="T41" fmla="*/ T40 w 686"/>
                <a:gd name="T42" fmla="+- 0 6636 6079"/>
                <a:gd name="T43" fmla="*/ 6636 h 686"/>
                <a:gd name="T44" fmla="+- 0 7778 7650"/>
                <a:gd name="T45" fmla="*/ T44 w 686"/>
                <a:gd name="T46" fmla="+- 0 6689 6079"/>
                <a:gd name="T47" fmla="*/ 6689 h 686"/>
                <a:gd name="T48" fmla="+- 0 7841 7650"/>
                <a:gd name="T49" fmla="*/ T48 w 686"/>
                <a:gd name="T50" fmla="+- 0 6729 6079"/>
                <a:gd name="T51" fmla="*/ 6729 h 686"/>
                <a:gd name="T52" fmla="+- 0 7914 7650"/>
                <a:gd name="T53" fmla="*/ T52 w 686"/>
                <a:gd name="T54" fmla="+- 0 6755 6079"/>
                <a:gd name="T55" fmla="*/ 6755 h 686"/>
                <a:gd name="T56" fmla="+- 0 7992 7650"/>
                <a:gd name="T57" fmla="*/ T56 w 686"/>
                <a:gd name="T58" fmla="+- 0 6764 6079"/>
                <a:gd name="T59" fmla="*/ 6764 h 686"/>
                <a:gd name="T60" fmla="+- 0 8071 7650"/>
                <a:gd name="T61" fmla="*/ T60 w 686"/>
                <a:gd name="T62" fmla="+- 0 6755 6079"/>
                <a:gd name="T63" fmla="*/ 6755 h 686"/>
                <a:gd name="T64" fmla="+- 0 8143 7650"/>
                <a:gd name="T65" fmla="*/ T64 w 686"/>
                <a:gd name="T66" fmla="+- 0 6729 6079"/>
                <a:gd name="T67" fmla="*/ 6729 h 686"/>
                <a:gd name="T68" fmla="+- 0 8206 7650"/>
                <a:gd name="T69" fmla="*/ T68 w 686"/>
                <a:gd name="T70" fmla="+- 0 6689 6079"/>
                <a:gd name="T71" fmla="*/ 6689 h 686"/>
                <a:gd name="T72" fmla="+- 0 8259 7650"/>
                <a:gd name="T73" fmla="*/ T72 w 686"/>
                <a:gd name="T74" fmla="+- 0 6636 6079"/>
                <a:gd name="T75" fmla="*/ 6636 h 686"/>
                <a:gd name="T76" fmla="+- 0 8300 7650"/>
                <a:gd name="T77" fmla="*/ T76 w 686"/>
                <a:gd name="T78" fmla="+- 0 6572 6079"/>
                <a:gd name="T79" fmla="*/ 6572 h 686"/>
                <a:gd name="T80" fmla="+- 0 8326 7650"/>
                <a:gd name="T81" fmla="*/ T80 w 686"/>
                <a:gd name="T82" fmla="+- 0 6500 6079"/>
                <a:gd name="T83" fmla="*/ 6500 h 686"/>
                <a:gd name="T84" fmla="+- 0 8335 7650"/>
                <a:gd name="T85" fmla="*/ T84 w 686"/>
                <a:gd name="T86" fmla="+- 0 6422 6079"/>
                <a:gd name="T87" fmla="*/ 6422 h 686"/>
                <a:gd name="T88" fmla="+- 0 8326 7650"/>
                <a:gd name="T89" fmla="*/ T88 w 686"/>
                <a:gd name="T90" fmla="+- 0 6343 6079"/>
                <a:gd name="T91" fmla="*/ 6343 h 686"/>
                <a:gd name="T92" fmla="+- 0 8300 7650"/>
                <a:gd name="T93" fmla="*/ T92 w 686"/>
                <a:gd name="T94" fmla="+- 0 6271 6079"/>
                <a:gd name="T95" fmla="*/ 6271 h 686"/>
                <a:gd name="T96" fmla="+- 0 8259 7650"/>
                <a:gd name="T97" fmla="*/ T96 w 686"/>
                <a:gd name="T98" fmla="+- 0 6207 6079"/>
                <a:gd name="T99" fmla="*/ 6207 h 686"/>
                <a:gd name="T100" fmla="+- 0 8206 7650"/>
                <a:gd name="T101" fmla="*/ T100 w 686"/>
                <a:gd name="T102" fmla="+- 0 6154 6079"/>
                <a:gd name="T103" fmla="*/ 6154 h 686"/>
                <a:gd name="T104" fmla="+- 0 8143 7650"/>
                <a:gd name="T105" fmla="*/ T104 w 686"/>
                <a:gd name="T106" fmla="+- 0 6114 6079"/>
                <a:gd name="T107" fmla="*/ 6114 h 686"/>
                <a:gd name="T108" fmla="+- 0 8071 7650"/>
                <a:gd name="T109" fmla="*/ T108 w 686"/>
                <a:gd name="T110" fmla="+- 0 6088 6079"/>
                <a:gd name="T111" fmla="*/ 6088 h 686"/>
                <a:gd name="T112" fmla="+- 0 7992 7650"/>
                <a:gd name="T113" fmla="*/ T112 w 686"/>
                <a:gd name="T114" fmla="+- 0 6079 6079"/>
                <a:gd name="T115" fmla="*/ 6079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2" y="0"/>
                  </a:moveTo>
                  <a:lnTo>
                    <a:pt x="264" y="9"/>
                  </a:lnTo>
                  <a:lnTo>
                    <a:pt x="191" y="35"/>
                  </a:lnTo>
                  <a:lnTo>
                    <a:pt x="128" y="75"/>
                  </a:lnTo>
                  <a:lnTo>
                    <a:pt x="75" y="128"/>
                  </a:lnTo>
                  <a:lnTo>
                    <a:pt x="34" y="192"/>
                  </a:lnTo>
                  <a:lnTo>
                    <a:pt x="9" y="264"/>
                  </a:lnTo>
                  <a:lnTo>
                    <a:pt x="0" y="343"/>
                  </a:lnTo>
                  <a:lnTo>
                    <a:pt x="9" y="421"/>
                  </a:lnTo>
                  <a:lnTo>
                    <a:pt x="34" y="493"/>
                  </a:lnTo>
                  <a:lnTo>
                    <a:pt x="75" y="557"/>
                  </a:lnTo>
                  <a:lnTo>
                    <a:pt x="128" y="610"/>
                  </a:lnTo>
                  <a:lnTo>
                    <a:pt x="191" y="650"/>
                  </a:lnTo>
                  <a:lnTo>
                    <a:pt x="264" y="676"/>
                  </a:lnTo>
                  <a:lnTo>
                    <a:pt x="342" y="685"/>
                  </a:lnTo>
                  <a:lnTo>
                    <a:pt x="421" y="676"/>
                  </a:lnTo>
                  <a:lnTo>
                    <a:pt x="493" y="650"/>
                  </a:lnTo>
                  <a:lnTo>
                    <a:pt x="556" y="610"/>
                  </a:lnTo>
                  <a:lnTo>
                    <a:pt x="609" y="557"/>
                  </a:lnTo>
                  <a:lnTo>
                    <a:pt x="650" y="493"/>
                  </a:lnTo>
                  <a:lnTo>
                    <a:pt x="676" y="421"/>
                  </a:lnTo>
                  <a:lnTo>
                    <a:pt x="685" y="343"/>
                  </a:lnTo>
                  <a:lnTo>
                    <a:pt x="676" y="264"/>
                  </a:lnTo>
                  <a:lnTo>
                    <a:pt x="650" y="192"/>
                  </a:lnTo>
                  <a:lnTo>
                    <a:pt x="609" y="128"/>
                  </a:lnTo>
                  <a:lnTo>
                    <a:pt x="556" y="75"/>
                  </a:lnTo>
                  <a:lnTo>
                    <a:pt x="493" y="35"/>
                  </a:lnTo>
                  <a:lnTo>
                    <a:pt x="421" y="9"/>
                  </a:lnTo>
                  <a:lnTo>
                    <a:pt x="342" y="0"/>
                  </a:lnTo>
                  <a:close/>
                </a:path>
              </a:pathLst>
            </a:custGeom>
            <a:solidFill>
              <a:srgbClr val="E6C0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31" name="AutoShape 99">
              <a:extLst>
                <a:ext uri="{FF2B5EF4-FFF2-40B4-BE49-F238E27FC236}">
                  <a16:creationId xmlns:a16="http://schemas.microsoft.com/office/drawing/2014/main" id="{3A72FB9E-3F34-02CC-0E09-ECD881E30D66}"/>
                </a:ext>
              </a:extLst>
            </p:cNvPr>
            <p:cNvSpPr>
              <a:spLocks/>
            </p:cNvSpPr>
            <p:nvPr/>
          </p:nvSpPr>
          <p:spPr bwMode="auto">
            <a:xfrm>
              <a:off x="7509" y="6110"/>
              <a:ext cx="616" cy="422"/>
            </a:xfrm>
            <a:custGeom>
              <a:avLst/>
              <a:gdLst>
                <a:gd name="T0" fmla="+- 0 7602 7509"/>
                <a:gd name="T1" fmla="*/ T0 w 616"/>
                <a:gd name="T2" fmla="+- 0 6133 6111"/>
                <a:gd name="T3" fmla="*/ 6133 h 422"/>
                <a:gd name="T4" fmla="+- 0 7509 7509"/>
                <a:gd name="T5" fmla="*/ T4 w 616"/>
                <a:gd name="T6" fmla="+- 0 6303 6111"/>
                <a:gd name="T7" fmla="*/ 6303 h 422"/>
                <a:gd name="T8" fmla="+- 0 7587 7509"/>
                <a:gd name="T9" fmla="*/ T8 w 616"/>
                <a:gd name="T10" fmla="+- 0 6337 6111"/>
                <a:gd name="T11" fmla="*/ 6337 h 422"/>
                <a:gd name="T12" fmla="+- 0 7595 7509"/>
                <a:gd name="T13" fmla="*/ T12 w 616"/>
                <a:gd name="T14" fmla="+- 0 6403 6111"/>
                <a:gd name="T15" fmla="*/ 6403 h 422"/>
                <a:gd name="T16" fmla="+- 0 7638 7509"/>
                <a:gd name="T17" fmla="*/ T16 w 616"/>
                <a:gd name="T18" fmla="+- 0 6447 6111"/>
                <a:gd name="T19" fmla="*/ 6447 h 422"/>
                <a:gd name="T20" fmla="+- 0 7682 7509"/>
                <a:gd name="T21" fmla="*/ T20 w 616"/>
                <a:gd name="T22" fmla="+- 0 6489 6111"/>
                <a:gd name="T23" fmla="*/ 6489 h 422"/>
                <a:gd name="T24" fmla="+- 0 7726 7509"/>
                <a:gd name="T25" fmla="*/ T24 w 616"/>
                <a:gd name="T26" fmla="+- 0 6529 6111"/>
                <a:gd name="T27" fmla="*/ 6529 h 422"/>
                <a:gd name="T28" fmla="+- 0 7742 7509"/>
                <a:gd name="T29" fmla="*/ T28 w 616"/>
                <a:gd name="T30" fmla="+- 0 6513 6111"/>
                <a:gd name="T31" fmla="*/ 6513 h 422"/>
                <a:gd name="T32" fmla="+- 0 7683 7509"/>
                <a:gd name="T33" fmla="*/ T32 w 616"/>
                <a:gd name="T34" fmla="+- 0 6457 6111"/>
                <a:gd name="T35" fmla="*/ 6457 h 422"/>
                <a:gd name="T36" fmla="+- 0 7639 7509"/>
                <a:gd name="T37" fmla="*/ T36 w 616"/>
                <a:gd name="T38" fmla="+- 0 6403 6111"/>
                <a:gd name="T39" fmla="*/ 6403 h 422"/>
                <a:gd name="T40" fmla="+- 0 7597 7509"/>
                <a:gd name="T41" fmla="*/ T40 w 616"/>
                <a:gd name="T42" fmla="+- 0 6361 6111"/>
                <a:gd name="T43" fmla="*/ 6361 h 422"/>
                <a:gd name="T44" fmla="+- 0 7609 7509"/>
                <a:gd name="T45" fmla="*/ T44 w 616"/>
                <a:gd name="T46" fmla="+- 0 6317 6111"/>
                <a:gd name="T47" fmla="*/ 6317 h 422"/>
                <a:gd name="T48" fmla="+- 0 7533 7509"/>
                <a:gd name="T49" fmla="*/ T48 w 616"/>
                <a:gd name="T50" fmla="+- 0 6285 6111"/>
                <a:gd name="T51" fmla="*/ 6285 h 422"/>
                <a:gd name="T52" fmla="+- 0 7641 7509"/>
                <a:gd name="T53" fmla="*/ T52 w 616"/>
                <a:gd name="T54" fmla="+- 0 6143 6111"/>
                <a:gd name="T55" fmla="*/ 6143 h 422"/>
                <a:gd name="T56" fmla="+- 0 7985 7509"/>
                <a:gd name="T57" fmla="*/ T56 w 616"/>
                <a:gd name="T58" fmla="+- 0 6115 6111"/>
                <a:gd name="T59" fmla="*/ 6115 h 422"/>
                <a:gd name="T60" fmla="+- 0 7789 7509"/>
                <a:gd name="T61" fmla="*/ T60 w 616"/>
                <a:gd name="T62" fmla="+- 0 6479 6111"/>
                <a:gd name="T63" fmla="*/ 6479 h 422"/>
                <a:gd name="T64" fmla="+- 0 7806 7509"/>
                <a:gd name="T65" fmla="*/ T64 w 616"/>
                <a:gd name="T66" fmla="+- 0 6493 6111"/>
                <a:gd name="T67" fmla="*/ 6493 h 422"/>
                <a:gd name="T68" fmla="+- 0 7826 7509"/>
                <a:gd name="T69" fmla="*/ T68 w 616"/>
                <a:gd name="T70" fmla="+- 0 6473 6111"/>
                <a:gd name="T71" fmla="*/ 6473 h 422"/>
                <a:gd name="T72" fmla="+- 0 7817 7509"/>
                <a:gd name="T73" fmla="*/ T72 w 616"/>
                <a:gd name="T74" fmla="+- 0 6497 6111"/>
                <a:gd name="T75" fmla="*/ 6497 h 422"/>
                <a:gd name="T76" fmla="+- 0 7953 7509"/>
                <a:gd name="T77" fmla="*/ T76 w 616"/>
                <a:gd name="T78" fmla="+- 0 6475 6111"/>
                <a:gd name="T79" fmla="*/ 6475 h 422"/>
                <a:gd name="T80" fmla="+- 0 7938 7509"/>
                <a:gd name="T81" fmla="*/ T80 w 616"/>
                <a:gd name="T82" fmla="+- 0 6489 6111"/>
                <a:gd name="T83" fmla="*/ 6489 h 422"/>
                <a:gd name="T84" fmla="+- 0 7802 7509"/>
                <a:gd name="T85" fmla="*/ T84 w 616"/>
                <a:gd name="T86" fmla="+- 0 6385 6111"/>
                <a:gd name="T87" fmla="*/ 6385 h 422"/>
                <a:gd name="T88" fmla="+- 0 7846 7509"/>
                <a:gd name="T89" fmla="*/ T88 w 616"/>
                <a:gd name="T90" fmla="+- 0 6481 6111"/>
                <a:gd name="T91" fmla="*/ 6481 h 422"/>
                <a:gd name="T92" fmla="+- 0 7910 7509"/>
                <a:gd name="T93" fmla="*/ T92 w 616"/>
                <a:gd name="T94" fmla="+- 0 6471 6111"/>
                <a:gd name="T95" fmla="*/ 6471 h 422"/>
                <a:gd name="T96" fmla="+- 0 7965 7509"/>
                <a:gd name="T97" fmla="*/ T96 w 616"/>
                <a:gd name="T98" fmla="+- 0 6471 6111"/>
                <a:gd name="T99" fmla="*/ 6471 h 422"/>
                <a:gd name="T100" fmla="+- 0 7763 7509"/>
                <a:gd name="T101" fmla="*/ T100 w 616"/>
                <a:gd name="T102" fmla="+- 0 6415 6111"/>
                <a:gd name="T103" fmla="*/ 6415 h 422"/>
                <a:gd name="T104" fmla="+- 0 7717 7509"/>
                <a:gd name="T105" fmla="*/ T104 w 616"/>
                <a:gd name="T106" fmla="+- 0 6465 6111"/>
                <a:gd name="T107" fmla="*/ 6465 h 422"/>
                <a:gd name="T108" fmla="+- 0 7800 7509"/>
                <a:gd name="T109" fmla="*/ T108 w 616"/>
                <a:gd name="T110" fmla="+- 0 6447 6111"/>
                <a:gd name="T111" fmla="*/ 6447 h 422"/>
                <a:gd name="T112" fmla="+- 0 7766 7509"/>
                <a:gd name="T113" fmla="*/ T112 w 616"/>
                <a:gd name="T114" fmla="+- 0 6433 6111"/>
                <a:gd name="T115" fmla="*/ 6433 h 422"/>
                <a:gd name="T116" fmla="+- 0 7850 7509"/>
                <a:gd name="T117" fmla="*/ T116 w 616"/>
                <a:gd name="T118" fmla="+- 0 6353 6111"/>
                <a:gd name="T119" fmla="*/ 6353 h 422"/>
                <a:gd name="T120" fmla="+- 0 7955 7509"/>
                <a:gd name="T121" fmla="*/ T120 w 616"/>
                <a:gd name="T122" fmla="+- 0 6471 6111"/>
                <a:gd name="T123" fmla="*/ 6471 h 422"/>
                <a:gd name="T124" fmla="+- 0 7977 7509"/>
                <a:gd name="T125" fmla="*/ T124 w 616"/>
                <a:gd name="T126" fmla="+- 0 6453 6111"/>
                <a:gd name="T127" fmla="*/ 6453 h 422"/>
                <a:gd name="T128" fmla="+- 0 7880 7509"/>
                <a:gd name="T129" fmla="*/ T128 w 616"/>
                <a:gd name="T130" fmla="+- 0 6263 6111"/>
                <a:gd name="T131" fmla="*/ 6263 h 422"/>
                <a:gd name="T132" fmla="+- 0 7901 7509"/>
                <a:gd name="T133" fmla="*/ T132 w 616"/>
                <a:gd name="T134" fmla="+- 0 6317 6111"/>
                <a:gd name="T135" fmla="*/ 6317 h 422"/>
                <a:gd name="T136" fmla="+- 0 7989 7509"/>
                <a:gd name="T137" fmla="*/ T136 w 616"/>
                <a:gd name="T138" fmla="+- 0 6453 6111"/>
                <a:gd name="T139" fmla="*/ 6453 h 422"/>
                <a:gd name="T140" fmla="+- 0 8008 7509"/>
                <a:gd name="T141" fmla="*/ T140 w 616"/>
                <a:gd name="T142" fmla="+- 0 6397 6111"/>
                <a:gd name="T143" fmla="*/ 6397 h 422"/>
                <a:gd name="T144" fmla="+- 0 7990 7509"/>
                <a:gd name="T145" fmla="*/ T144 w 616"/>
                <a:gd name="T146" fmla="+- 0 6377 6111"/>
                <a:gd name="T147" fmla="*/ 6377 h 422"/>
                <a:gd name="T148" fmla="+- 0 7700 7509"/>
                <a:gd name="T149" fmla="*/ T148 w 616"/>
                <a:gd name="T150" fmla="+- 0 6385 6111"/>
                <a:gd name="T151" fmla="*/ 6385 h 422"/>
                <a:gd name="T152" fmla="+- 0 7710 7509"/>
                <a:gd name="T153" fmla="*/ T152 w 616"/>
                <a:gd name="T154" fmla="+- 0 6419 6111"/>
                <a:gd name="T155" fmla="*/ 6419 h 422"/>
                <a:gd name="T156" fmla="+- 0 7745 7509"/>
                <a:gd name="T157" fmla="*/ T156 w 616"/>
                <a:gd name="T158" fmla="+- 0 6395 6111"/>
                <a:gd name="T159" fmla="*/ 6395 h 422"/>
                <a:gd name="T160" fmla="+- 0 7676 7509"/>
                <a:gd name="T161" fmla="*/ T160 w 616"/>
                <a:gd name="T162" fmla="+- 0 6327 6111"/>
                <a:gd name="T163" fmla="*/ 6327 h 422"/>
                <a:gd name="T164" fmla="+- 0 7657 7509"/>
                <a:gd name="T165" fmla="*/ T164 w 616"/>
                <a:gd name="T166" fmla="+- 0 6387 6111"/>
                <a:gd name="T167" fmla="*/ 6387 h 422"/>
                <a:gd name="T168" fmla="+- 0 7702 7509"/>
                <a:gd name="T169" fmla="*/ T168 w 616"/>
                <a:gd name="T170" fmla="+- 0 6353 6111"/>
                <a:gd name="T171" fmla="*/ 6353 h 422"/>
                <a:gd name="T172" fmla="+- 0 7893 7509"/>
                <a:gd name="T173" fmla="*/ T172 w 616"/>
                <a:gd name="T174" fmla="+- 0 6205 6111"/>
                <a:gd name="T175" fmla="*/ 6205 h 422"/>
                <a:gd name="T176" fmla="+- 0 7918 7509"/>
                <a:gd name="T177" fmla="*/ T176 w 616"/>
                <a:gd name="T178" fmla="+- 0 6247 6111"/>
                <a:gd name="T179" fmla="*/ 6247 h 422"/>
                <a:gd name="T180" fmla="+- 0 8010 7509"/>
                <a:gd name="T181" fmla="*/ T180 w 616"/>
                <a:gd name="T182" fmla="+- 0 6371 6111"/>
                <a:gd name="T183" fmla="*/ 6371 h 422"/>
                <a:gd name="T184" fmla="+- 0 8039 7509"/>
                <a:gd name="T185" fmla="*/ T184 w 616"/>
                <a:gd name="T186" fmla="+- 0 6345 6111"/>
                <a:gd name="T187" fmla="*/ 6345 h 422"/>
                <a:gd name="T188" fmla="+- 0 7955 7509"/>
                <a:gd name="T189" fmla="*/ T188 w 616"/>
                <a:gd name="T190" fmla="+- 0 6251 6111"/>
                <a:gd name="T191" fmla="*/ 6251 h 422"/>
                <a:gd name="T192" fmla="+- 0 8008 7509"/>
                <a:gd name="T193" fmla="*/ T192 w 616"/>
                <a:gd name="T194" fmla="+- 0 6229 6111"/>
                <a:gd name="T195" fmla="*/ 6229 h 422"/>
                <a:gd name="T196" fmla="+- 0 7964 7509"/>
                <a:gd name="T197" fmla="*/ T196 w 616"/>
                <a:gd name="T198" fmla="+- 0 6135 6111"/>
                <a:gd name="T199" fmla="*/ 6135 h 422"/>
                <a:gd name="T200" fmla="+- 0 8101 7509"/>
                <a:gd name="T201" fmla="*/ T200 w 616"/>
                <a:gd name="T202" fmla="+- 0 6165 6111"/>
                <a:gd name="T203" fmla="*/ 6165 h 422"/>
                <a:gd name="T204" fmla="+- 0 8042 7509"/>
                <a:gd name="T205" fmla="*/ T204 w 616"/>
                <a:gd name="T206" fmla="+- 0 6301 6111"/>
                <a:gd name="T207" fmla="*/ 6301 h 422"/>
                <a:gd name="T208" fmla="+- 0 8120 7509"/>
                <a:gd name="T209" fmla="*/ T208 w 616"/>
                <a:gd name="T210" fmla="+- 0 6309 6111"/>
                <a:gd name="T211" fmla="*/ 6309 h 422"/>
                <a:gd name="T212" fmla="+- 0 8047 7509"/>
                <a:gd name="T213" fmla="*/ T212 w 616"/>
                <a:gd name="T214" fmla="+- 0 6139 6111"/>
                <a:gd name="T215" fmla="*/ 6139 h 422"/>
                <a:gd name="T216" fmla="+- 0 7665 7509"/>
                <a:gd name="T217" fmla="*/ T216 w 616"/>
                <a:gd name="T218" fmla="+- 0 6317 6111"/>
                <a:gd name="T219" fmla="*/ 6317 h 422"/>
                <a:gd name="T220" fmla="+- 0 7708 7509"/>
                <a:gd name="T221" fmla="*/ T220 w 616"/>
                <a:gd name="T222" fmla="+- 0 6221 6111"/>
                <a:gd name="T223" fmla="*/ 6221 h 422"/>
                <a:gd name="T224" fmla="+- 0 7740 7509"/>
                <a:gd name="T225" fmla="*/ T224 w 616"/>
                <a:gd name="T226" fmla="+- 0 6263 6111"/>
                <a:gd name="T227" fmla="*/ 6263 h 422"/>
                <a:gd name="T228" fmla="+- 0 7748 7509"/>
                <a:gd name="T229" fmla="*/ T228 w 616"/>
                <a:gd name="T230" fmla="+- 0 6241 6111"/>
                <a:gd name="T231" fmla="*/ 6241 h 422"/>
                <a:gd name="T232" fmla="+- 0 7854 7509"/>
                <a:gd name="T233" fmla="*/ T232 w 616"/>
                <a:gd name="T234" fmla="+- 0 6177 6111"/>
                <a:gd name="T235" fmla="*/ 6177 h 422"/>
                <a:gd name="T236" fmla="+- 0 7822 7509"/>
                <a:gd name="T237" fmla="*/ T236 w 616"/>
                <a:gd name="T238" fmla="+- 0 6243 6111"/>
                <a:gd name="T239" fmla="*/ 6243 h 422"/>
                <a:gd name="T240" fmla="+- 0 7868 7509"/>
                <a:gd name="T241" fmla="*/ T240 w 616"/>
                <a:gd name="T242" fmla="+- 0 6179 6111"/>
                <a:gd name="T243" fmla="*/ 6179 h 422"/>
                <a:gd name="T244" fmla="+- 0 7942 7509"/>
                <a:gd name="T245" fmla="*/ T244 w 616"/>
                <a:gd name="T246" fmla="+- 0 6229 6111"/>
                <a:gd name="T247" fmla="*/ 6229 h 4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616" h="422">
                  <a:moveTo>
                    <a:pt x="440" y="0"/>
                  </a:moveTo>
                  <a:lnTo>
                    <a:pt x="176" y="0"/>
                  </a:lnTo>
                  <a:lnTo>
                    <a:pt x="141" y="4"/>
                  </a:lnTo>
                  <a:lnTo>
                    <a:pt x="123" y="10"/>
                  </a:lnTo>
                  <a:lnTo>
                    <a:pt x="93" y="22"/>
                  </a:lnTo>
                  <a:lnTo>
                    <a:pt x="79" y="28"/>
                  </a:lnTo>
                  <a:lnTo>
                    <a:pt x="64" y="30"/>
                  </a:lnTo>
                  <a:lnTo>
                    <a:pt x="6" y="30"/>
                  </a:lnTo>
                  <a:lnTo>
                    <a:pt x="0" y="36"/>
                  </a:lnTo>
                  <a:lnTo>
                    <a:pt x="0" y="192"/>
                  </a:lnTo>
                  <a:lnTo>
                    <a:pt x="6" y="198"/>
                  </a:lnTo>
                  <a:lnTo>
                    <a:pt x="53" y="198"/>
                  </a:lnTo>
                  <a:lnTo>
                    <a:pt x="61" y="200"/>
                  </a:lnTo>
                  <a:lnTo>
                    <a:pt x="83" y="222"/>
                  </a:lnTo>
                  <a:lnTo>
                    <a:pt x="78" y="226"/>
                  </a:lnTo>
                  <a:lnTo>
                    <a:pt x="69" y="240"/>
                  </a:lnTo>
                  <a:lnTo>
                    <a:pt x="66" y="256"/>
                  </a:lnTo>
                  <a:lnTo>
                    <a:pt x="69" y="270"/>
                  </a:lnTo>
                  <a:lnTo>
                    <a:pt x="78" y="284"/>
                  </a:lnTo>
                  <a:lnTo>
                    <a:pt x="86" y="292"/>
                  </a:lnTo>
                  <a:lnTo>
                    <a:pt x="97" y="296"/>
                  </a:lnTo>
                  <a:lnTo>
                    <a:pt x="108" y="296"/>
                  </a:lnTo>
                  <a:lnTo>
                    <a:pt x="108" y="308"/>
                  </a:lnTo>
                  <a:lnTo>
                    <a:pt x="112" y="320"/>
                  </a:lnTo>
                  <a:lnTo>
                    <a:pt x="129" y="336"/>
                  </a:lnTo>
                  <a:lnTo>
                    <a:pt x="140" y="340"/>
                  </a:lnTo>
                  <a:lnTo>
                    <a:pt x="152" y="340"/>
                  </a:lnTo>
                  <a:lnTo>
                    <a:pt x="152" y="350"/>
                  </a:lnTo>
                  <a:lnTo>
                    <a:pt x="156" y="362"/>
                  </a:lnTo>
                  <a:lnTo>
                    <a:pt x="173" y="378"/>
                  </a:lnTo>
                  <a:lnTo>
                    <a:pt x="184" y="382"/>
                  </a:lnTo>
                  <a:lnTo>
                    <a:pt x="197" y="382"/>
                  </a:lnTo>
                  <a:lnTo>
                    <a:pt x="197" y="392"/>
                  </a:lnTo>
                  <a:lnTo>
                    <a:pt x="201" y="402"/>
                  </a:lnTo>
                  <a:lnTo>
                    <a:pt x="217" y="418"/>
                  </a:lnTo>
                  <a:lnTo>
                    <a:pt x="228" y="422"/>
                  </a:lnTo>
                  <a:lnTo>
                    <a:pt x="251" y="422"/>
                  </a:lnTo>
                  <a:lnTo>
                    <a:pt x="261" y="418"/>
                  </a:lnTo>
                  <a:lnTo>
                    <a:pt x="279" y="402"/>
                  </a:lnTo>
                  <a:lnTo>
                    <a:pt x="233" y="402"/>
                  </a:lnTo>
                  <a:lnTo>
                    <a:pt x="219" y="388"/>
                  </a:lnTo>
                  <a:lnTo>
                    <a:pt x="219" y="376"/>
                  </a:lnTo>
                  <a:lnTo>
                    <a:pt x="235" y="360"/>
                  </a:lnTo>
                  <a:lnTo>
                    <a:pt x="189" y="360"/>
                  </a:lnTo>
                  <a:lnTo>
                    <a:pt x="174" y="346"/>
                  </a:lnTo>
                  <a:lnTo>
                    <a:pt x="174" y="334"/>
                  </a:lnTo>
                  <a:lnTo>
                    <a:pt x="190" y="318"/>
                  </a:lnTo>
                  <a:lnTo>
                    <a:pt x="145" y="318"/>
                  </a:lnTo>
                  <a:lnTo>
                    <a:pt x="130" y="304"/>
                  </a:lnTo>
                  <a:lnTo>
                    <a:pt x="130" y="292"/>
                  </a:lnTo>
                  <a:lnTo>
                    <a:pt x="148" y="276"/>
                  </a:lnTo>
                  <a:lnTo>
                    <a:pt x="102" y="276"/>
                  </a:lnTo>
                  <a:lnTo>
                    <a:pt x="95" y="268"/>
                  </a:lnTo>
                  <a:lnTo>
                    <a:pt x="88" y="262"/>
                  </a:lnTo>
                  <a:lnTo>
                    <a:pt x="88" y="250"/>
                  </a:lnTo>
                  <a:lnTo>
                    <a:pt x="122" y="216"/>
                  </a:lnTo>
                  <a:lnTo>
                    <a:pt x="167" y="216"/>
                  </a:lnTo>
                  <a:lnTo>
                    <a:pt x="158" y="208"/>
                  </a:lnTo>
                  <a:lnTo>
                    <a:pt x="156" y="206"/>
                  </a:lnTo>
                  <a:lnTo>
                    <a:pt x="100" y="206"/>
                  </a:lnTo>
                  <a:lnTo>
                    <a:pt x="84" y="190"/>
                  </a:lnTo>
                  <a:lnTo>
                    <a:pt x="75" y="184"/>
                  </a:lnTo>
                  <a:lnTo>
                    <a:pt x="65" y="178"/>
                  </a:lnTo>
                  <a:lnTo>
                    <a:pt x="44" y="174"/>
                  </a:lnTo>
                  <a:lnTo>
                    <a:pt x="24" y="174"/>
                  </a:lnTo>
                  <a:lnTo>
                    <a:pt x="24" y="54"/>
                  </a:lnTo>
                  <a:lnTo>
                    <a:pt x="48" y="54"/>
                  </a:lnTo>
                  <a:lnTo>
                    <a:pt x="84" y="50"/>
                  </a:lnTo>
                  <a:lnTo>
                    <a:pt x="101" y="44"/>
                  </a:lnTo>
                  <a:lnTo>
                    <a:pt x="132" y="32"/>
                  </a:lnTo>
                  <a:lnTo>
                    <a:pt x="161" y="24"/>
                  </a:lnTo>
                  <a:lnTo>
                    <a:pt x="528" y="24"/>
                  </a:lnTo>
                  <a:lnTo>
                    <a:pt x="523" y="22"/>
                  </a:lnTo>
                  <a:lnTo>
                    <a:pt x="493" y="10"/>
                  </a:lnTo>
                  <a:lnTo>
                    <a:pt x="476" y="4"/>
                  </a:lnTo>
                  <a:lnTo>
                    <a:pt x="440" y="0"/>
                  </a:lnTo>
                  <a:close/>
                  <a:moveTo>
                    <a:pt x="297" y="342"/>
                  </a:moveTo>
                  <a:lnTo>
                    <a:pt x="265" y="342"/>
                  </a:lnTo>
                  <a:lnTo>
                    <a:pt x="280" y="356"/>
                  </a:lnTo>
                  <a:lnTo>
                    <a:pt x="280" y="368"/>
                  </a:lnTo>
                  <a:lnTo>
                    <a:pt x="272" y="376"/>
                  </a:lnTo>
                  <a:lnTo>
                    <a:pt x="246" y="402"/>
                  </a:lnTo>
                  <a:lnTo>
                    <a:pt x="279" y="402"/>
                  </a:lnTo>
                  <a:lnTo>
                    <a:pt x="294" y="388"/>
                  </a:lnTo>
                  <a:lnTo>
                    <a:pt x="297" y="382"/>
                  </a:lnTo>
                  <a:lnTo>
                    <a:pt x="299" y="376"/>
                  </a:lnTo>
                  <a:lnTo>
                    <a:pt x="366" y="376"/>
                  </a:lnTo>
                  <a:lnTo>
                    <a:pt x="370" y="370"/>
                  </a:lnTo>
                  <a:lnTo>
                    <a:pt x="324" y="370"/>
                  </a:lnTo>
                  <a:lnTo>
                    <a:pt x="317" y="362"/>
                  </a:lnTo>
                  <a:lnTo>
                    <a:pt x="297" y="342"/>
                  </a:lnTo>
                  <a:close/>
                  <a:moveTo>
                    <a:pt x="366" y="376"/>
                  </a:moveTo>
                  <a:lnTo>
                    <a:pt x="299" y="376"/>
                  </a:lnTo>
                  <a:lnTo>
                    <a:pt x="300" y="378"/>
                  </a:lnTo>
                  <a:lnTo>
                    <a:pt x="308" y="386"/>
                  </a:lnTo>
                  <a:lnTo>
                    <a:pt x="320" y="390"/>
                  </a:lnTo>
                  <a:lnTo>
                    <a:pt x="342" y="390"/>
                  </a:lnTo>
                  <a:lnTo>
                    <a:pt x="352" y="388"/>
                  </a:lnTo>
                  <a:lnTo>
                    <a:pt x="366" y="376"/>
                  </a:lnTo>
                  <a:close/>
                  <a:moveTo>
                    <a:pt x="444" y="364"/>
                  </a:moveTo>
                  <a:lnTo>
                    <a:pt x="372" y="364"/>
                  </a:lnTo>
                  <a:lnTo>
                    <a:pt x="385" y="376"/>
                  </a:lnTo>
                  <a:lnTo>
                    <a:pt x="396" y="382"/>
                  </a:lnTo>
                  <a:lnTo>
                    <a:pt x="419" y="382"/>
                  </a:lnTo>
                  <a:lnTo>
                    <a:pt x="429" y="378"/>
                  </a:lnTo>
                  <a:lnTo>
                    <a:pt x="443" y="366"/>
                  </a:lnTo>
                  <a:lnTo>
                    <a:pt x="444" y="364"/>
                  </a:lnTo>
                  <a:close/>
                  <a:moveTo>
                    <a:pt x="310" y="266"/>
                  </a:moveTo>
                  <a:lnTo>
                    <a:pt x="303" y="266"/>
                  </a:lnTo>
                  <a:lnTo>
                    <a:pt x="293" y="274"/>
                  </a:lnTo>
                  <a:lnTo>
                    <a:pt x="293" y="282"/>
                  </a:lnTo>
                  <a:lnTo>
                    <a:pt x="346" y="336"/>
                  </a:lnTo>
                  <a:lnTo>
                    <a:pt x="353" y="344"/>
                  </a:lnTo>
                  <a:lnTo>
                    <a:pt x="352" y="356"/>
                  </a:lnTo>
                  <a:lnTo>
                    <a:pt x="337" y="370"/>
                  </a:lnTo>
                  <a:lnTo>
                    <a:pt x="370" y="370"/>
                  </a:lnTo>
                  <a:lnTo>
                    <a:pt x="372" y="364"/>
                  </a:lnTo>
                  <a:lnTo>
                    <a:pt x="444" y="364"/>
                  </a:lnTo>
                  <a:lnTo>
                    <a:pt x="446" y="360"/>
                  </a:lnTo>
                  <a:lnTo>
                    <a:pt x="401" y="360"/>
                  </a:lnTo>
                  <a:lnTo>
                    <a:pt x="315" y="270"/>
                  </a:lnTo>
                  <a:lnTo>
                    <a:pt x="310" y="266"/>
                  </a:lnTo>
                  <a:close/>
                  <a:moveTo>
                    <a:pt x="501" y="354"/>
                  </a:moveTo>
                  <a:lnTo>
                    <a:pt x="448" y="354"/>
                  </a:lnTo>
                  <a:lnTo>
                    <a:pt x="456" y="360"/>
                  </a:lnTo>
                  <a:lnTo>
                    <a:pt x="466" y="362"/>
                  </a:lnTo>
                  <a:lnTo>
                    <a:pt x="486" y="362"/>
                  </a:lnTo>
                  <a:lnTo>
                    <a:pt x="496" y="358"/>
                  </a:lnTo>
                  <a:lnTo>
                    <a:pt x="501" y="354"/>
                  </a:lnTo>
                  <a:close/>
                  <a:moveTo>
                    <a:pt x="254" y="304"/>
                  </a:moveTo>
                  <a:lnTo>
                    <a:pt x="219" y="304"/>
                  </a:lnTo>
                  <a:lnTo>
                    <a:pt x="224" y="306"/>
                  </a:lnTo>
                  <a:lnTo>
                    <a:pt x="235" y="316"/>
                  </a:lnTo>
                  <a:lnTo>
                    <a:pt x="235" y="328"/>
                  </a:lnTo>
                  <a:lnTo>
                    <a:pt x="208" y="354"/>
                  </a:lnTo>
                  <a:lnTo>
                    <a:pt x="201" y="360"/>
                  </a:lnTo>
                  <a:lnTo>
                    <a:pt x="235" y="360"/>
                  </a:lnTo>
                  <a:lnTo>
                    <a:pt x="253" y="342"/>
                  </a:lnTo>
                  <a:lnTo>
                    <a:pt x="297" y="342"/>
                  </a:lnTo>
                  <a:lnTo>
                    <a:pt x="291" y="336"/>
                  </a:lnTo>
                  <a:lnTo>
                    <a:pt x="290" y="336"/>
                  </a:lnTo>
                  <a:lnTo>
                    <a:pt x="289" y="334"/>
                  </a:lnTo>
                  <a:lnTo>
                    <a:pt x="280" y="326"/>
                  </a:lnTo>
                  <a:lnTo>
                    <a:pt x="269" y="322"/>
                  </a:lnTo>
                  <a:lnTo>
                    <a:pt x="257" y="322"/>
                  </a:lnTo>
                  <a:lnTo>
                    <a:pt x="257" y="312"/>
                  </a:lnTo>
                  <a:lnTo>
                    <a:pt x="254" y="304"/>
                  </a:lnTo>
                  <a:close/>
                  <a:moveTo>
                    <a:pt x="351" y="226"/>
                  </a:moveTo>
                  <a:lnTo>
                    <a:pt x="341" y="236"/>
                  </a:lnTo>
                  <a:lnTo>
                    <a:pt x="341" y="242"/>
                  </a:lnTo>
                  <a:lnTo>
                    <a:pt x="423" y="328"/>
                  </a:lnTo>
                  <a:lnTo>
                    <a:pt x="429" y="336"/>
                  </a:lnTo>
                  <a:lnTo>
                    <a:pt x="429" y="346"/>
                  </a:lnTo>
                  <a:lnTo>
                    <a:pt x="413" y="360"/>
                  </a:lnTo>
                  <a:lnTo>
                    <a:pt x="446" y="360"/>
                  </a:lnTo>
                  <a:lnTo>
                    <a:pt x="448" y="354"/>
                  </a:lnTo>
                  <a:lnTo>
                    <a:pt x="501" y="354"/>
                  </a:lnTo>
                  <a:lnTo>
                    <a:pt x="513" y="344"/>
                  </a:lnTo>
                  <a:lnTo>
                    <a:pt x="514" y="342"/>
                  </a:lnTo>
                  <a:lnTo>
                    <a:pt x="468" y="342"/>
                  </a:lnTo>
                  <a:lnTo>
                    <a:pt x="440" y="312"/>
                  </a:lnTo>
                  <a:lnTo>
                    <a:pt x="359" y="228"/>
                  </a:lnTo>
                  <a:lnTo>
                    <a:pt x="351" y="226"/>
                  </a:lnTo>
                  <a:close/>
                  <a:moveTo>
                    <a:pt x="371" y="152"/>
                  </a:moveTo>
                  <a:lnTo>
                    <a:pt x="364" y="152"/>
                  </a:lnTo>
                  <a:lnTo>
                    <a:pt x="354" y="160"/>
                  </a:lnTo>
                  <a:lnTo>
                    <a:pt x="354" y="168"/>
                  </a:lnTo>
                  <a:lnTo>
                    <a:pt x="391" y="206"/>
                  </a:lnTo>
                  <a:lnTo>
                    <a:pt x="392" y="206"/>
                  </a:lnTo>
                  <a:lnTo>
                    <a:pt x="493" y="312"/>
                  </a:lnTo>
                  <a:lnTo>
                    <a:pt x="495" y="316"/>
                  </a:lnTo>
                  <a:lnTo>
                    <a:pt x="494" y="326"/>
                  </a:lnTo>
                  <a:lnTo>
                    <a:pt x="492" y="332"/>
                  </a:lnTo>
                  <a:lnTo>
                    <a:pt x="480" y="342"/>
                  </a:lnTo>
                  <a:lnTo>
                    <a:pt x="514" y="342"/>
                  </a:lnTo>
                  <a:lnTo>
                    <a:pt x="518" y="334"/>
                  </a:lnTo>
                  <a:lnTo>
                    <a:pt x="519" y="312"/>
                  </a:lnTo>
                  <a:lnTo>
                    <a:pt x="514" y="300"/>
                  </a:lnTo>
                  <a:lnTo>
                    <a:pt x="499" y="286"/>
                  </a:lnTo>
                  <a:lnTo>
                    <a:pt x="506" y="284"/>
                  </a:lnTo>
                  <a:lnTo>
                    <a:pt x="512" y="280"/>
                  </a:lnTo>
                  <a:lnTo>
                    <a:pt x="526" y="268"/>
                  </a:lnTo>
                  <a:lnTo>
                    <a:pt x="527" y="266"/>
                  </a:lnTo>
                  <a:lnTo>
                    <a:pt x="481" y="266"/>
                  </a:lnTo>
                  <a:lnTo>
                    <a:pt x="371" y="152"/>
                  </a:lnTo>
                  <a:close/>
                  <a:moveTo>
                    <a:pt x="211" y="262"/>
                  </a:moveTo>
                  <a:lnTo>
                    <a:pt x="176" y="262"/>
                  </a:lnTo>
                  <a:lnTo>
                    <a:pt x="180" y="264"/>
                  </a:lnTo>
                  <a:lnTo>
                    <a:pt x="191" y="274"/>
                  </a:lnTo>
                  <a:lnTo>
                    <a:pt x="191" y="286"/>
                  </a:lnTo>
                  <a:lnTo>
                    <a:pt x="164" y="312"/>
                  </a:lnTo>
                  <a:lnTo>
                    <a:pt x="157" y="318"/>
                  </a:lnTo>
                  <a:lnTo>
                    <a:pt x="190" y="318"/>
                  </a:lnTo>
                  <a:lnTo>
                    <a:pt x="201" y="308"/>
                  </a:lnTo>
                  <a:lnTo>
                    <a:pt x="205" y="306"/>
                  </a:lnTo>
                  <a:lnTo>
                    <a:pt x="209" y="304"/>
                  </a:lnTo>
                  <a:lnTo>
                    <a:pt x="254" y="304"/>
                  </a:lnTo>
                  <a:lnTo>
                    <a:pt x="253" y="300"/>
                  </a:lnTo>
                  <a:lnTo>
                    <a:pt x="236" y="284"/>
                  </a:lnTo>
                  <a:lnTo>
                    <a:pt x="224" y="280"/>
                  </a:lnTo>
                  <a:lnTo>
                    <a:pt x="213" y="280"/>
                  </a:lnTo>
                  <a:lnTo>
                    <a:pt x="213" y="270"/>
                  </a:lnTo>
                  <a:lnTo>
                    <a:pt x="211" y="262"/>
                  </a:lnTo>
                  <a:close/>
                  <a:moveTo>
                    <a:pt x="167" y="216"/>
                  </a:moveTo>
                  <a:lnTo>
                    <a:pt x="134" y="216"/>
                  </a:lnTo>
                  <a:lnTo>
                    <a:pt x="149" y="230"/>
                  </a:lnTo>
                  <a:lnTo>
                    <a:pt x="149" y="242"/>
                  </a:lnTo>
                  <a:lnTo>
                    <a:pt x="115" y="276"/>
                  </a:lnTo>
                  <a:lnTo>
                    <a:pt x="148" y="276"/>
                  </a:lnTo>
                  <a:lnTo>
                    <a:pt x="161" y="264"/>
                  </a:lnTo>
                  <a:lnTo>
                    <a:pt x="166" y="262"/>
                  </a:lnTo>
                  <a:lnTo>
                    <a:pt x="211" y="262"/>
                  </a:lnTo>
                  <a:lnTo>
                    <a:pt x="209" y="258"/>
                  </a:lnTo>
                  <a:lnTo>
                    <a:pt x="193" y="242"/>
                  </a:lnTo>
                  <a:lnTo>
                    <a:pt x="182" y="238"/>
                  </a:lnTo>
                  <a:lnTo>
                    <a:pt x="171" y="238"/>
                  </a:lnTo>
                  <a:lnTo>
                    <a:pt x="171" y="228"/>
                  </a:lnTo>
                  <a:lnTo>
                    <a:pt x="167" y="216"/>
                  </a:lnTo>
                  <a:close/>
                  <a:moveTo>
                    <a:pt x="384" y="94"/>
                  </a:moveTo>
                  <a:lnTo>
                    <a:pt x="350" y="94"/>
                  </a:lnTo>
                  <a:lnTo>
                    <a:pt x="361" y="106"/>
                  </a:lnTo>
                  <a:lnTo>
                    <a:pt x="375" y="118"/>
                  </a:lnTo>
                  <a:lnTo>
                    <a:pt x="391" y="128"/>
                  </a:lnTo>
                  <a:lnTo>
                    <a:pt x="409" y="136"/>
                  </a:lnTo>
                  <a:lnTo>
                    <a:pt x="506" y="236"/>
                  </a:lnTo>
                  <a:lnTo>
                    <a:pt x="508" y="242"/>
                  </a:lnTo>
                  <a:lnTo>
                    <a:pt x="507" y="252"/>
                  </a:lnTo>
                  <a:lnTo>
                    <a:pt x="505" y="256"/>
                  </a:lnTo>
                  <a:lnTo>
                    <a:pt x="501" y="260"/>
                  </a:lnTo>
                  <a:lnTo>
                    <a:pt x="493" y="266"/>
                  </a:lnTo>
                  <a:lnTo>
                    <a:pt x="527" y="266"/>
                  </a:lnTo>
                  <a:lnTo>
                    <a:pt x="531" y="258"/>
                  </a:lnTo>
                  <a:lnTo>
                    <a:pt x="531" y="240"/>
                  </a:lnTo>
                  <a:lnTo>
                    <a:pt x="530" y="234"/>
                  </a:lnTo>
                  <a:lnTo>
                    <a:pt x="527" y="228"/>
                  </a:lnTo>
                  <a:lnTo>
                    <a:pt x="546" y="210"/>
                  </a:lnTo>
                  <a:lnTo>
                    <a:pt x="513" y="210"/>
                  </a:lnTo>
                  <a:lnTo>
                    <a:pt x="446" y="140"/>
                  </a:lnTo>
                  <a:lnTo>
                    <a:pt x="468" y="136"/>
                  </a:lnTo>
                  <a:lnTo>
                    <a:pt x="480" y="132"/>
                  </a:lnTo>
                  <a:lnTo>
                    <a:pt x="492" y="126"/>
                  </a:lnTo>
                  <a:lnTo>
                    <a:pt x="498" y="122"/>
                  </a:lnTo>
                  <a:lnTo>
                    <a:pt x="499" y="118"/>
                  </a:lnTo>
                  <a:lnTo>
                    <a:pt x="433" y="118"/>
                  </a:lnTo>
                  <a:lnTo>
                    <a:pt x="395" y="104"/>
                  </a:lnTo>
                  <a:lnTo>
                    <a:pt x="384" y="94"/>
                  </a:lnTo>
                  <a:close/>
                  <a:moveTo>
                    <a:pt x="528" y="24"/>
                  </a:moveTo>
                  <a:lnTo>
                    <a:pt x="455" y="24"/>
                  </a:lnTo>
                  <a:lnTo>
                    <a:pt x="485" y="32"/>
                  </a:lnTo>
                  <a:lnTo>
                    <a:pt x="515" y="44"/>
                  </a:lnTo>
                  <a:lnTo>
                    <a:pt x="532" y="50"/>
                  </a:lnTo>
                  <a:lnTo>
                    <a:pt x="568" y="54"/>
                  </a:lnTo>
                  <a:lnTo>
                    <a:pt x="592" y="54"/>
                  </a:lnTo>
                  <a:lnTo>
                    <a:pt x="592" y="174"/>
                  </a:lnTo>
                  <a:lnTo>
                    <a:pt x="572" y="174"/>
                  </a:lnTo>
                  <a:lnTo>
                    <a:pt x="551" y="178"/>
                  </a:lnTo>
                  <a:lnTo>
                    <a:pt x="541" y="184"/>
                  </a:lnTo>
                  <a:lnTo>
                    <a:pt x="533" y="190"/>
                  </a:lnTo>
                  <a:lnTo>
                    <a:pt x="513" y="210"/>
                  </a:lnTo>
                  <a:lnTo>
                    <a:pt x="546" y="210"/>
                  </a:lnTo>
                  <a:lnTo>
                    <a:pt x="556" y="200"/>
                  </a:lnTo>
                  <a:lnTo>
                    <a:pt x="564" y="198"/>
                  </a:lnTo>
                  <a:lnTo>
                    <a:pt x="611" y="198"/>
                  </a:lnTo>
                  <a:lnTo>
                    <a:pt x="616" y="192"/>
                  </a:lnTo>
                  <a:lnTo>
                    <a:pt x="616" y="36"/>
                  </a:lnTo>
                  <a:lnTo>
                    <a:pt x="611" y="30"/>
                  </a:lnTo>
                  <a:lnTo>
                    <a:pt x="553" y="30"/>
                  </a:lnTo>
                  <a:lnTo>
                    <a:pt x="538" y="28"/>
                  </a:lnTo>
                  <a:lnTo>
                    <a:pt x="528" y="24"/>
                  </a:lnTo>
                  <a:close/>
                  <a:moveTo>
                    <a:pt x="129" y="196"/>
                  </a:moveTo>
                  <a:lnTo>
                    <a:pt x="114" y="198"/>
                  </a:lnTo>
                  <a:lnTo>
                    <a:pt x="100" y="206"/>
                  </a:lnTo>
                  <a:lnTo>
                    <a:pt x="156" y="206"/>
                  </a:lnTo>
                  <a:lnTo>
                    <a:pt x="145" y="198"/>
                  </a:lnTo>
                  <a:lnTo>
                    <a:pt x="129" y="196"/>
                  </a:lnTo>
                  <a:close/>
                  <a:moveTo>
                    <a:pt x="317" y="24"/>
                  </a:moveTo>
                  <a:lnTo>
                    <a:pt x="281" y="24"/>
                  </a:lnTo>
                  <a:lnTo>
                    <a:pt x="199" y="110"/>
                  </a:lnTo>
                  <a:lnTo>
                    <a:pt x="197" y="116"/>
                  </a:lnTo>
                  <a:lnTo>
                    <a:pt x="197" y="128"/>
                  </a:lnTo>
                  <a:lnTo>
                    <a:pt x="200" y="134"/>
                  </a:lnTo>
                  <a:lnTo>
                    <a:pt x="205" y="138"/>
                  </a:lnTo>
                  <a:lnTo>
                    <a:pt x="231" y="152"/>
                  </a:lnTo>
                  <a:lnTo>
                    <a:pt x="260" y="156"/>
                  </a:lnTo>
                  <a:lnTo>
                    <a:pt x="288" y="150"/>
                  </a:lnTo>
                  <a:lnTo>
                    <a:pt x="310" y="134"/>
                  </a:lnTo>
                  <a:lnTo>
                    <a:pt x="259" y="134"/>
                  </a:lnTo>
                  <a:lnTo>
                    <a:pt x="239" y="130"/>
                  </a:lnTo>
                  <a:lnTo>
                    <a:pt x="221" y="122"/>
                  </a:lnTo>
                  <a:lnTo>
                    <a:pt x="311" y="26"/>
                  </a:lnTo>
                  <a:lnTo>
                    <a:pt x="317" y="24"/>
                  </a:lnTo>
                  <a:close/>
                  <a:moveTo>
                    <a:pt x="348" y="64"/>
                  </a:moveTo>
                  <a:lnTo>
                    <a:pt x="345" y="66"/>
                  </a:lnTo>
                  <a:lnTo>
                    <a:pt x="296" y="118"/>
                  </a:lnTo>
                  <a:lnTo>
                    <a:pt x="279" y="128"/>
                  </a:lnTo>
                  <a:lnTo>
                    <a:pt x="259" y="134"/>
                  </a:lnTo>
                  <a:lnTo>
                    <a:pt x="310" y="134"/>
                  </a:lnTo>
                  <a:lnTo>
                    <a:pt x="313" y="132"/>
                  </a:lnTo>
                  <a:lnTo>
                    <a:pt x="350" y="94"/>
                  </a:lnTo>
                  <a:lnTo>
                    <a:pt x="384" y="94"/>
                  </a:lnTo>
                  <a:lnTo>
                    <a:pt x="371" y="82"/>
                  </a:lnTo>
                  <a:lnTo>
                    <a:pt x="361" y="70"/>
                  </a:lnTo>
                  <a:lnTo>
                    <a:pt x="359" y="68"/>
                  </a:lnTo>
                  <a:lnTo>
                    <a:pt x="356" y="66"/>
                  </a:lnTo>
                  <a:lnTo>
                    <a:pt x="348" y="64"/>
                  </a:lnTo>
                  <a:close/>
                  <a:moveTo>
                    <a:pt x="486" y="102"/>
                  </a:moveTo>
                  <a:lnTo>
                    <a:pt x="481" y="106"/>
                  </a:lnTo>
                  <a:lnTo>
                    <a:pt x="433" y="118"/>
                  </a:lnTo>
                  <a:lnTo>
                    <a:pt x="499" y="118"/>
                  </a:lnTo>
                  <a:lnTo>
                    <a:pt x="500" y="116"/>
                  </a:lnTo>
                  <a:lnTo>
                    <a:pt x="493" y="104"/>
                  </a:lnTo>
                  <a:lnTo>
                    <a:pt x="486" y="102"/>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32" name="Picture 31">
              <a:extLst>
                <a:ext uri="{FF2B5EF4-FFF2-40B4-BE49-F238E27FC236}">
                  <a16:creationId xmlns:a16="http://schemas.microsoft.com/office/drawing/2014/main" id="{9DDAC3D8-4106-F617-9ADA-1FB7E98F0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 y="5312"/>
              <a:ext cx="628"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01">
              <a:extLst>
                <a:ext uri="{FF2B5EF4-FFF2-40B4-BE49-F238E27FC236}">
                  <a16:creationId xmlns:a16="http://schemas.microsoft.com/office/drawing/2014/main" id="{A94B69E6-0F79-D29F-47A6-2A49E5F85E10}"/>
                </a:ext>
              </a:extLst>
            </p:cNvPr>
            <p:cNvSpPr>
              <a:spLocks/>
            </p:cNvSpPr>
            <p:nvPr/>
          </p:nvSpPr>
          <p:spPr bwMode="auto">
            <a:xfrm>
              <a:off x="7633" y="1574"/>
              <a:ext cx="1273" cy="1503"/>
            </a:xfrm>
            <a:custGeom>
              <a:avLst/>
              <a:gdLst>
                <a:gd name="T0" fmla="+- 0 8319 7634"/>
                <a:gd name="T1" fmla="*/ T0 w 1273"/>
                <a:gd name="T2" fmla="+- 0 1917 1575"/>
                <a:gd name="T3" fmla="*/ 1917 h 1503"/>
                <a:gd name="T4" fmla="+- 0 8310 7634"/>
                <a:gd name="T5" fmla="*/ T4 w 1273"/>
                <a:gd name="T6" fmla="+- 0 1839 1575"/>
                <a:gd name="T7" fmla="*/ 1839 h 1503"/>
                <a:gd name="T8" fmla="+- 0 8284 7634"/>
                <a:gd name="T9" fmla="*/ T8 w 1273"/>
                <a:gd name="T10" fmla="+- 0 1767 1575"/>
                <a:gd name="T11" fmla="*/ 1767 h 1503"/>
                <a:gd name="T12" fmla="+- 0 8244 7634"/>
                <a:gd name="T13" fmla="*/ T12 w 1273"/>
                <a:gd name="T14" fmla="+- 0 1703 1575"/>
                <a:gd name="T15" fmla="*/ 1703 h 1503"/>
                <a:gd name="T16" fmla="+- 0 8191 7634"/>
                <a:gd name="T17" fmla="*/ T16 w 1273"/>
                <a:gd name="T18" fmla="+- 0 1650 1575"/>
                <a:gd name="T19" fmla="*/ 1650 h 1503"/>
                <a:gd name="T20" fmla="+- 0 8127 7634"/>
                <a:gd name="T21" fmla="*/ T20 w 1273"/>
                <a:gd name="T22" fmla="+- 0 1610 1575"/>
                <a:gd name="T23" fmla="*/ 1610 h 1503"/>
                <a:gd name="T24" fmla="+- 0 8055 7634"/>
                <a:gd name="T25" fmla="*/ T24 w 1273"/>
                <a:gd name="T26" fmla="+- 0 1584 1575"/>
                <a:gd name="T27" fmla="*/ 1584 h 1503"/>
                <a:gd name="T28" fmla="+- 0 7976 7634"/>
                <a:gd name="T29" fmla="*/ T28 w 1273"/>
                <a:gd name="T30" fmla="+- 0 1575 1575"/>
                <a:gd name="T31" fmla="*/ 1575 h 1503"/>
                <a:gd name="T32" fmla="+- 0 7898 7634"/>
                <a:gd name="T33" fmla="*/ T32 w 1273"/>
                <a:gd name="T34" fmla="+- 0 1584 1575"/>
                <a:gd name="T35" fmla="*/ 1584 h 1503"/>
                <a:gd name="T36" fmla="+- 0 7826 7634"/>
                <a:gd name="T37" fmla="*/ T36 w 1273"/>
                <a:gd name="T38" fmla="+- 0 1610 1575"/>
                <a:gd name="T39" fmla="*/ 1610 h 1503"/>
                <a:gd name="T40" fmla="+- 0 7762 7634"/>
                <a:gd name="T41" fmla="*/ T40 w 1273"/>
                <a:gd name="T42" fmla="+- 0 1650 1575"/>
                <a:gd name="T43" fmla="*/ 1650 h 1503"/>
                <a:gd name="T44" fmla="+- 0 7709 7634"/>
                <a:gd name="T45" fmla="*/ T44 w 1273"/>
                <a:gd name="T46" fmla="+- 0 1703 1575"/>
                <a:gd name="T47" fmla="*/ 1703 h 1503"/>
                <a:gd name="T48" fmla="+- 0 7669 7634"/>
                <a:gd name="T49" fmla="*/ T48 w 1273"/>
                <a:gd name="T50" fmla="+- 0 1767 1575"/>
                <a:gd name="T51" fmla="*/ 1767 h 1503"/>
                <a:gd name="T52" fmla="+- 0 7643 7634"/>
                <a:gd name="T53" fmla="*/ T52 w 1273"/>
                <a:gd name="T54" fmla="+- 0 1839 1575"/>
                <a:gd name="T55" fmla="*/ 1839 h 1503"/>
                <a:gd name="T56" fmla="+- 0 7634 7634"/>
                <a:gd name="T57" fmla="*/ T56 w 1273"/>
                <a:gd name="T58" fmla="+- 0 1917 1575"/>
                <a:gd name="T59" fmla="*/ 1917 h 1503"/>
                <a:gd name="T60" fmla="+- 0 7643 7634"/>
                <a:gd name="T61" fmla="*/ T60 w 1273"/>
                <a:gd name="T62" fmla="+- 0 1996 1575"/>
                <a:gd name="T63" fmla="*/ 1996 h 1503"/>
                <a:gd name="T64" fmla="+- 0 7669 7634"/>
                <a:gd name="T65" fmla="*/ T64 w 1273"/>
                <a:gd name="T66" fmla="+- 0 2068 1575"/>
                <a:gd name="T67" fmla="*/ 2068 h 1503"/>
                <a:gd name="T68" fmla="+- 0 7709 7634"/>
                <a:gd name="T69" fmla="*/ T68 w 1273"/>
                <a:gd name="T70" fmla="+- 0 2132 1575"/>
                <a:gd name="T71" fmla="*/ 2132 h 1503"/>
                <a:gd name="T72" fmla="+- 0 7762 7634"/>
                <a:gd name="T73" fmla="*/ T72 w 1273"/>
                <a:gd name="T74" fmla="+- 0 2185 1575"/>
                <a:gd name="T75" fmla="*/ 2185 h 1503"/>
                <a:gd name="T76" fmla="+- 0 7826 7634"/>
                <a:gd name="T77" fmla="*/ T76 w 1273"/>
                <a:gd name="T78" fmla="+- 0 2225 1575"/>
                <a:gd name="T79" fmla="*/ 2225 h 1503"/>
                <a:gd name="T80" fmla="+- 0 7898 7634"/>
                <a:gd name="T81" fmla="*/ T80 w 1273"/>
                <a:gd name="T82" fmla="+- 0 2251 1575"/>
                <a:gd name="T83" fmla="*/ 2251 h 1503"/>
                <a:gd name="T84" fmla="+- 0 7976 7634"/>
                <a:gd name="T85" fmla="*/ T84 w 1273"/>
                <a:gd name="T86" fmla="+- 0 2260 1575"/>
                <a:gd name="T87" fmla="*/ 2260 h 1503"/>
                <a:gd name="T88" fmla="+- 0 8055 7634"/>
                <a:gd name="T89" fmla="*/ T88 w 1273"/>
                <a:gd name="T90" fmla="+- 0 2251 1575"/>
                <a:gd name="T91" fmla="*/ 2251 h 1503"/>
                <a:gd name="T92" fmla="+- 0 8127 7634"/>
                <a:gd name="T93" fmla="*/ T92 w 1273"/>
                <a:gd name="T94" fmla="+- 0 2225 1575"/>
                <a:gd name="T95" fmla="*/ 2225 h 1503"/>
                <a:gd name="T96" fmla="+- 0 8191 7634"/>
                <a:gd name="T97" fmla="*/ T96 w 1273"/>
                <a:gd name="T98" fmla="+- 0 2185 1575"/>
                <a:gd name="T99" fmla="*/ 2185 h 1503"/>
                <a:gd name="T100" fmla="+- 0 8244 7634"/>
                <a:gd name="T101" fmla="*/ T100 w 1273"/>
                <a:gd name="T102" fmla="+- 0 2132 1575"/>
                <a:gd name="T103" fmla="*/ 2132 h 1503"/>
                <a:gd name="T104" fmla="+- 0 8284 7634"/>
                <a:gd name="T105" fmla="*/ T104 w 1273"/>
                <a:gd name="T106" fmla="+- 0 2068 1575"/>
                <a:gd name="T107" fmla="*/ 2068 h 1503"/>
                <a:gd name="T108" fmla="+- 0 8310 7634"/>
                <a:gd name="T109" fmla="*/ T108 w 1273"/>
                <a:gd name="T110" fmla="+- 0 1996 1575"/>
                <a:gd name="T111" fmla="*/ 1996 h 1503"/>
                <a:gd name="T112" fmla="+- 0 8319 7634"/>
                <a:gd name="T113" fmla="*/ T112 w 1273"/>
                <a:gd name="T114" fmla="+- 0 1917 1575"/>
                <a:gd name="T115" fmla="*/ 1917 h 1503"/>
                <a:gd name="T116" fmla="+- 0 8907 7634"/>
                <a:gd name="T117" fmla="*/ T116 w 1273"/>
                <a:gd name="T118" fmla="+- 0 2735 1575"/>
                <a:gd name="T119" fmla="*/ 2735 h 1503"/>
                <a:gd name="T120" fmla="+- 0 8898 7634"/>
                <a:gd name="T121" fmla="*/ T120 w 1273"/>
                <a:gd name="T122" fmla="+- 0 2656 1575"/>
                <a:gd name="T123" fmla="*/ 2656 h 1503"/>
                <a:gd name="T124" fmla="+- 0 8872 7634"/>
                <a:gd name="T125" fmla="*/ T124 w 1273"/>
                <a:gd name="T126" fmla="+- 0 2584 1575"/>
                <a:gd name="T127" fmla="*/ 2584 h 1503"/>
                <a:gd name="T128" fmla="+- 0 8831 7634"/>
                <a:gd name="T129" fmla="*/ T128 w 1273"/>
                <a:gd name="T130" fmla="+- 0 2520 1575"/>
                <a:gd name="T131" fmla="*/ 2520 h 1503"/>
                <a:gd name="T132" fmla="+- 0 8778 7634"/>
                <a:gd name="T133" fmla="*/ T132 w 1273"/>
                <a:gd name="T134" fmla="+- 0 2467 1575"/>
                <a:gd name="T135" fmla="*/ 2467 h 1503"/>
                <a:gd name="T136" fmla="+- 0 8715 7634"/>
                <a:gd name="T137" fmla="*/ T136 w 1273"/>
                <a:gd name="T138" fmla="+- 0 2427 1575"/>
                <a:gd name="T139" fmla="*/ 2427 h 1503"/>
                <a:gd name="T140" fmla="+- 0 8643 7634"/>
                <a:gd name="T141" fmla="*/ T140 w 1273"/>
                <a:gd name="T142" fmla="+- 0 2401 1575"/>
                <a:gd name="T143" fmla="*/ 2401 h 1503"/>
                <a:gd name="T144" fmla="+- 0 8564 7634"/>
                <a:gd name="T145" fmla="*/ T144 w 1273"/>
                <a:gd name="T146" fmla="+- 0 2392 1575"/>
                <a:gd name="T147" fmla="*/ 2392 h 1503"/>
                <a:gd name="T148" fmla="+- 0 8486 7634"/>
                <a:gd name="T149" fmla="*/ T148 w 1273"/>
                <a:gd name="T150" fmla="+- 0 2401 1575"/>
                <a:gd name="T151" fmla="*/ 2401 h 1503"/>
                <a:gd name="T152" fmla="+- 0 8414 7634"/>
                <a:gd name="T153" fmla="*/ T152 w 1273"/>
                <a:gd name="T154" fmla="+- 0 2427 1575"/>
                <a:gd name="T155" fmla="*/ 2427 h 1503"/>
                <a:gd name="T156" fmla="+- 0 8350 7634"/>
                <a:gd name="T157" fmla="*/ T156 w 1273"/>
                <a:gd name="T158" fmla="+- 0 2467 1575"/>
                <a:gd name="T159" fmla="*/ 2467 h 1503"/>
                <a:gd name="T160" fmla="+- 0 8297 7634"/>
                <a:gd name="T161" fmla="*/ T160 w 1273"/>
                <a:gd name="T162" fmla="+- 0 2520 1575"/>
                <a:gd name="T163" fmla="*/ 2520 h 1503"/>
                <a:gd name="T164" fmla="+- 0 8256 7634"/>
                <a:gd name="T165" fmla="*/ T164 w 1273"/>
                <a:gd name="T166" fmla="+- 0 2584 1575"/>
                <a:gd name="T167" fmla="*/ 2584 h 1503"/>
                <a:gd name="T168" fmla="+- 0 8231 7634"/>
                <a:gd name="T169" fmla="*/ T168 w 1273"/>
                <a:gd name="T170" fmla="+- 0 2656 1575"/>
                <a:gd name="T171" fmla="*/ 2656 h 1503"/>
                <a:gd name="T172" fmla="+- 0 8222 7634"/>
                <a:gd name="T173" fmla="*/ T172 w 1273"/>
                <a:gd name="T174" fmla="+- 0 2735 1575"/>
                <a:gd name="T175" fmla="*/ 2735 h 1503"/>
                <a:gd name="T176" fmla="+- 0 8231 7634"/>
                <a:gd name="T177" fmla="*/ T176 w 1273"/>
                <a:gd name="T178" fmla="+- 0 2813 1575"/>
                <a:gd name="T179" fmla="*/ 2813 h 1503"/>
                <a:gd name="T180" fmla="+- 0 8256 7634"/>
                <a:gd name="T181" fmla="*/ T180 w 1273"/>
                <a:gd name="T182" fmla="+- 0 2885 1575"/>
                <a:gd name="T183" fmla="*/ 2885 h 1503"/>
                <a:gd name="T184" fmla="+- 0 8297 7634"/>
                <a:gd name="T185" fmla="*/ T184 w 1273"/>
                <a:gd name="T186" fmla="+- 0 2949 1575"/>
                <a:gd name="T187" fmla="*/ 2949 h 1503"/>
                <a:gd name="T188" fmla="+- 0 8350 7634"/>
                <a:gd name="T189" fmla="*/ T188 w 1273"/>
                <a:gd name="T190" fmla="+- 0 3002 1575"/>
                <a:gd name="T191" fmla="*/ 3002 h 1503"/>
                <a:gd name="T192" fmla="+- 0 8414 7634"/>
                <a:gd name="T193" fmla="*/ T192 w 1273"/>
                <a:gd name="T194" fmla="+- 0 3042 1575"/>
                <a:gd name="T195" fmla="*/ 3042 h 1503"/>
                <a:gd name="T196" fmla="+- 0 8486 7634"/>
                <a:gd name="T197" fmla="*/ T196 w 1273"/>
                <a:gd name="T198" fmla="+- 0 3068 1575"/>
                <a:gd name="T199" fmla="*/ 3068 h 1503"/>
                <a:gd name="T200" fmla="+- 0 8564 7634"/>
                <a:gd name="T201" fmla="*/ T200 w 1273"/>
                <a:gd name="T202" fmla="+- 0 3077 1575"/>
                <a:gd name="T203" fmla="*/ 3077 h 1503"/>
                <a:gd name="T204" fmla="+- 0 8643 7634"/>
                <a:gd name="T205" fmla="*/ T204 w 1273"/>
                <a:gd name="T206" fmla="+- 0 3068 1575"/>
                <a:gd name="T207" fmla="*/ 3068 h 1503"/>
                <a:gd name="T208" fmla="+- 0 8715 7634"/>
                <a:gd name="T209" fmla="*/ T208 w 1273"/>
                <a:gd name="T210" fmla="+- 0 3042 1575"/>
                <a:gd name="T211" fmla="*/ 3042 h 1503"/>
                <a:gd name="T212" fmla="+- 0 8778 7634"/>
                <a:gd name="T213" fmla="*/ T212 w 1273"/>
                <a:gd name="T214" fmla="+- 0 3002 1575"/>
                <a:gd name="T215" fmla="*/ 3002 h 1503"/>
                <a:gd name="T216" fmla="+- 0 8831 7634"/>
                <a:gd name="T217" fmla="*/ T216 w 1273"/>
                <a:gd name="T218" fmla="+- 0 2949 1575"/>
                <a:gd name="T219" fmla="*/ 2949 h 1503"/>
                <a:gd name="T220" fmla="+- 0 8872 7634"/>
                <a:gd name="T221" fmla="*/ T220 w 1273"/>
                <a:gd name="T222" fmla="+- 0 2885 1575"/>
                <a:gd name="T223" fmla="*/ 2885 h 1503"/>
                <a:gd name="T224" fmla="+- 0 8898 7634"/>
                <a:gd name="T225" fmla="*/ T224 w 1273"/>
                <a:gd name="T226" fmla="+- 0 2813 1575"/>
                <a:gd name="T227" fmla="*/ 2813 h 1503"/>
                <a:gd name="T228" fmla="+- 0 8907 7634"/>
                <a:gd name="T229" fmla="*/ T228 w 1273"/>
                <a:gd name="T230" fmla="+- 0 2735 1575"/>
                <a:gd name="T231" fmla="*/ 2735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273" h="1503">
                  <a:moveTo>
                    <a:pt x="685" y="342"/>
                  </a:moveTo>
                  <a:lnTo>
                    <a:pt x="676" y="264"/>
                  </a:lnTo>
                  <a:lnTo>
                    <a:pt x="650" y="192"/>
                  </a:lnTo>
                  <a:lnTo>
                    <a:pt x="610" y="128"/>
                  </a:lnTo>
                  <a:lnTo>
                    <a:pt x="557" y="75"/>
                  </a:lnTo>
                  <a:lnTo>
                    <a:pt x="493" y="35"/>
                  </a:lnTo>
                  <a:lnTo>
                    <a:pt x="421" y="9"/>
                  </a:lnTo>
                  <a:lnTo>
                    <a:pt x="342" y="0"/>
                  </a:lnTo>
                  <a:lnTo>
                    <a:pt x="264" y="9"/>
                  </a:lnTo>
                  <a:lnTo>
                    <a:pt x="192" y="35"/>
                  </a:lnTo>
                  <a:lnTo>
                    <a:pt x="128" y="75"/>
                  </a:lnTo>
                  <a:lnTo>
                    <a:pt x="75" y="128"/>
                  </a:lnTo>
                  <a:lnTo>
                    <a:pt x="35" y="192"/>
                  </a:lnTo>
                  <a:lnTo>
                    <a:pt x="9" y="264"/>
                  </a:lnTo>
                  <a:lnTo>
                    <a:pt x="0" y="342"/>
                  </a:lnTo>
                  <a:lnTo>
                    <a:pt x="9" y="421"/>
                  </a:lnTo>
                  <a:lnTo>
                    <a:pt x="35" y="493"/>
                  </a:lnTo>
                  <a:lnTo>
                    <a:pt x="75" y="557"/>
                  </a:lnTo>
                  <a:lnTo>
                    <a:pt x="128" y="610"/>
                  </a:lnTo>
                  <a:lnTo>
                    <a:pt x="192" y="650"/>
                  </a:lnTo>
                  <a:lnTo>
                    <a:pt x="264" y="676"/>
                  </a:lnTo>
                  <a:lnTo>
                    <a:pt x="342" y="685"/>
                  </a:lnTo>
                  <a:lnTo>
                    <a:pt x="421" y="676"/>
                  </a:lnTo>
                  <a:lnTo>
                    <a:pt x="493" y="650"/>
                  </a:lnTo>
                  <a:lnTo>
                    <a:pt x="557" y="610"/>
                  </a:lnTo>
                  <a:lnTo>
                    <a:pt x="610" y="557"/>
                  </a:lnTo>
                  <a:lnTo>
                    <a:pt x="650" y="493"/>
                  </a:lnTo>
                  <a:lnTo>
                    <a:pt x="676" y="421"/>
                  </a:lnTo>
                  <a:lnTo>
                    <a:pt x="685" y="342"/>
                  </a:lnTo>
                  <a:close/>
                  <a:moveTo>
                    <a:pt x="1273" y="1160"/>
                  </a:moveTo>
                  <a:lnTo>
                    <a:pt x="1264" y="1081"/>
                  </a:lnTo>
                  <a:lnTo>
                    <a:pt x="1238" y="1009"/>
                  </a:lnTo>
                  <a:lnTo>
                    <a:pt x="1197" y="945"/>
                  </a:lnTo>
                  <a:lnTo>
                    <a:pt x="1144" y="892"/>
                  </a:lnTo>
                  <a:lnTo>
                    <a:pt x="1081" y="852"/>
                  </a:lnTo>
                  <a:lnTo>
                    <a:pt x="1009" y="826"/>
                  </a:lnTo>
                  <a:lnTo>
                    <a:pt x="930" y="817"/>
                  </a:lnTo>
                  <a:lnTo>
                    <a:pt x="852" y="826"/>
                  </a:lnTo>
                  <a:lnTo>
                    <a:pt x="780" y="852"/>
                  </a:lnTo>
                  <a:lnTo>
                    <a:pt x="716" y="892"/>
                  </a:lnTo>
                  <a:lnTo>
                    <a:pt x="663" y="945"/>
                  </a:lnTo>
                  <a:lnTo>
                    <a:pt x="622" y="1009"/>
                  </a:lnTo>
                  <a:lnTo>
                    <a:pt x="597" y="1081"/>
                  </a:lnTo>
                  <a:lnTo>
                    <a:pt x="588" y="1160"/>
                  </a:lnTo>
                  <a:lnTo>
                    <a:pt x="597" y="1238"/>
                  </a:lnTo>
                  <a:lnTo>
                    <a:pt x="622" y="1310"/>
                  </a:lnTo>
                  <a:lnTo>
                    <a:pt x="663" y="1374"/>
                  </a:lnTo>
                  <a:lnTo>
                    <a:pt x="716" y="1427"/>
                  </a:lnTo>
                  <a:lnTo>
                    <a:pt x="780" y="1467"/>
                  </a:lnTo>
                  <a:lnTo>
                    <a:pt x="852" y="1493"/>
                  </a:lnTo>
                  <a:lnTo>
                    <a:pt x="930" y="1502"/>
                  </a:lnTo>
                  <a:lnTo>
                    <a:pt x="1009" y="1493"/>
                  </a:lnTo>
                  <a:lnTo>
                    <a:pt x="1081" y="1467"/>
                  </a:lnTo>
                  <a:lnTo>
                    <a:pt x="1144" y="1427"/>
                  </a:lnTo>
                  <a:lnTo>
                    <a:pt x="1197" y="1374"/>
                  </a:lnTo>
                  <a:lnTo>
                    <a:pt x="1238" y="1310"/>
                  </a:lnTo>
                  <a:lnTo>
                    <a:pt x="1264" y="1238"/>
                  </a:lnTo>
                  <a:lnTo>
                    <a:pt x="1273" y="1160"/>
                  </a:lnTo>
                  <a:close/>
                </a:path>
              </a:pathLst>
            </a:custGeom>
            <a:solidFill>
              <a:srgbClr val="8DC2B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34" name="AutoShape 102">
              <a:extLst>
                <a:ext uri="{FF2B5EF4-FFF2-40B4-BE49-F238E27FC236}">
                  <a16:creationId xmlns:a16="http://schemas.microsoft.com/office/drawing/2014/main" id="{0818BF49-FC85-22A6-F75D-8CAE4A0D9EF8}"/>
                </a:ext>
              </a:extLst>
            </p:cNvPr>
            <p:cNvSpPr>
              <a:spLocks/>
            </p:cNvSpPr>
            <p:nvPr/>
          </p:nvSpPr>
          <p:spPr bwMode="auto">
            <a:xfrm>
              <a:off x="8045" y="2522"/>
              <a:ext cx="297" cy="457"/>
            </a:xfrm>
            <a:custGeom>
              <a:avLst/>
              <a:gdLst>
                <a:gd name="T0" fmla="+- 0 8099 8046"/>
                <a:gd name="T1" fmla="*/ T0 w 297"/>
                <a:gd name="T2" fmla="+- 0 2833 2523"/>
                <a:gd name="T3" fmla="*/ 2833 h 457"/>
                <a:gd name="T4" fmla="+- 0 8082 8046"/>
                <a:gd name="T5" fmla="*/ T4 w 297"/>
                <a:gd name="T6" fmla="+- 0 2838 2523"/>
                <a:gd name="T7" fmla="*/ 2838 h 457"/>
                <a:gd name="T8" fmla="+- 0 8087 8046"/>
                <a:gd name="T9" fmla="*/ T8 w 297"/>
                <a:gd name="T10" fmla="+- 0 2979 2523"/>
                <a:gd name="T11" fmla="*/ 2979 h 457"/>
                <a:gd name="T12" fmla="+- 0 8099 8046"/>
                <a:gd name="T13" fmla="*/ T12 w 297"/>
                <a:gd name="T14" fmla="+- 0 2979 2523"/>
                <a:gd name="T15" fmla="*/ 2979 h 457"/>
                <a:gd name="T16" fmla="+- 0 8104 8046"/>
                <a:gd name="T17" fmla="*/ T16 w 297"/>
                <a:gd name="T18" fmla="+- 0 2838 2523"/>
                <a:gd name="T19" fmla="*/ 2838 h 457"/>
                <a:gd name="T20" fmla="+- 0 8340 8046"/>
                <a:gd name="T21" fmla="*/ T20 w 297"/>
                <a:gd name="T22" fmla="+- 0 2543 2523"/>
                <a:gd name="T23" fmla="*/ 2543 h 457"/>
                <a:gd name="T24" fmla="+- 0 8323 8046"/>
                <a:gd name="T25" fmla="*/ T24 w 297"/>
                <a:gd name="T26" fmla="+- 0 2525 2523"/>
                <a:gd name="T27" fmla="*/ 2525 h 457"/>
                <a:gd name="T28" fmla="+- 0 8299 8046"/>
                <a:gd name="T29" fmla="*/ T28 w 297"/>
                <a:gd name="T30" fmla="+- 0 2525 2523"/>
                <a:gd name="T31" fmla="*/ 2525 h 457"/>
                <a:gd name="T32" fmla="+- 0 8238 8046"/>
                <a:gd name="T33" fmla="*/ T32 w 297"/>
                <a:gd name="T34" fmla="+- 0 2545 2523"/>
                <a:gd name="T35" fmla="*/ 2545 h 457"/>
                <a:gd name="T36" fmla="+- 0 8139 8046"/>
                <a:gd name="T37" fmla="*/ T36 w 297"/>
                <a:gd name="T38" fmla="+- 0 2570 2523"/>
                <a:gd name="T39" fmla="*/ 2570 h 457"/>
                <a:gd name="T40" fmla="+- 0 8095 8046"/>
                <a:gd name="T41" fmla="*/ T40 w 297"/>
                <a:gd name="T42" fmla="+- 0 2575 2523"/>
                <a:gd name="T43" fmla="*/ 2575 h 457"/>
                <a:gd name="T44" fmla="+- 0 8051 8046"/>
                <a:gd name="T45" fmla="*/ T44 w 297"/>
                <a:gd name="T46" fmla="+- 0 2595 2523"/>
                <a:gd name="T47" fmla="*/ 2595 h 457"/>
                <a:gd name="T48" fmla="+- 0 8046 8046"/>
                <a:gd name="T49" fmla="*/ T48 w 297"/>
                <a:gd name="T50" fmla="+- 0 2605 2523"/>
                <a:gd name="T51" fmla="*/ 2605 h 457"/>
                <a:gd name="T52" fmla="+- 0 8047 8046"/>
                <a:gd name="T53" fmla="*/ T52 w 297"/>
                <a:gd name="T54" fmla="+- 0 2776 2523"/>
                <a:gd name="T55" fmla="*/ 2776 h 457"/>
                <a:gd name="T56" fmla="+- 0 8054 8046"/>
                <a:gd name="T57" fmla="*/ T56 w 297"/>
                <a:gd name="T58" fmla="+- 0 2802 2523"/>
                <a:gd name="T59" fmla="*/ 2802 h 457"/>
                <a:gd name="T60" fmla="+- 0 8076 8046"/>
                <a:gd name="T61" fmla="*/ T60 w 297"/>
                <a:gd name="T62" fmla="+- 0 2812 2523"/>
                <a:gd name="T63" fmla="*/ 2812 h 457"/>
                <a:gd name="T64" fmla="+- 0 8103 8046"/>
                <a:gd name="T65" fmla="*/ T64 w 297"/>
                <a:gd name="T66" fmla="+- 0 2798 2523"/>
                <a:gd name="T67" fmla="*/ 2798 h 457"/>
                <a:gd name="T68" fmla="+- 0 8108 8046"/>
                <a:gd name="T69" fmla="*/ T68 w 297"/>
                <a:gd name="T70" fmla="+- 0 2775 2523"/>
                <a:gd name="T71" fmla="*/ 2775 h 457"/>
                <a:gd name="T72" fmla="+- 0 8103 8046"/>
                <a:gd name="T73" fmla="*/ T72 w 297"/>
                <a:gd name="T74" fmla="+- 0 2654 2523"/>
                <a:gd name="T75" fmla="*/ 2654 h 457"/>
                <a:gd name="T76" fmla="+- 0 8086 8046"/>
                <a:gd name="T77" fmla="*/ T76 w 297"/>
                <a:gd name="T78" fmla="+- 0 2660 2523"/>
                <a:gd name="T79" fmla="*/ 2660 h 457"/>
                <a:gd name="T80" fmla="+- 0 8085 8046"/>
                <a:gd name="T81" fmla="*/ T80 w 297"/>
                <a:gd name="T82" fmla="+- 0 2788 2523"/>
                <a:gd name="T83" fmla="*/ 2788 h 457"/>
                <a:gd name="T84" fmla="+- 0 8070 8046"/>
                <a:gd name="T85" fmla="*/ T84 w 297"/>
                <a:gd name="T86" fmla="+- 0 2789 2523"/>
                <a:gd name="T87" fmla="*/ 2789 h 457"/>
                <a:gd name="T88" fmla="+- 0 8069 8046"/>
                <a:gd name="T89" fmla="*/ T88 w 297"/>
                <a:gd name="T90" fmla="+- 0 2775 2523"/>
                <a:gd name="T91" fmla="*/ 2775 h 457"/>
                <a:gd name="T92" fmla="+- 0 8071 8046"/>
                <a:gd name="T93" fmla="*/ T92 w 297"/>
                <a:gd name="T94" fmla="+- 0 2607 2523"/>
                <a:gd name="T95" fmla="*/ 2607 h 457"/>
                <a:gd name="T96" fmla="+- 0 8100 8046"/>
                <a:gd name="T97" fmla="*/ T96 w 297"/>
                <a:gd name="T98" fmla="+- 0 2597 2523"/>
                <a:gd name="T99" fmla="*/ 2597 h 457"/>
                <a:gd name="T100" fmla="+- 0 8190 8046"/>
                <a:gd name="T101" fmla="*/ T100 w 297"/>
                <a:gd name="T102" fmla="+- 0 2582 2523"/>
                <a:gd name="T103" fmla="*/ 2582 h 457"/>
                <a:gd name="T104" fmla="+- 0 8287 8046"/>
                <a:gd name="T105" fmla="*/ T104 w 297"/>
                <a:gd name="T106" fmla="+- 0 2553 2523"/>
                <a:gd name="T107" fmla="*/ 2553 h 457"/>
                <a:gd name="T108" fmla="+- 0 8317 8046"/>
                <a:gd name="T109" fmla="*/ T108 w 297"/>
                <a:gd name="T110" fmla="+- 0 2546 2523"/>
                <a:gd name="T111" fmla="*/ 2546 h 457"/>
                <a:gd name="T112" fmla="+- 0 8319 8046"/>
                <a:gd name="T113" fmla="*/ T112 w 297"/>
                <a:gd name="T114" fmla="+- 0 2562 2523"/>
                <a:gd name="T115" fmla="*/ 2562 h 457"/>
                <a:gd name="T116" fmla="+- 0 8197 8046"/>
                <a:gd name="T117" fmla="*/ T116 w 297"/>
                <a:gd name="T118" fmla="+- 0 2610 2523"/>
                <a:gd name="T119" fmla="*/ 2610 h 457"/>
                <a:gd name="T120" fmla="+- 0 8202 8046"/>
                <a:gd name="T121" fmla="*/ T120 w 297"/>
                <a:gd name="T122" fmla="+- 0 2979 2523"/>
                <a:gd name="T123" fmla="*/ 2979 h 457"/>
                <a:gd name="T124" fmla="+- 0 8220 8046"/>
                <a:gd name="T125" fmla="*/ T124 w 297"/>
                <a:gd name="T126" fmla="+- 0 2974 2523"/>
                <a:gd name="T127" fmla="*/ 2974 h 457"/>
                <a:gd name="T128" fmla="+- 0 8322 8046"/>
                <a:gd name="T129" fmla="*/ T128 w 297"/>
                <a:gd name="T130" fmla="+- 0 2585 2523"/>
                <a:gd name="T131" fmla="*/ 2585 h 457"/>
                <a:gd name="T132" fmla="+- 0 8340 8046"/>
                <a:gd name="T133" fmla="*/ T132 w 297"/>
                <a:gd name="T134" fmla="+- 0 2568 2523"/>
                <a:gd name="T135" fmla="*/ 2568 h 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97" h="457">
                  <a:moveTo>
                    <a:pt x="58" y="315"/>
                  </a:moveTo>
                  <a:lnTo>
                    <a:pt x="53" y="310"/>
                  </a:lnTo>
                  <a:lnTo>
                    <a:pt x="41" y="310"/>
                  </a:lnTo>
                  <a:lnTo>
                    <a:pt x="36" y="315"/>
                  </a:lnTo>
                  <a:lnTo>
                    <a:pt x="36" y="451"/>
                  </a:lnTo>
                  <a:lnTo>
                    <a:pt x="41" y="456"/>
                  </a:lnTo>
                  <a:lnTo>
                    <a:pt x="47" y="456"/>
                  </a:lnTo>
                  <a:lnTo>
                    <a:pt x="53" y="456"/>
                  </a:lnTo>
                  <a:lnTo>
                    <a:pt x="58" y="451"/>
                  </a:lnTo>
                  <a:lnTo>
                    <a:pt x="58" y="315"/>
                  </a:lnTo>
                  <a:close/>
                  <a:moveTo>
                    <a:pt x="297" y="33"/>
                  </a:moveTo>
                  <a:lnTo>
                    <a:pt x="294" y="20"/>
                  </a:lnTo>
                  <a:lnTo>
                    <a:pt x="287" y="9"/>
                  </a:lnTo>
                  <a:lnTo>
                    <a:pt x="277" y="2"/>
                  </a:lnTo>
                  <a:lnTo>
                    <a:pt x="266" y="0"/>
                  </a:lnTo>
                  <a:lnTo>
                    <a:pt x="253" y="2"/>
                  </a:lnTo>
                  <a:lnTo>
                    <a:pt x="235" y="8"/>
                  </a:lnTo>
                  <a:lnTo>
                    <a:pt x="192" y="22"/>
                  </a:lnTo>
                  <a:lnTo>
                    <a:pt x="139" y="37"/>
                  </a:lnTo>
                  <a:lnTo>
                    <a:pt x="93" y="47"/>
                  </a:lnTo>
                  <a:lnTo>
                    <a:pt x="74" y="49"/>
                  </a:lnTo>
                  <a:lnTo>
                    <a:pt x="49" y="52"/>
                  </a:lnTo>
                  <a:lnTo>
                    <a:pt x="23" y="59"/>
                  </a:lnTo>
                  <a:lnTo>
                    <a:pt x="5" y="72"/>
                  </a:lnTo>
                  <a:lnTo>
                    <a:pt x="1" y="77"/>
                  </a:lnTo>
                  <a:lnTo>
                    <a:pt x="0" y="82"/>
                  </a:lnTo>
                  <a:lnTo>
                    <a:pt x="1" y="89"/>
                  </a:lnTo>
                  <a:lnTo>
                    <a:pt x="1" y="253"/>
                  </a:lnTo>
                  <a:lnTo>
                    <a:pt x="3" y="267"/>
                  </a:lnTo>
                  <a:lnTo>
                    <a:pt x="8" y="279"/>
                  </a:lnTo>
                  <a:lnTo>
                    <a:pt x="17" y="287"/>
                  </a:lnTo>
                  <a:lnTo>
                    <a:pt x="30" y="289"/>
                  </a:lnTo>
                  <a:lnTo>
                    <a:pt x="48" y="285"/>
                  </a:lnTo>
                  <a:lnTo>
                    <a:pt x="57" y="275"/>
                  </a:lnTo>
                  <a:lnTo>
                    <a:pt x="61" y="263"/>
                  </a:lnTo>
                  <a:lnTo>
                    <a:pt x="62" y="252"/>
                  </a:lnTo>
                  <a:lnTo>
                    <a:pt x="62" y="137"/>
                  </a:lnTo>
                  <a:lnTo>
                    <a:pt x="57" y="131"/>
                  </a:lnTo>
                  <a:lnTo>
                    <a:pt x="45" y="131"/>
                  </a:lnTo>
                  <a:lnTo>
                    <a:pt x="40" y="137"/>
                  </a:lnTo>
                  <a:lnTo>
                    <a:pt x="40" y="252"/>
                  </a:lnTo>
                  <a:lnTo>
                    <a:pt x="39" y="265"/>
                  </a:lnTo>
                  <a:lnTo>
                    <a:pt x="37" y="266"/>
                  </a:lnTo>
                  <a:lnTo>
                    <a:pt x="24" y="266"/>
                  </a:lnTo>
                  <a:lnTo>
                    <a:pt x="23" y="260"/>
                  </a:lnTo>
                  <a:lnTo>
                    <a:pt x="23" y="252"/>
                  </a:lnTo>
                  <a:lnTo>
                    <a:pt x="23" y="86"/>
                  </a:lnTo>
                  <a:lnTo>
                    <a:pt x="25" y="84"/>
                  </a:lnTo>
                  <a:lnTo>
                    <a:pt x="34" y="79"/>
                  </a:lnTo>
                  <a:lnTo>
                    <a:pt x="54" y="74"/>
                  </a:lnTo>
                  <a:lnTo>
                    <a:pt x="95" y="69"/>
                  </a:lnTo>
                  <a:lnTo>
                    <a:pt x="144" y="59"/>
                  </a:lnTo>
                  <a:lnTo>
                    <a:pt x="197" y="44"/>
                  </a:lnTo>
                  <a:lnTo>
                    <a:pt x="241" y="30"/>
                  </a:lnTo>
                  <a:lnTo>
                    <a:pt x="266" y="21"/>
                  </a:lnTo>
                  <a:lnTo>
                    <a:pt x="271" y="23"/>
                  </a:lnTo>
                  <a:lnTo>
                    <a:pt x="275" y="34"/>
                  </a:lnTo>
                  <a:lnTo>
                    <a:pt x="273" y="39"/>
                  </a:lnTo>
                  <a:lnTo>
                    <a:pt x="154" y="83"/>
                  </a:lnTo>
                  <a:lnTo>
                    <a:pt x="151" y="87"/>
                  </a:lnTo>
                  <a:lnTo>
                    <a:pt x="151" y="451"/>
                  </a:lnTo>
                  <a:lnTo>
                    <a:pt x="156" y="456"/>
                  </a:lnTo>
                  <a:lnTo>
                    <a:pt x="169" y="456"/>
                  </a:lnTo>
                  <a:lnTo>
                    <a:pt x="174" y="451"/>
                  </a:lnTo>
                  <a:lnTo>
                    <a:pt x="174" y="99"/>
                  </a:lnTo>
                  <a:lnTo>
                    <a:pt x="276" y="62"/>
                  </a:lnTo>
                  <a:lnTo>
                    <a:pt x="287" y="55"/>
                  </a:lnTo>
                  <a:lnTo>
                    <a:pt x="294" y="45"/>
                  </a:lnTo>
                  <a:lnTo>
                    <a:pt x="297" y="33"/>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35" name="Picture 34">
              <a:extLst>
                <a:ext uri="{FF2B5EF4-FFF2-40B4-BE49-F238E27FC236}">
                  <a16:creationId xmlns:a16="http://schemas.microsoft.com/office/drawing/2014/main" id="{478747B0-110A-9A07-F99C-A148F11EC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3" y="2436"/>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04">
              <a:extLst>
                <a:ext uri="{FF2B5EF4-FFF2-40B4-BE49-F238E27FC236}">
                  <a16:creationId xmlns:a16="http://schemas.microsoft.com/office/drawing/2014/main" id="{279B098B-D2CC-F216-FEC8-5B283EF93923}"/>
                </a:ext>
              </a:extLst>
            </p:cNvPr>
            <p:cNvSpPr>
              <a:spLocks/>
            </p:cNvSpPr>
            <p:nvPr/>
          </p:nvSpPr>
          <p:spPr bwMode="auto">
            <a:xfrm>
              <a:off x="8138" y="2813"/>
              <a:ext cx="23" cy="166"/>
            </a:xfrm>
            <a:custGeom>
              <a:avLst/>
              <a:gdLst>
                <a:gd name="T0" fmla="+- 0 8156 8138"/>
                <a:gd name="T1" fmla="*/ T0 w 23"/>
                <a:gd name="T2" fmla="+- 0 2813 2813"/>
                <a:gd name="T3" fmla="*/ 2813 h 166"/>
                <a:gd name="T4" fmla="+- 0 8143 8138"/>
                <a:gd name="T5" fmla="*/ T4 w 23"/>
                <a:gd name="T6" fmla="+- 0 2813 2813"/>
                <a:gd name="T7" fmla="*/ 2813 h 166"/>
                <a:gd name="T8" fmla="+- 0 8138 8138"/>
                <a:gd name="T9" fmla="*/ T8 w 23"/>
                <a:gd name="T10" fmla="+- 0 2818 2813"/>
                <a:gd name="T11" fmla="*/ 2818 h 166"/>
                <a:gd name="T12" fmla="+- 0 8138 8138"/>
                <a:gd name="T13" fmla="*/ T12 w 23"/>
                <a:gd name="T14" fmla="+- 0 2974 2813"/>
                <a:gd name="T15" fmla="*/ 2974 h 166"/>
                <a:gd name="T16" fmla="+- 0 8143 8138"/>
                <a:gd name="T17" fmla="*/ T16 w 23"/>
                <a:gd name="T18" fmla="+- 0 2979 2813"/>
                <a:gd name="T19" fmla="*/ 2979 h 166"/>
                <a:gd name="T20" fmla="+- 0 8150 8138"/>
                <a:gd name="T21" fmla="*/ T20 w 23"/>
                <a:gd name="T22" fmla="+- 0 2979 2813"/>
                <a:gd name="T23" fmla="*/ 2979 h 166"/>
                <a:gd name="T24" fmla="+- 0 8156 8138"/>
                <a:gd name="T25" fmla="*/ T24 w 23"/>
                <a:gd name="T26" fmla="+- 0 2979 2813"/>
                <a:gd name="T27" fmla="*/ 2979 h 166"/>
                <a:gd name="T28" fmla="+- 0 8161 8138"/>
                <a:gd name="T29" fmla="*/ T28 w 23"/>
                <a:gd name="T30" fmla="+- 0 2974 2813"/>
                <a:gd name="T31" fmla="*/ 2974 h 166"/>
                <a:gd name="T32" fmla="+- 0 8161 8138"/>
                <a:gd name="T33" fmla="*/ T32 w 23"/>
                <a:gd name="T34" fmla="+- 0 2818 2813"/>
                <a:gd name="T35" fmla="*/ 2818 h 166"/>
                <a:gd name="T36" fmla="+- 0 8156 8138"/>
                <a:gd name="T37" fmla="*/ T36 w 23"/>
                <a:gd name="T38" fmla="+- 0 2813 2813"/>
                <a:gd name="T39" fmla="*/ 2813 h 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166">
                  <a:moveTo>
                    <a:pt x="18" y="0"/>
                  </a:moveTo>
                  <a:lnTo>
                    <a:pt x="5" y="0"/>
                  </a:lnTo>
                  <a:lnTo>
                    <a:pt x="0" y="5"/>
                  </a:lnTo>
                  <a:lnTo>
                    <a:pt x="0" y="161"/>
                  </a:lnTo>
                  <a:lnTo>
                    <a:pt x="5" y="166"/>
                  </a:lnTo>
                  <a:lnTo>
                    <a:pt x="12" y="166"/>
                  </a:lnTo>
                  <a:lnTo>
                    <a:pt x="18" y="166"/>
                  </a:lnTo>
                  <a:lnTo>
                    <a:pt x="23" y="161"/>
                  </a:lnTo>
                  <a:lnTo>
                    <a:pt x="23" y="5"/>
                  </a:lnTo>
                  <a:lnTo>
                    <a:pt x="18" y="0"/>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37" name="Picture 36">
              <a:extLst>
                <a:ext uri="{FF2B5EF4-FFF2-40B4-BE49-F238E27FC236}">
                  <a16:creationId xmlns:a16="http://schemas.microsoft.com/office/drawing/2014/main" id="{9241B08A-5B76-4C09-B897-5C91DC4007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 y="2724"/>
              <a:ext cx="44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106">
              <a:extLst>
                <a:ext uri="{FF2B5EF4-FFF2-40B4-BE49-F238E27FC236}">
                  <a16:creationId xmlns:a16="http://schemas.microsoft.com/office/drawing/2014/main" id="{6C75749E-F60F-5130-A304-63686333A9E4}"/>
                </a:ext>
              </a:extLst>
            </p:cNvPr>
            <p:cNvSpPr>
              <a:spLocks/>
            </p:cNvSpPr>
            <p:nvPr/>
          </p:nvSpPr>
          <p:spPr bwMode="auto">
            <a:xfrm>
              <a:off x="8256" y="2394"/>
              <a:ext cx="471" cy="257"/>
            </a:xfrm>
            <a:custGeom>
              <a:avLst/>
              <a:gdLst>
                <a:gd name="T0" fmla="+- 0 8282 8257"/>
                <a:gd name="T1" fmla="*/ T0 w 471"/>
                <a:gd name="T2" fmla="+- 0 2650 2394"/>
                <a:gd name="T3" fmla="*/ 2650 h 257"/>
                <a:gd name="T4" fmla="+- 0 8701 8257"/>
                <a:gd name="T5" fmla="*/ T4 w 471"/>
                <a:gd name="T6" fmla="+- 0 2650 2394"/>
                <a:gd name="T7" fmla="*/ 2650 h 257"/>
                <a:gd name="T8" fmla="+- 0 8716 8257"/>
                <a:gd name="T9" fmla="*/ T8 w 471"/>
                <a:gd name="T10" fmla="+- 0 2650 2394"/>
                <a:gd name="T11" fmla="*/ 2650 h 257"/>
                <a:gd name="T12" fmla="+- 0 8727 8257"/>
                <a:gd name="T13" fmla="*/ T12 w 471"/>
                <a:gd name="T14" fmla="+- 0 2639 2394"/>
                <a:gd name="T15" fmla="*/ 2639 h 257"/>
                <a:gd name="T16" fmla="+- 0 8727 8257"/>
                <a:gd name="T17" fmla="*/ T16 w 471"/>
                <a:gd name="T18" fmla="+- 0 2625 2394"/>
                <a:gd name="T19" fmla="*/ 2625 h 257"/>
                <a:gd name="T20" fmla="+- 0 8727 8257"/>
                <a:gd name="T21" fmla="*/ T20 w 471"/>
                <a:gd name="T22" fmla="+- 0 2420 2394"/>
                <a:gd name="T23" fmla="*/ 2420 h 257"/>
                <a:gd name="T24" fmla="+- 0 8727 8257"/>
                <a:gd name="T25" fmla="*/ T24 w 471"/>
                <a:gd name="T26" fmla="+- 0 2406 2394"/>
                <a:gd name="T27" fmla="*/ 2406 h 257"/>
                <a:gd name="T28" fmla="+- 0 8716 8257"/>
                <a:gd name="T29" fmla="*/ T28 w 471"/>
                <a:gd name="T30" fmla="+- 0 2394 2394"/>
                <a:gd name="T31" fmla="*/ 2394 h 257"/>
                <a:gd name="T32" fmla="+- 0 8701 8257"/>
                <a:gd name="T33" fmla="*/ T32 w 471"/>
                <a:gd name="T34" fmla="+- 0 2394 2394"/>
                <a:gd name="T35" fmla="*/ 2394 h 257"/>
                <a:gd name="T36" fmla="+- 0 8282 8257"/>
                <a:gd name="T37" fmla="*/ T36 w 471"/>
                <a:gd name="T38" fmla="+- 0 2394 2394"/>
                <a:gd name="T39" fmla="*/ 2394 h 257"/>
                <a:gd name="T40" fmla="+- 0 8268 8257"/>
                <a:gd name="T41" fmla="*/ T40 w 471"/>
                <a:gd name="T42" fmla="+- 0 2394 2394"/>
                <a:gd name="T43" fmla="*/ 2394 h 257"/>
                <a:gd name="T44" fmla="+- 0 8257 8257"/>
                <a:gd name="T45" fmla="*/ T44 w 471"/>
                <a:gd name="T46" fmla="+- 0 2406 2394"/>
                <a:gd name="T47" fmla="*/ 2406 h 257"/>
                <a:gd name="T48" fmla="+- 0 8257 8257"/>
                <a:gd name="T49" fmla="*/ T48 w 471"/>
                <a:gd name="T50" fmla="+- 0 2420 2394"/>
                <a:gd name="T51" fmla="*/ 2420 h 257"/>
                <a:gd name="T52" fmla="+- 0 8257 8257"/>
                <a:gd name="T53" fmla="*/ T52 w 471"/>
                <a:gd name="T54" fmla="+- 0 2489 2394"/>
                <a:gd name="T55" fmla="*/ 2489 h 257"/>
                <a:gd name="T56" fmla="+- 0 8470 8257"/>
                <a:gd name="T57" fmla="*/ T56 w 471"/>
                <a:gd name="T58" fmla="+- 0 2536 2394"/>
                <a:gd name="T59" fmla="*/ 2536 h 257"/>
                <a:gd name="T60" fmla="+- 0 8670 8257"/>
                <a:gd name="T61" fmla="*/ T60 w 471"/>
                <a:gd name="T62" fmla="+- 0 2536 2394"/>
                <a:gd name="T63" fmla="*/ 2536 h 257"/>
                <a:gd name="T64" fmla="+- 0 8387 8257"/>
                <a:gd name="T65" fmla="*/ T64 w 471"/>
                <a:gd name="T66" fmla="+- 0 2599 2394"/>
                <a:gd name="T67" fmla="*/ 2599 h 257"/>
                <a:gd name="T68" fmla="+- 0 8670 8257"/>
                <a:gd name="T69" fmla="*/ T68 w 471"/>
                <a:gd name="T70" fmla="+- 0 2599 2394"/>
                <a:gd name="T71" fmla="*/ 2599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71" h="257">
                  <a:moveTo>
                    <a:pt x="25" y="256"/>
                  </a:moveTo>
                  <a:lnTo>
                    <a:pt x="444" y="256"/>
                  </a:lnTo>
                  <a:lnTo>
                    <a:pt x="459" y="256"/>
                  </a:lnTo>
                  <a:lnTo>
                    <a:pt x="470" y="245"/>
                  </a:lnTo>
                  <a:lnTo>
                    <a:pt x="470" y="231"/>
                  </a:lnTo>
                  <a:lnTo>
                    <a:pt x="470" y="26"/>
                  </a:lnTo>
                  <a:lnTo>
                    <a:pt x="470" y="12"/>
                  </a:lnTo>
                  <a:lnTo>
                    <a:pt x="459" y="0"/>
                  </a:lnTo>
                  <a:lnTo>
                    <a:pt x="444" y="0"/>
                  </a:lnTo>
                  <a:lnTo>
                    <a:pt x="25" y="0"/>
                  </a:lnTo>
                  <a:lnTo>
                    <a:pt x="11" y="0"/>
                  </a:lnTo>
                  <a:lnTo>
                    <a:pt x="0" y="12"/>
                  </a:lnTo>
                  <a:lnTo>
                    <a:pt x="0" y="26"/>
                  </a:lnTo>
                  <a:lnTo>
                    <a:pt x="0" y="95"/>
                  </a:lnTo>
                  <a:moveTo>
                    <a:pt x="213" y="142"/>
                  </a:moveTo>
                  <a:lnTo>
                    <a:pt x="413" y="142"/>
                  </a:lnTo>
                  <a:moveTo>
                    <a:pt x="130" y="205"/>
                  </a:moveTo>
                  <a:lnTo>
                    <a:pt x="413" y="205"/>
                  </a:lnTo>
                </a:path>
              </a:pathLst>
            </a:custGeom>
            <a:noFill/>
            <a:ln w="11494">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39" name="Picture 38">
              <a:extLst>
                <a:ext uri="{FF2B5EF4-FFF2-40B4-BE49-F238E27FC236}">
                  <a16:creationId xmlns:a16="http://schemas.microsoft.com/office/drawing/2014/main" id="{E8228E00-E8A8-1F53-7A95-94A0612FB6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9" y="3315"/>
              <a:ext cx="807"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108">
              <a:extLst>
                <a:ext uri="{FF2B5EF4-FFF2-40B4-BE49-F238E27FC236}">
                  <a16:creationId xmlns:a16="http://schemas.microsoft.com/office/drawing/2014/main" id="{01693A19-6C0A-DB33-DAC7-43FEDB4ADAC0}"/>
                </a:ext>
              </a:extLst>
            </p:cNvPr>
            <p:cNvSpPr>
              <a:spLocks/>
            </p:cNvSpPr>
            <p:nvPr/>
          </p:nvSpPr>
          <p:spPr bwMode="auto">
            <a:xfrm>
              <a:off x="8206" y="5303"/>
              <a:ext cx="686" cy="686"/>
            </a:xfrm>
            <a:custGeom>
              <a:avLst/>
              <a:gdLst>
                <a:gd name="T0" fmla="+- 0 8549 8207"/>
                <a:gd name="T1" fmla="*/ T0 w 686"/>
                <a:gd name="T2" fmla="+- 0 5304 5304"/>
                <a:gd name="T3" fmla="*/ 5304 h 686"/>
                <a:gd name="T4" fmla="+- 0 8471 8207"/>
                <a:gd name="T5" fmla="*/ T4 w 686"/>
                <a:gd name="T6" fmla="+- 0 5313 5304"/>
                <a:gd name="T7" fmla="*/ 5313 h 686"/>
                <a:gd name="T8" fmla="+- 0 8399 8207"/>
                <a:gd name="T9" fmla="*/ T8 w 686"/>
                <a:gd name="T10" fmla="+- 0 5339 5304"/>
                <a:gd name="T11" fmla="*/ 5339 h 686"/>
                <a:gd name="T12" fmla="+- 0 8335 8207"/>
                <a:gd name="T13" fmla="*/ T12 w 686"/>
                <a:gd name="T14" fmla="+- 0 5379 5304"/>
                <a:gd name="T15" fmla="*/ 5379 h 686"/>
                <a:gd name="T16" fmla="+- 0 8282 8207"/>
                <a:gd name="T17" fmla="*/ T16 w 686"/>
                <a:gd name="T18" fmla="+- 0 5432 5304"/>
                <a:gd name="T19" fmla="*/ 5432 h 686"/>
                <a:gd name="T20" fmla="+- 0 8242 8207"/>
                <a:gd name="T21" fmla="*/ T20 w 686"/>
                <a:gd name="T22" fmla="+- 0 5496 5304"/>
                <a:gd name="T23" fmla="*/ 5496 h 686"/>
                <a:gd name="T24" fmla="+- 0 8216 8207"/>
                <a:gd name="T25" fmla="*/ T24 w 686"/>
                <a:gd name="T26" fmla="+- 0 5568 5304"/>
                <a:gd name="T27" fmla="*/ 5568 h 686"/>
                <a:gd name="T28" fmla="+- 0 8207 8207"/>
                <a:gd name="T29" fmla="*/ T28 w 686"/>
                <a:gd name="T30" fmla="+- 0 5646 5304"/>
                <a:gd name="T31" fmla="*/ 5646 h 686"/>
                <a:gd name="T32" fmla="+- 0 8216 8207"/>
                <a:gd name="T33" fmla="*/ T32 w 686"/>
                <a:gd name="T34" fmla="+- 0 5725 5304"/>
                <a:gd name="T35" fmla="*/ 5725 h 686"/>
                <a:gd name="T36" fmla="+- 0 8242 8207"/>
                <a:gd name="T37" fmla="*/ T36 w 686"/>
                <a:gd name="T38" fmla="+- 0 5797 5304"/>
                <a:gd name="T39" fmla="*/ 5797 h 686"/>
                <a:gd name="T40" fmla="+- 0 8282 8207"/>
                <a:gd name="T41" fmla="*/ T40 w 686"/>
                <a:gd name="T42" fmla="+- 0 5860 5304"/>
                <a:gd name="T43" fmla="*/ 5860 h 686"/>
                <a:gd name="T44" fmla="+- 0 8335 8207"/>
                <a:gd name="T45" fmla="*/ T44 w 686"/>
                <a:gd name="T46" fmla="+- 0 5914 5304"/>
                <a:gd name="T47" fmla="*/ 5914 h 686"/>
                <a:gd name="T48" fmla="+- 0 8399 8207"/>
                <a:gd name="T49" fmla="*/ T48 w 686"/>
                <a:gd name="T50" fmla="+- 0 5954 5304"/>
                <a:gd name="T51" fmla="*/ 5954 h 686"/>
                <a:gd name="T52" fmla="+- 0 8471 8207"/>
                <a:gd name="T53" fmla="*/ T52 w 686"/>
                <a:gd name="T54" fmla="+- 0 5980 5304"/>
                <a:gd name="T55" fmla="*/ 5980 h 686"/>
                <a:gd name="T56" fmla="+- 0 8549 8207"/>
                <a:gd name="T57" fmla="*/ T56 w 686"/>
                <a:gd name="T58" fmla="+- 0 5989 5304"/>
                <a:gd name="T59" fmla="*/ 5989 h 686"/>
                <a:gd name="T60" fmla="+- 0 8628 8207"/>
                <a:gd name="T61" fmla="*/ T60 w 686"/>
                <a:gd name="T62" fmla="+- 0 5980 5304"/>
                <a:gd name="T63" fmla="*/ 5980 h 686"/>
                <a:gd name="T64" fmla="+- 0 8700 8207"/>
                <a:gd name="T65" fmla="*/ T64 w 686"/>
                <a:gd name="T66" fmla="+- 0 5954 5304"/>
                <a:gd name="T67" fmla="*/ 5954 h 686"/>
                <a:gd name="T68" fmla="+- 0 8764 8207"/>
                <a:gd name="T69" fmla="*/ T68 w 686"/>
                <a:gd name="T70" fmla="+- 0 5914 5304"/>
                <a:gd name="T71" fmla="*/ 5914 h 686"/>
                <a:gd name="T72" fmla="+- 0 8817 8207"/>
                <a:gd name="T73" fmla="*/ T72 w 686"/>
                <a:gd name="T74" fmla="+- 0 5860 5304"/>
                <a:gd name="T75" fmla="*/ 5860 h 686"/>
                <a:gd name="T76" fmla="+- 0 8857 8207"/>
                <a:gd name="T77" fmla="*/ T76 w 686"/>
                <a:gd name="T78" fmla="+- 0 5797 5304"/>
                <a:gd name="T79" fmla="*/ 5797 h 686"/>
                <a:gd name="T80" fmla="+- 0 8883 8207"/>
                <a:gd name="T81" fmla="*/ T80 w 686"/>
                <a:gd name="T82" fmla="+- 0 5725 5304"/>
                <a:gd name="T83" fmla="*/ 5725 h 686"/>
                <a:gd name="T84" fmla="+- 0 8892 8207"/>
                <a:gd name="T85" fmla="*/ T84 w 686"/>
                <a:gd name="T86" fmla="+- 0 5646 5304"/>
                <a:gd name="T87" fmla="*/ 5646 h 686"/>
                <a:gd name="T88" fmla="+- 0 8883 8207"/>
                <a:gd name="T89" fmla="*/ T88 w 686"/>
                <a:gd name="T90" fmla="+- 0 5568 5304"/>
                <a:gd name="T91" fmla="*/ 5568 h 686"/>
                <a:gd name="T92" fmla="+- 0 8857 8207"/>
                <a:gd name="T93" fmla="*/ T92 w 686"/>
                <a:gd name="T94" fmla="+- 0 5496 5304"/>
                <a:gd name="T95" fmla="*/ 5496 h 686"/>
                <a:gd name="T96" fmla="+- 0 8817 8207"/>
                <a:gd name="T97" fmla="*/ T96 w 686"/>
                <a:gd name="T98" fmla="+- 0 5432 5304"/>
                <a:gd name="T99" fmla="*/ 5432 h 686"/>
                <a:gd name="T100" fmla="+- 0 8764 8207"/>
                <a:gd name="T101" fmla="*/ T100 w 686"/>
                <a:gd name="T102" fmla="+- 0 5379 5304"/>
                <a:gd name="T103" fmla="*/ 5379 h 686"/>
                <a:gd name="T104" fmla="+- 0 8700 8207"/>
                <a:gd name="T105" fmla="*/ T104 w 686"/>
                <a:gd name="T106" fmla="+- 0 5339 5304"/>
                <a:gd name="T107" fmla="*/ 5339 h 686"/>
                <a:gd name="T108" fmla="+- 0 8628 8207"/>
                <a:gd name="T109" fmla="*/ T108 w 686"/>
                <a:gd name="T110" fmla="+- 0 5313 5304"/>
                <a:gd name="T111" fmla="*/ 5313 h 686"/>
                <a:gd name="T112" fmla="+- 0 8549 8207"/>
                <a:gd name="T113" fmla="*/ T112 w 686"/>
                <a:gd name="T114" fmla="+- 0 5304 5304"/>
                <a:gd name="T115" fmla="*/ 5304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2" y="0"/>
                  </a:moveTo>
                  <a:lnTo>
                    <a:pt x="264" y="9"/>
                  </a:lnTo>
                  <a:lnTo>
                    <a:pt x="192" y="35"/>
                  </a:lnTo>
                  <a:lnTo>
                    <a:pt x="128" y="75"/>
                  </a:lnTo>
                  <a:lnTo>
                    <a:pt x="75" y="128"/>
                  </a:lnTo>
                  <a:lnTo>
                    <a:pt x="35" y="192"/>
                  </a:lnTo>
                  <a:lnTo>
                    <a:pt x="9" y="264"/>
                  </a:lnTo>
                  <a:lnTo>
                    <a:pt x="0" y="342"/>
                  </a:lnTo>
                  <a:lnTo>
                    <a:pt x="9" y="421"/>
                  </a:lnTo>
                  <a:lnTo>
                    <a:pt x="35" y="493"/>
                  </a:lnTo>
                  <a:lnTo>
                    <a:pt x="75" y="556"/>
                  </a:lnTo>
                  <a:lnTo>
                    <a:pt x="128" y="610"/>
                  </a:lnTo>
                  <a:lnTo>
                    <a:pt x="192" y="650"/>
                  </a:lnTo>
                  <a:lnTo>
                    <a:pt x="264" y="676"/>
                  </a:lnTo>
                  <a:lnTo>
                    <a:pt x="342" y="685"/>
                  </a:lnTo>
                  <a:lnTo>
                    <a:pt x="421" y="676"/>
                  </a:lnTo>
                  <a:lnTo>
                    <a:pt x="493" y="650"/>
                  </a:lnTo>
                  <a:lnTo>
                    <a:pt x="557" y="610"/>
                  </a:lnTo>
                  <a:lnTo>
                    <a:pt x="610" y="556"/>
                  </a:lnTo>
                  <a:lnTo>
                    <a:pt x="650" y="493"/>
                  </a:lnTo>
                  <a:lnTo>
                    <a:pt x="676" y="421"/>
                  </a:lnTo>
                  <a:lnTo>
                    <a:pt x="685" y="342"/>
                  </a:lnTo>
                  <a:lnTo>
                    <a:pt x="676" y="264"/>
                  </a:lnTo>
                  <a:lnTo>
                    <a:pt x="650" y="192"/>
                  </a:lnTo>
                  <a:lnTo>
                    <a:pt x="610" y="128"/>
                  </a:lnTo>
                  <a:lnTo>
                    <a:pt x="557" y="75"/>
                  </a:lnTo>
                  <a:lnTo>
                    <a:pt x="493" y="35"/>
                  </a:lnTo>
                  <a:lnTo>
                    <a:pt x="421" y="9"/>
                  </a:lnTo>
                  <a:lnTo>
                    <a:pt x="342" y="0"/>
                  </a:lnTo>
                  <a:close/>
                </a:path>
              </a:pathLst>
            </a:custGeom>
            <a:solidFill>
              <a:srgbClr val="E6C0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41" name="Picture 40">
              <a:extLst>
                <a:ext uri="{FF2B5EF4-FFF2-40B4-BE49-F238E27FC236}">
                  <a16:creationId xmlns:a16="http://schemas.microsoft.com/office/drawing/2014/main" id="{6061393B-E5BE-D747-A7B4-23EDF5BE73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89" y="5222"/>
              <a:ext cx="34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41735ECA-6B95-74E3-5B2B-1AC0087B59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4" y="5340"/>
              <a:ext cx="10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11">
              <a:extLst>
                <a:ext uri="{FF2B5EF4-FFF2-40B4-BE49-F238E27FC236}">
                  <a16:creationId xmlns:a16="http://schemas.microsoft.com/office/drawing/2014/main" id="{37F899F0-D580-1F92-4970-3E69C9C64E59}"/>
                </a:ext>
              </a:extLst>
            </p:cNvPr>
            <p:cNvSpPr>
              <a:spLocks/>
            </p:cNvSpPr>
            <p:nvPr/>
          </p:nvSpPr>
          <p:spPr bwMode="auto">
            <a:xfrm>
              <a:off x="8103" y="5272"/>
              <a:ext cx="390" cy="385"/>
            </a:xfrm>
            <a:custGeom>
              <a:avLst/>
              <a:gdLst>
                <a:gd name="T0" fmla="+- 0 8493 8104"/>
                <a:gd name="T1" fmla="*/ T0 w 390"/>
                <a:gd name="T2" fmla="+- 0 5465 5273"/>
                <a:gd name="T3" fmla="*/ 5465 h 385"/>
                <a:gd name="T4" fmla="+- 0 8478 8104"/>
                <a:gd name="T5" fmla="*/ T4 w 390"/>
                <a:gd name="T6" fmla="+- 0 5540 5273"/>
                <a:gd name="T7" fmla="*/ 5540 h 385"/>
                <a:gd name="T8" fmla="+- 0 8436 8104"/>
                <a:gd name="T9" fmla="*/ T8 w 390"/>
                <a:gd name="T10" fmla="+- 0 5601 5273"/>
                <a:gd name="T11" fmla="*/ 5601 h 385"/>
                <a:gd name="T12" fmla="+- 0 8375 8104"/>
                <a:gd name="T13" fmla="*/ T12 w 390"/>
                <a:gd name="T14" fmla="+- 0 5643 5273"/>
                <a:gd name="T15" fmla="*/ 5643 h 385"/>
                <a:gd name="T16" fmla="+- 0 8300 8104"/>
                <a:gd name="T17" fmla="*/ T16 w 390"/>
                <a:gd name="T18" fmla="+- 0 5658 5273"/>
                <a:gd name="T19" fmla="*/ 5658 h 385"/>
                <a:gd name="T20" fmla="+- 0 8274 8104"/>
                <a:gd name="T21" fmla="*/ T20 w 390"/>
                <a:gd name="T22" fmla="+- 0 5656 5273"/>
                <a:gd name="T23" fmla="*/ 5656 h 385"/>
                <a:gd name="T24" fmla="+- 0 8248 8104"/>
                <a:gd name="T25" fmla="*/ T24 w 390"/>
                <a:gd name="T26" fmla="+- 0 5650 5273"/>
                <a:gd name="T27" fmla="*/ 5650 h 385"/>
                <a:gd name="T28" fmla="+- 0 8224 8104"/>
                <a:gd name="T29" fmla="*/ T28 w 390"/>
                <a:gd name="T30" fmla="+- 0 5642 5273"/>
                <a:gd name="T31" fmla="*/ 5642 h 385"/>
                <a:gd name="T32" fmla="+- 0 8201 8104"/>
                <a:gd name="T33" fmla="*/ T32 w 390"/>
                <a:gd name="T34" fmla="+- 0 5630 5273"/>
                <a:gd name="T35" fmla="*/ 5630 h 385"/>
                <a:gd name="T36" fmla="+- 0 8181 8104"/>
                <a:gd name="T37" fmla="*/ T36 w 390"/>
                <a:gd name="T38" fmla="+- 0 5632 5273"/>
                <a:gd name="T39" fmla="*/ 5632 h 385"/>
                <a:gd name="T40" fmla="+- 0 8149 8104"/>
                <a:gd name="T41" fmla="*/ T40 w 390"/>
                <a:gd name="T42" fmla="+- 0 5643 5273"/>
                <a:gd name="T43" fmla="*/ 5643 h 385"/>
                <a:gd name="T44" fmla="+- 0 8120 8104"/>
                <a:gd name="T45" fmla="*/ T44 w 390"/>
                <a:gd name="T46" fmla="+- 0 5655 5273"/>
                <a:gd name="T47" fmla="*/ 5655 h 385"/>
                <a:gd name="T48" fmla="+- 0 8104 8104"/>
                <a:gd name="T49" fmla="*/ T48 w 390"/>
                <a:gd name="T50" fmla="+- 0 5658 5273"/>
                <a:gd name="T51" fmla="*/ 5658 h 385"/>
                <a:gd name="T52" fmla="+- 0 8107 8104"/>
                <a:gd name="T53" fmla="*/ T52 w 390"/>
                <a:gd name="T54" fmla="+- 0 5642 5273"/>
                <a:gd name="T55" fmla="*/ 5642 h 385"/>
                <a:gd name="T56" fmla="+- 0 8119 8104"/>
                <a:gd name="T57" fmla="*/ T56 w 390"/>
                <a:gd name="T58" fmla="+- 0 5612 5273"/>
                <a:gd name="T59" fmla="*/ 5612 h 385"/>
                <a:gd name="T60" fmla="+- 0 8131 8104"/>
                <a:gd name="T61" fmla="*/ T60 w 390"/>
                <a:gd name="T62" fmla="+- 0 5580 5273"/>
                <a:gd name="T63" fmla="*/ 5580 h 385"/>
                <a:gd name="T64" fmla="+- 0 8133 8104"/>
                <a:gd name="T65" fmla="*/ T64 w 390"/>
                <a:gd name="T66" fmla="+- 0 5560 5273"/>
                <a:gd name="T67" fmla="*/ 5560 h 385"/>
                <a:gd name="T68" fmla="+- 0 8122 8104"/>
                <a:gd name="T69" fmla="*/ T68 w 390"/>
                <a:gd name="T70" fmla="+- 0 5538 5273"/>
                <a:gd name="T71" fmla="*/ 5538 h 385"/>
                <a:gd name="T72" fmla="+- 0 8115 8104"/>
                <a:gd name="T73" fmla="*/ T72 w 390"/>
                <a:gd name="T74" fmla="+- 0 5515 5273"/>
                <a:gd name="T75" fmla="*/ 5515 h 385"/>
                <a:gd name="T76" fmla="+- 0 8110 8104"/>
                <a:gd name="T77" fmla="*/ T76 w 390"/>
                <a:gd name="T78" fmla="+- 0 5491 5273"/>
                <a:gd name="T79" fmla="*/ 5491 h 385"/>
                <a:gd name="T80" fmla="+- 0 8108 8104"/>
                <a:gd name="T81" fmla="*/ T80 w 390"/>
                <a:gd name="T82" fmla="+- 0 5465 5273"/>
                <a:gd name="T83" fmla="*/ 5465 h 385"/>
                <a:gd name="T84" fmla="+- 0 8123 8104"/>
                <a:gd name="T85" fmla="*/ T84 w 390"/>
                <a:gd name="T86" fmla="+- 0 5390 5273"/>
                <a:gd name="T87" fmla="*/ 5390 h 385"/>
                <a:gd name="T88" fmla="+- 0 8164 8104"/>
                <a:gd name="T89" fmla="*/ T88 w 390"/>
                <a:gd name="T90" fmla="+- 0 5329 5273"/>
                <a:gd name="T91" fmla="*/ 5329 h 385"/>
                <a:gd name="T92" fmla="+- 0 8226 8104"/>
                <a:gd name="T93" fmla="*/ T92 w 390"/>
                <a:gd name="T94" fmla="+- 0 5288 5273"/>
                <a:gd name="T95" fmla="*/ 5288 h 385"/>
                <a:gd name="T96" fmla="+- 0 8300 8104"/>
                <a:gd name="T97" fmla="*/ T96 w 390"/>
                <a:gd name="T98" fmla="+- 0 5273 5273"/>
                <a:gd name="T99" fmla="*/ 5273 h 385"/>
                <a:gd name="T100" fmla="+- 0 8375 8104"/>
                <a:gd name="T101" fmla="*/ T100 w 390"/>
                <a:gd name="T102" fmla="+- 0 5288 5273"/>
                <a:gd name="T103" fmla="*/ 5288 h 385"/>
                <a:gd name="T104" fmla="+- 0 8436 8104"/>
                <a:gd name="T105" fmla="*/ T104 w 390"/>
                <a:gd name="T106" fmla="+- 0 5329 5273"/>
                <a:gd name="T107" fmla="*/ 5329 h 385"/>
                <a:gd name="T108" fmla="+- 0 8478 8104"/>
                <a:gd name="T109" fmla="*/ T108 w 390"/>
                <a:gd name="T110" fmla="+- 0 5390 5273"/>
                <a:gd name="T111" fmla="*/ 5390 h 385"/>
                <a:gd name="T112" fmla="+- 0 8493 8104"/>
                <a:gd name="T113" fmla="*/ T112 w 390"/>
                <a:gd name="T114" fmla="+- 0 5465 5273"/>
                <a:gd name="T115" fmla="*/ 5465 h 3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90" h="385">
                  <a:moveTo>
                    <a:pt x="389" y="192"/>
                  </a:moveTo>
                  <a:lnTo>
                    <a:pt x="374" y="267"/>
                  </a:lnTo>
                  <a:lnTo>
                    <a:pt x="332" y="328"/>
                  </a:lnTo>
                  <a:lnTo>
                    <a:pt x="271" y="370"/>
                  </a:lnTo>
                  <a:lnTo>
                    <a:pt x="196" y="385"/>
                  </a:lnTo>
                  <a:lnTo>
                    <a:pt x="170" y="383"/>
                  </a:lnTo>
                  <a:lnTo>
                    <a:pt x="144" y="377"/>
                  </a:lnTo>
                  <a:lnTo>
                    <a:pt x="120" y="369"/>
                  </a:lnTo>
                  <a:lnTo>
                    <a:pt x="97" y="357"/>
                  </a:lnTo>
                  <a:lnTo>
                    <a:pt x="77" y="359"/>
                  </a:lnTo>
                  <a:lnTo>
                    <a:pt x="45" y="370"/>
                  </a:lnTo>
                  <a:lnTo>
                    <a:pt x="16" y="382"/>
                  </a:lnTo>
                  <a:lnTo>
                    <a:pt x="0" y="385"/>
                  </a:lnTo>
                  <a:lnTo>
                    <a:pt x="3" y="369"/>
                  </a:lnTo>
                  <a:lnTo>
                    <a:pt x="15" y="339"/>
                  </a:lnTo>
                  <a:lnTo>
                    <a:pt x="27" y="307"/>
                  </a:lnTo>
                  <a:lnTo>
                    <a:pt x="29" y="287"/>
                  </a:lnTo>
                  <a:lnTo>
                    <a:pt x="18" y="265"/>
                  </a:lnTo>
                  <a:lnTo>
                    <a:pt x="11" y="242"/>
                  </a:lnTo>
                  <a:lnTo>
                    <a:pt x="6" y="218"/>
                  </a:lnTo>
                  <a:lnTo>
                    <a:pt x="4" y="192"/>
                  </a:lnTo>
                  <a:lnTo>
                    <a:pt x="19" y="117"/>
                  </a:lnTo>
                  <a:lnTo>
                    <a:pt x="60" y="56"/>
                  </a:lnTo>
                  <a:lnTo>
                    <a:pt x="122" y="15"/>
                  </a:lnTo>
                  <a:lnTo>
                    <a:pt x="196" y="0"/>
                  </a:lnTo>
                  <a:lnTo>
                    <a:pt x="271" y="15"/>
                  </a:lnTo>
                  <a:lnTo>
                    <a:pt x="332" y="56"/>
                  </a:lnTo>
                  <a:lnTo>
                    <a:pt x="374" y="117"/>
                  </a:lnTo>
                  <a:lnTo>
                    <a:pt x="389" y="192"/>
                  </a:lnTo>
                  <a:close/>
                </a:path>
              </a:pathLst>
            </a:custGeom>
            <a:noFill/>
            <a:ln w="1270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44" name="Freeform 112">
              <a:extLst>
                <a:ext uri="{FF2B5EF4-FFF2-40B4-BE49-F238E27FC236}">
                  <a16:creationId xmlns:a16="http://schemas.microsoft.com/office/drawing/2014/main" id="{4E3DFD4A-8C0D-62EA-222C-5ACA0F8BA3F8}"/>
                </a:ext>
              </a:extLst>
            </p:cNvPr>
            <p:cNvSpPr>
              <a:spLocks/>
            </p:cNvSpPr>
            <p:nvPr/>
          </p:nvSpPr>
          <p:spPr bwMode="auto">
            <a:xfrm>
              <a:off x="5866" y="7022"/>
              <a:ext cx="686" cy="686"/>
            </a:xfrm>
            <a:custGeom>
              <a:avLst/>
              <a:gdLst>
                <a:gd name="T0" fmla="+- 0 6552 5867"/>
                <a:gd name="T1" fmla="*/ T0 w 686"/>
                <a:gd name="T2" fmla="+- 0 7365 7022"/>
                <a:gd name="T3" fmla="*/ 7365 h 686"/>
                <a:gd name="T4" fmla="+- 0 6543 5867"/>
                <a:gd name="T5" fmla="*/ T4 w 686"/>
                <a:gd name="T6" fmla="+- 0 7286 7022"/>
                <a:gd name="T7" fmla="*/ 7286 h 686"/>
                <a:gd name="T8" fmla="+- 0 6517 5867"/>
                <a:gd name="T9" fmla="*/ T8 w 686"/>
                <a:gd name="T10" fmla="+- 0 7214 7022"/>
                <a:gd name="T11" fmla="*/ 7214 h 686"/>
                <a:gd name="T12" fmla="+- 0 6476 5867"/>
                <a:gd name="T13" fmla="*/ T12 w 686"/>
                <a:gd name="T14" fmla="+- 0 7151 7022"/>
                <a:gd name="T15" fmla="*/ 7151 h 686"/>
                <a:gd name="T16" fmla="+- 0 6423 5867"/>
                <a:gd name="T17" fmla="*/ T16 w 686"/>
                <a:gd name="T18" fmla="+- 0 7098 7022"/>
                <a:gd name="T19" fmla="*/ 7098 h 686"/>
                <a:gd name="T20" fmla="+- 0 6360 5867"/>
                <a:gd name="T21" fmla="*/ T20 w 686"/>
                <a:gd name="T22" fmla="+- 0 7057 7022"/>
                <a:gd name="T23" fmla="*/ 7057 h 686"/>
                <a:gd name="T24" fmla="+- 0 6288 5867"/>
                <a:gd name="T25" fmla="*/ T24 w 686"/>
                <a:gd name="T26" fmla="+- 0 7031 7022"/>
                <a:gd name="T27" fmla="*/ 7031 h 686"/>
                <a:gd name="T28" fmla="+- 0 6209 5867"/>
                <a:gd name="T29" fmla="*/ T28 w 686"/>
                <a:gd name="T30" fmla="+- 0 7022 7022"/>
                <a:gd name="T31" fmla="*/ 7022 h 686"/>
                <a:gd name="T32" fmla="+- 0 6131 5867"/>
                <a:gd name="T33" fmla="*/ T32 w 686"/>
                <a:gd name="T34" fmla="+- 0 7031 7022"/>
                <a:gd name="T35" fmla="*/ 7031 h 686"/>
                <a:gd name="T36" fmla="+- 0 6059 5867"/>
                <a:gd name="T37" fmla="*/ T36 w 686"/>
                <a:gd name="T38" fmla="+- 0 7057 7022"/>
                <a:gd name="T39" fmla="*/ 7057 h 686"/>
                <a:gd name="T40" fmla="+- 0 5995 5867"/>
                <a:gd name="T41" fmla="*/ T40 w 686"/>
                <a:gd name="T42" fmla="+- 0 7098 7022"/>
                <a:gd name="T43" fmla="*/ 7098 h 686"/>
                <a:gd name="T44" fmla="+- 0 5942 5867"/>
                <a:gd name="T45" fmla="*/ T44 w 686"/>
                <a:gd name="T46" fmla="+- 0 7151 7022"/>
                <a:gd name="T47" fmla="*/ 7151 h 686"/>
                <a:gd name="T48" fmla="+- 0 5902 5867"/>
                <a:gd name="T49" fmla="*/ T48 w 686"/>
                <a:gd name="T50" fmla="+- 0 7214 7022"/>
                <a:gd name="T51" fmla="*/ 7214 h 686"/>
                <a:gd name="T52" fmla="+- 0 5876 5867"/>
                <a:gd name="T53" fmla="*/ T52 w 686"/>
                <a:gd name="T54" fmla="+- 0 7286 7022"/>
                <a:gd name="T55" fmla="*/ 7286 h 686"/>
                <a:gd name="T56" fmla="+- 0 5867 5867"/>
                <a:gd name="T57" fmla="*/ T56 w 686"/>
                <a:gd name="T58" fmla="+- 0 7365 7022"/>
                <a:gd name="T59" fmla="*/ 7365 h 686"/>
                <a:gd name="T60" fmla="+- 0 5876 5867"/>
                <a:gd name="T61" fmla="*/ T60 w 686"/>
                <a:gd name="T62" fmla="+- 0 7443 7022"/>
                <a:gd name="T63" fmla="*/ 7443 h 686"/>
                <a:gd name="T64" fmla="+- 0 5902 5867"/>
                <a:gd name="T65" fmla="*/ T64 w 686"/>
                <a:gd name="T66" fmla="+- 0 7516 7022"/>
                <a:gd name="T67" fmla="*/ 7516 h 686"/>
                <a:gd name="T68" fmla="+- 0 5942 5867"/>
                <a:gd name="T69" fmla="*/ T68 w 686"/>
                <a:gd name="T70" fmla="+- 0 7579 7022"/>
                <a:gd name="T71" fmla="*/ 7579 h 686"/>
                <a:gd name="T72" fmla="+- 0 5995 5867"/>
                <a:gd name="T73" fmla="*/ T72 w 686"/>
                <a:gd name="T74" fmla="+- 0 7632 7022"/>
                <a:gd name="T75" fmla="*/ 7632 h 686"/>
                <a:gd name="T76" fmla="+- 0 6059 5867"/>
                <a:gd name="T77" fmla="*/ T76 w 686"/>
                <a:gd name="T78" fmla="+- 0 7673 7022"/>
                <a:gd name="T79" fmla="*/ 7673 h 686"/>
                <a:gd name="T80" fmla="+- 0 6131 5867"/>
                <a:gd name="T81" fmla="*/ T80 w 686"/>
                <a:gd name="T82" fmla="+- 0 7698 7022"/>
                <a:gd name="T83" fmla="*/ 7698 h 686"/>
                <a:gd name="T84" fmla="+- 0 6209 5867"/>
                <a:gd name="T85" fmla="*/ T84 w 686"/>
                <a:gd name="T86" fmla="+- 0 7707 7022"/>
                <a:gd name="T87" fmla="*/ 7707 h 686"/>
                <a:gd name="T88" fmla="+- 0 6288 5867"/>
                <a:gd name="T89" fmla="*/ T88 w 686"/>
                <a:gd name="T90" fmla="+- 0 7698 7022"/>
                <a:gd name="T91" fmla="*/ 7698 h 686"/>
                <a:gd name="T92" fmla="+- 0 6360 5867"/>
                <a:gd name="T93" fmla="*/ T92 w 686"/>
                <a:gd name="T94" fmla="+- 0 7673 7022"/>
                <a:gd name="T95" fmla="*/ 7673 h 686"/>
                <a:gd name="T96" fmla="+- 0 6423 5867"/>
                <a:gd name="T97" fmla="*/ T96 w 686"/>
                <a:gd name="T98" fmla="+- 0 7632 7022"/>
                <a:gd name="T99" fmla="*/ 7632 h 686"/>
                <a:gd name="T100" fmla="+- 0 6476 5867"/>
                <a:gd name="T101" fmla="*/ T100 w 686"/>
                <a:gd name="T102" fmla="+- 0 7579 7022"/>
                <a:gd name="T103" fmla="*/ 7579 h 686"/>
                <a:gd name="T104" fmla="+- 0 6517 5867"/>
                <a:gd name="T105" fmla="*/ T104 w 686"/>
                <a:gd name="T106" fmla="+- 0 7516 7022"/>
                <a:gd name="T107" fmla="*/ 7516 h 686"/>
                <a:gd name="T108" fmla="+- 0 6543 5867"/>
                <a:gd name="T109" fmla="*/ T108 w 686"/>
                <a:gd name="T110" fmla="+- 0 7443 7022"/>
                <a:gd name="T111" fmla="*/ 7443 h 686"/>
                <a:gd name="T112" fmla="+- 0 6552 5867"/>
                <a:gd name="T113" fmla="*/ T112 w 686"/>
                <a:gd name="T114" fmla="+- 0 7365 7022"/>
                <a:gd name="T115" fmla="*/ 7365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685" y="343"/>
                  </a:moveTo>
                  <a:lnTo>
                    <a:pt x="676" y="264"/>
                  </a:lnTo>
                  <a:lnTo>
                    <a:pt x="650" y="192"/>
                  </a:lnTo>
                  <a:lnTo>
                    <a:pt x="609" y="129"/>
                  </a:lnTo>
                  <a:lnTo>
                    <a:pt x="556" y="76"/>
                  </a:lnTo>
                  <a:lnTo>
                    <a:pt x="493" y="35"/>
                  </a:lnTo>
                  <a:lnTo>
                    <a:pt x="421" y="9"/>
                  </a:lnTo>
                  <a:lnTo>
                    <a:pt x="342" y="0"/>
                  </a:lnTo>
                  <a:lnTo>
                    <a:pt x="264" y="9"/>
                  </a:lnTo>
                  <a:lnTo>
                    <a:pt x="192" y="35"/>
                  </a:lnTo>
                  <a:lnTo>
                    <a:pt x="128" y="76"/>
                  </a:lnTo>
                  <a:lnTo>
                    <a:pt x="75" y="129"/>
                  </a:lnTo>
                  <a:lnTo>
                    <a:pt x="35" y="192"/>
                  </a:lnTo>
                  <a:lnTo>
                    <a:pt x="9" y="264"/>
                  </a:lnTo>
                  <a:lnTo>
                    <a:pt x="0" y="343"/>
                  </a:lnTo>
                  <a:lnTo>
                    <a:pt x="9" y="421"/>
                  </a:lnTo>
                  <a:lnTo>
                    <a:pt x="35" y="494"/>
                  </a:lnTo>
                  <a:lnTo>
                    <a:pt x="75" y="557"/>
                  </a:lnTo>
                  <a:lnTo>
                    <a:pt x="128" y="610"/>
                  </a:lnTo>
                  <a:lnTo>
                    <a:pt x="192" y="651"/>
                  </a:lnTo>
                  <a:lnTo>
                    <a:pt x="264" y="676"/>
                  </a:lnTo>
                  <a:lnTo>
                    <a:pt x="342" y="685"/>
                  </a:lnTo>
                  <a:lnTo>
                    <a:pt x="421" y="676"/>
                  </a:lnTo>
                  <a:lnTo>
                    <a:pt x="493" y="651"/>
                  </a:lnTo>
                  <a:lnTo>
                    <a:pt x="556" y="610"/>
                  </a:lnTo>
                  <a:lnTo>
                    <a:pt x="609" y="557"/>
                  </a:lnTo>
                  <a:lnTo>
                    <a:pt x="650" y="494"/>
                  </a:lnTo>
                  <a:lnTo>
                    <a:pt x="676" y="421"/>
                  </a:lnTo>
                  <a:lnTo>
                    <a:pt x="685" y="343"/>
                  </a:lnTo>
                  <a:close/>
                </a:path>
              </a:pathLst>
            </a:custGeom>
            <a:solidFill>
              <a:srgbClr val="E6C0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45" name="AutoShape 113">
              <a:extLst>
                <a:ext uri="{FF2B5EF4-FFF2-40B4-BE49-F238E27FC236}">
                  <a16:creationId xmlns:a16="http://schemas.microsoft.com/office/drawing/2014/main" id="{E67BAF82-C5B5-7585-D529-6D9F36117D10}"/>
                </a:ext>
              </a:extLst>
            </p:cNvPr>
            <p:cNvSpPr>
              <a:spLocks/>
            </p:cNvSpPr>
            <p:nvPr/>
          </p:nvSpPr>
          <p:spPr bwMode="auto">
            <a:xfrm>
              <a:off x="5723" y="7083"/>
              <a:ext cx="378" cy="461"/>
            </a:xfrm>
            <a:custGeom>
              <a:avLst/>
              <a:gdLst>
                <a:gd name="T0" fmla="+- 0 5905 5724"/>
                <a:gd name="T1" fmla="*/ T0 w 378"/>
                <a:gd name="T2" fmla="+- 0 7089 7084"/>
                <a:gd name="T3" fmla="*/ 7089 h 461"/>
                <a:gd name="T4" fmla="+- 0 5870 5724"/>
                <a:gd name="T5" fmla="*/ T4 w 378"/>
                <a:gd name="T6" fmla="+- 0 7122 7084"/>
                <a:gd name="T7" fmla="*/ 7122 h 461"/>
                <a:gd name="T8" fmla="+- 0 5830 5724"/>
                <a:gd name="T9" fmla="*/ T8 w 378"/>
                <a:gd name="T10" fmla="+- 0 7145 7084"/>
                <a:gd name="T11" fmla="*/ 7145 h 461"/>
                <a:gd name="T12" fmla="+- 0 5784 5724"/>
                <a:gd name="T13" fmla="*/ T12 w 378"/>
                <a:gd name="T14" fmla="+- 0 7157 7084"/>
                <a:gd name="T15" fmla="*/ 7157 h 461"/>
                <a:gd name="T16" fmla="+- 0 5733 5724"/>
                <a:gd name="T17" fmla="*/ T16 w 378"/>
                <a:gd name="T18" fmla="+- 0 7160 7084"/>
                <a:gd name="T19" fmla="*/ 7160 h 461"/>
                <a:gd name="T20" fmla="+- 0 5724 5724"/>
                <a:gd name="T21" fmla="*/ T20 w 378"/>
                <a:gd name="T22" fmla="+- 0 7164 7084"/>
                <a:gd name="T23" fmla="*/ 7164 h 461"/>
                <a:gd name="T24" fmla="+- 0 5724 5724"/>
                <a:gd name="T25" fmla="*/ T24 w 378"/>
                <a:gd name="T26" fmla="+- 0 7231 7084"/>
                <a:gd name="T27" fmla="*/ 7231 h 461"/>
                <a:gd name="T28" fmla="+- 0 5739 5724"/>
                <a:gd name="T29" fmla="*/ T28 w 378"/>
                <a:gd name="T30" fmla="+- 0 7341 7084"/>
                <a:gd name="T31" fmla="*/ 7341 h 461"/>
                <a:gd name="T32" fmla="+- 0 5779 5724"/>
                <a:gd name="T33" fmla="*/ T32 w 378"/>
                <a:gd name="T34" fmla="+- 0 7436 7084"/>
                <a:gd name="T35" fmla="*/ 7436 h 461"/>
                <a:gd name="T36" fmla="+- 0 5855 5724"/>
                <a:gd name="T37" fmla="*/ T36 w 378"/>
                <a:gd name="T38" fmla="+- 0 7512 7084"/>
                <a:gd name="T39" fmla="*/ 7512 h 461"/>
                <a:gd name="T40" fmla="+- 0 5911 5724"/>
                <a:gd name="T41" fmla="*/ T40 w 378"/>
                <a:gd name="T42" fmla="+- 0 7544 7084"/>
                <a:gd name="T43" fmla="*/ 7544 h 461"/>
                <a:gd name="T44" fmla="+- 0 5917 5724"/>
                <a:gd name="T45" fmla="*/ T44 w 378"/>
                <a:gd name="T46" fmla="+- 0 7543 7084"/>
                <a:gd name="T47" fmla="*/ 7543 h 461"/>
                <a:gd name="T48" fmla="+- 0 5912 5724"/>
                <a:gd name="T49" fmla="*/ T48 w 378"/>
                <a:gd name="T50" fmla="+- 0 7524 7084"/>
                <a:gd name="T51" fmla="*/ 7524 h 461"/>
                <a:gd name="T52" fmla="+- 0 5825 5724"/>
                <a:gd name="T53" fmla="*/ T52 w 378"/>
                <a:gd name="T54" fmla="+- 0 7462 7084"/>
                <a:gd name="T55" fmla="*/ 7462 h 461"/>
                <a:gd name="T56" fmla="+- 0 5772 5724"/>
                <a:gd name="T57" fmla="*/ T56 w 378"/>
                <a:gd name="T58" fmla="+- 0 7383 7084"/>
                <a:gd name="T59" fmla="*/ 7383 h 461"/>
                <a:gd name="T60" fmla="+- 0 5748 5724"/>
                <a:gd name="T61" fmla="*/ T60 w 378"/>
                <a:gd name="T62" fmla="+- 0 7289 7084"/>
                <a:gd name="T63" fmla="*/ 7289 h 461"/>
                <a:gd name="T64" fmla="+- 0 5743 5724"/>
                <a:gd name="T65" fmla="*/ T64 w 378"/>
                <a:gd name="T66" fmla="+- 0 7179 7084"/>
                <a:gd name="T67" fmla="*/ 7179 h 461"/>
                <a:gd name="T68" fmla="+- 0 5792 5724"/>
                <a:gd name="T69" fmla="*/ T68 w 378"/>
                <a:gd name="T70" fmla="+- 0 7175 7084"/>
                <a:gd name="T71" fmla="*/ 7175 h 461"/>
                <a:gd name="T72" fmla="+- 0 5837 5724"/>
                <a:gd name="T73" fmla="*/ T72 w 378"/>
                <a:gd name="T74" fmla="+- 0 7162 7084"/>
                <a:gd name="T75" fmla="*/ 7162 h 461"/>
                <a:gd name="T76" fmla="+- 0 5733 5724"/>
                <a:gd name="T77" fmla="*/ T76 w 378"/>
                <a:gd name="T78" fmla="+- 0 7160 7084"/>
                <a:gd name="T79" fmla="*/ 7160 h 461"/>
                <a:gd name="T80" fmla="+- 0 5843 5724"/>
                <a:gd name="T81" fmla="*/ T80 w 378"/>
                <a:gd name="T82" fmla="+- 0 7160 7084"/>
                <a:gd name="T83" fmla="*/ 7160 h 461"/>
                <a:gd name="T84" fmla="+- 0 5877 5724"/>
                <a:gd name="T85" fmla="*/ T84 w 378"/>
                <a:gd name="T86" fmla="+- 0 7141 7084"/>
                <a:gd name="T87" fmla="*/ 7141 h 461"/>
                <a:gd name="T88" fmla="+- 0 5912 5724"/>
                <a:gd name="T89" fmla="*/ T88 w 378"/>
                <a:gd name="T90" fmla="+- 0 7109 7084"/>
                <a:gd name="T91" fmla="*/ 7109 h 461"/>
                <a:gd name="T92" fmla="+- 0 5937 5724"/>
                <a:gd name="T93" fmla="*/ T92 w 378"/>
                <a:gd name="T94" fmla="+- 0 7107 7084"/>
                <a:gd name="T95" fmla="*/ 7107 h 461"/>
                <a:gd name="T96" fmla="+- 0 5916 5724"/>
                <a:gd name="T97" fmla="*/ T96 w 378"/>
                <a:gd name="T98" fmla="+- 0 7084 7084"/>
                <a:gd name="T99" fmla="*/ 7084 h 461"/>
                <a:gd name="T100" fmla="+- 0 5939 5724"/>
                <a:gd name="T101" fmla="*/ T100 w 378"/>
                <a:gd name="T102" fmla="+- 0 7109 7084"/>
                <a:gd name="T103" fmla="*/ 7109 h 461"/>
                <a:gd name="T104" fmla="+- 0 5930 5724"/>
                <a:gd name="T105" fmla="*/ T104 w 378"/>
                <a:gd name="T106" fmla="+- 0 7126 7084"/>
                <a:gd name="T107" fmla="*/ 7126 h 461"/>
                <a:gd name="T108" fmla="+- 0 5967 5724"/>
                <a:gd name="T109" fmla="*/ T108 w 378"/>
                <a:gd name="T110" fmla="+- 0 7153 7084"/>
                <a:gd name="T111" fmla="*/ 7153 h 461"/>
                <a:gd name="T112" fmla="+- 0 6010 5724"/>
                <a:gd name="T113" fmla="*/ T112 w 378"/>
                <a:gd name="T114" fmla="+- 0 7170 7084"/>
                <a:gd name="T115" fmla="*/ 7170 h 461"/>
                <a:gd name="T116" fmla="+- 0 6057 5724"/>
                <a:gd name="T117" fmla="*/ T116 w 378"/>
                <a:gd name="T118" fmla="+- 0 7178 7084"/>
                <a:gd name="T119" fmla="*/ 7178 h 461"/>
                <a:gd name="T120" fmla="+- 0 6082 5724"/>
                <a:gd name="T121" fmla="*/ T120 w 378"/>
                <a:gd name="T122" fmla="+- 0 7236 7084"/>
                <a:gd name="T123" fmla="*/ 7236 h 461"/>
                <a:gd name="T124" fmla="+- 0 6068 5724"/>
                <a:gd name="T125" fmla="*/ T124 w 378"/>
                <a:gd name="T126" fmla="+- 0 7338 7084"/>
                <a:gd name="T127" fmla="*/ 7338 h 461"/>
                <a:gd name="T128" fmla="+- 0 6030 5724"/>
                <a:gd name="T129" fmla="*/ T128 w 378"/>
                <a:gd name="T130" fmla="+- 0 7425 7084"/>
                <a:gd name="T131" fmla="*/ 7425 h 461"/>
                <a:gd name="T132" fmla="+- 0 5961 5724"/>
                <a:gd name="T133" fmla="*/ T132 w 378"/>
                <a:gd name="T134" fmla="+- 0 7495 7084"/>
                <a:gd name="T135" fmla="*/ 7495 h 461"/>
                <a:gd name="T136" fmla="+- 0 5950 5724"/>
                <a:gd name="T137" fmla="*/ T136 w 378"/>
                <a:gd name="T138" fmla="+- 0 7524 7084"/>
                <a:gd name="T139" fmla="*/ 7524 h 461"/>
                <a:gd name="T140" fmla="+- 0 6013 5724"/>
                <a:gd name="T141" fmla="*/ T140 w 378"/>
                <a:gd name="T142" fmla="+- 0 7476 7084"/>
                <a:gd name="T143" fmla="*/ 7476 h 461"/>
                <a:gd name="T144" fmla="+- 0 6070 5724"/>
                <a:gd name="T145" fmla="*/ T144 w 378"/>
                <a:gd name="T146" fmla="+- 0 7391 7084"/>
                <a:gd name="T147" fmla="*/ 7391 h 461"/>
                <a:gd name="T148" fmla="+- 0 6096 5724"/>
                <a:gd name="T149" fmla="*/ T148 w 378"/>
                <a:gd name="T150" fmla="+- 0 7288 7084"/>
                <a:gd name="T151" fmla="*/ 7288 h 461"/>
                <a:gd name="T152" fmla="+- 0 6101 5724"/>
                <a:gd name="T153" fmla="*/ T152 w 378"/>
                <a:gd name="T154" fmla="+- 0 7179 7084"/>
                <a:gd name="T155" fmla="*/ 7179 h 461"/>
                <a:gd name="T156" fmla="+- 0 6097 5724"/>
                <a:gd name="T157" fmla="*/ T156 w 378"/>
                <a:gd name="T158" fmla="+- 0 7160 7084"/>
                <a:gd name="T159" fmla="*/ 7160 h 461"/>
                <a:gd name="T160" fmla="+- 0 6066 5724"/>
                <a:gd name="T161" fmla="*/ T160 w 378"/>
                <a:gd name="T162" fmla="+- 0 7160 7084"/>
                <a:gd name="T163" fmla="*/ 7160 h 461"/>
                <a:gd name="T164" fmla="+- 0 6017 5724"/>
                <a:gd name="T165" fmla="*/ T164 w 378"/>
                <a:gd name="T166" fmla="+- 0 7152 7084"/>
                <a:gd name="T167" fmla="*/ 7152 h 461"/>
                <a:gd name="T168" fmla="+- 0 5974 5724"/>
                <a:gd name="T169" fmla="*/ T168 w 378"/>
                <a:gd name="T170" fmla="+- 0 7135 7084"/>
                <a:gd name="T171" fmla="*/ 7135 h 461"/>
                <a:gd name="T172" fmla="+- 0 5939 5724"/>
                <a:gd name="T173" fmla="*/ T172 w 378"/>
                <a:gd name="T174" fmla="+- 0 7109 7084"/>
                <a:gd name="T175" fmla="*/ 7109 h 461"/>
                <a:gd name="T176" fmla="+- 0 6091 5724"/>
                <a:gd name="T177" fmla="*/ T176 w 378"/>
                <a:gd name="T178" fmla="+- 0 7160 7084"/>
                <a:gd name="T179" fmla="*/ 7160 h 461"/>
                <a:gd name="T180" fmla="+- 0 6097 5724"/>
                <a:gd name="T181" fmla="*/ T180 w 378"/>
                <a:gd name="T182" fmla="+- 0 7160 7084"/>
                <a:gd name="T183" fmla="*/ 7160 h 4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78" h="461">
                  <a:moveTo>
                    <a:pt x="185" y="0"/>
                  </a:moveTo>
                  <a:lnTo>
                    <a:pt x="181" y="5"/>
                  </a:lnTo>
                  <a:lnTo>
                    <a:pt x="164" y="23"/>
                  </a:lnTo>
                  <a:lnTo>
                    <a:pt x="146" y="38"/>
                  </a:lnTo>
                  <a:lnTo>
                    <a:pt x="127" y="51"/>
                  </a:lnTo>
                  <a:lnTo>
                    <a:pt x="106" y="61"/>
                  </a:lnTo>
                  <a:lnTo>
                    <a:pt x="83" y="68"/>
                  </a:lnTo>
                  <a:lnTo>
                    <a:pt x="60" y="73"/>
                  </a:lnTo>
                  <a:lnTo>
                    <a:pt x="35" y="76"/>
                  </a:lnTo>
                  <a:lnTo>
                    <a:pt x="9" y="76"/>
                  </a:lnTo>
                  <a:lnTo>
                    <a:pt x="4" y="76"/>
                  </a:lnTo>
                  <a:lnTo>
                    <a:pt x="0" y="80"/>
                  </a:lnTo>
                  <a:lnTo>
                    <a:pt x="0" y="95"/>
                  </a:lnTo>
                  <a:lnTo>
                    <a:pt x="0" y="147"/>
                  </a:lnTo>
                  <a:lnTo>
                    <a:pt x="5" y="204"/>
                  </a:lnTo>
                  <a:lnTo>
                    <a:pt x="15" y="257"/>
                  </a:lnTo>
                  <a:lnTo>
                    <a:pt x="31" y="307"/>
                  </a:lnTo>
                  <a:lnTo>
                    <a:pt x="55" y="352"/>
                  </a:lnTo>
                  <a:lnTo>
                    <a:pt x="88" y="392"/>
                  </a:lnTo>
                  <a:lnTo>
                    <a:pt x="131" y="428"/>
                  </a:lnTo>
                  <a:lnTo>
                    <a:pt x="184" y="459"/>
                  </a:lnTo>
                  <a:lnTo>
                    <a:pt x="187" y="460"/>
                  </a:lnTo>
                  <a:lnTo>
                    <a:pt x="190" y="460"/>
                  </a:lnTo>
                  <a:lnTo>
                    <a:pt x="193" y="459"/>
                  </a:lnTo>
                  <a:lnTo>
                    <a:pt x="226" y="440"/>
                  </a:lnTo>
                  <a:lnTo>
                    <a:pt x="188" y="440"/>
                  </a:lnTo>
                  <a:lnTo>
                    <a:pt x="139" y="411"/>
                  </a:lnTo>
                  <a:lnTo>
                    <a:pt x="101" y="378"/>
                  </a:lnTo>
                  <a:lnTo>
                    <a:pt x="71" y="341"/>
                  </a:lnTo>
                  <a:lnTo>
                    <a:pt x="48" y="299"/>
                  </a:lnTo>
                  <a:lnTo>
                    <a:pt x="33" y="254"/>
                  </a:lnTo>
                  <a:lnTo>
                    <a:pt x="24" y="205"/>
                  </a:lnTo>
                  <a:lnTo>
                    <a:pt x="19" y="152"/>
                  </a:lnTo>
                  <a:lnTo>
                    <a:pt x="19" y="95"/>
                  </a:lnTo>
                  <a:lnTo>
                    <a:pt x="44" y="94"/>
                  </a:lnTo>
                  <a:lnTo>
                    <a:pt x="68" y="91"/>
                  </a:lnTo>
                  <a:lnTo>
                    <a:pt x="91" y="86"/>
                  </a:lnTo>
                  <a:lnTo>
                    <a:pt x="113" y="78"/>
                  </a:lnTo>
                  <a:lnTo>
                    <a:pt x="118" y="76"/>
                  </a:lnTo>
                  <a:lnTo>
                    <a:pt x="9" y="76"/>
                  </a:lnTo>
                  <a:lnTo>
                    <a:pt x="4" y="76"/>
                  </a:lnTo>
                  <a:lnTo>
                    <a:pt x="119" y="76"/>
                  </a:lnTo>
                  <a:lnTo>
                    <a:pt x="134" y="69"/>
                  </a:lnTo>
                  <a:lnTo>
                    <a:pt x="153" y="57"/>
                  </a:lnTo>
                  <a:lnTo>
                    <a:pt x="171" y="42"/>
                  </a:lnTo>
                  <a:lnTo>
                    <a:pt x="188" y="25"/>
                  </a:lnTo>
                  <a:lnTo>
                    <a:pt x="215" y="25"/>
                  </a:lnTo>
                  <a:lnTo>
                    <a:pt x="213" y="23"/>
                  </a:lnTo>
                  <a:lnTo>
                    <a:pt x="196" y="5"/>
                  </a:lnTo>
                  <a:lnTo>
                    <a:pt x="192" y="0"/>
                  </a:lnTo>
                  <a:lnTo>
                    <a:pt x="185" y="0"/>
                  </a:lnTo>
                  <a:close/>
                  <a:moveTo>
                    <a:pt x="215" y="25"/>
                  </a:moveTo>
                  <a:lnTo>
                    <a:pt x="188" y="25"/>
                  </a:lnTo>
                  <a:lnTo>
                    <a:pt x="206" y="42"/>
                  </a:lnTo>
                  <a:lnTo>
                    <a:pt x="224" y="57"/>
                  </a:lnTo>
                  <a:lnTo>
                    <a:pt x="243" y="69"/>
                  </a:lnTo>
                  <a:lnTo>
                    <a:pt x="264" y="78"/>
                  </a:lnTo>
                  <a:lnTo>
                    <a:pt x="286" y="86"/>
                  </a:lnTo>
                  <a:lnTo>
                    <a:pt x="309" y="91"/>
                  </a:lnTo>
                  <a:lnTo>
                    <a:pt x="333" y="94"/>
                  </a:lnTo>
                  <a:lnTo>
                    <a:pt x="358" y="95"/>
                  </a:lnTo>
                  <a:lnTo>
                    <a:pt x="358" y="152"/>
                  </a:lnTo>
                  <a:lnTo>
                    <a:pt x="353" y="205"/>
                  </a:lnTo>
                  <a:lnTo>
                    <a:pt x="344" y="254"/>
                  </a:lnTo>
                  <a:lnTo>
                    <a:pt x="328" y="299"/>
                  </a:lnTo>
                  <a:lnTo>
                    <a:pt x="306" y="341"/>
                  </a:lnTo>
                  <a:lnTo>
                    <a:pt x="276" y="378"/>
                  </a:lnTo>
                  <a:lnTo>
                    <a:pt x="237" y="411"/>
                  </a:lnTo>
                  <a:lnTo>
                    <a:pt x="188" y="440"/>
                  </a:lnTo>
                  <a:lnTo>
                    <a:pt x="226" y="440"/>
                  </a:lnTo>
                  <a:lnTo>
                    <a:pt x="246" y="428"/>
                  </a:lnTo>
                  <a:lnTo>
                    <a:pt x="289" y="392"/>
                  </a:lnTo>
                  <a:lnTo>
                    <a:pt x="322" y="352"/>
                  </a:lnTo>
                  <a:lnTo>
                    <a:pt x="346" y="307"/>
                  </a:lnTo>
                  <a:lnTo>
                    <a:pt x="362" y="257"/>
                  </a:lnTo>
                  <a:lnTo>
                    <a:pt x="372" y="204"/>
                  </a:lnTo>
                  <a:lnTo>
                    <a:pt x="377" y="147"/>
                  </a:lnTo>
                  <a:lnTo>
                    <a:pt x="377" y="95"/>
                  </a:lnTo>
                  <a:lnTo>
                    <a:pt x="377" y="80"/>
                  </a:lnTo>
                  <a:lnTo>
                    <a:pt x="373" y="76"/>
                  </a:lnTo>
                  <a:lnTo>
                    <a:pt x="367" y="76"/>
                  </a:lnTo>
                  <a:lnTo>
                    <a:pt x="342" y="76"/>
                  </a:lnTo>
                  <a:lnTo>
                    <a:pt x="317" y="73"/>
                  </a:lnTo>
                  <a:lnTo>
                    <a:pt x="293" y="68"/>
                  </a:lnTo>
                  <a:lnTo>
                    <a:pt x="271" y="61"/>
                  </a:lnTo>
                  <a:lnTo>
                    <a:pt x="250" y="51"/>
                  </a:lnTo>
                  <a:lnTo>
                    <a:pt x="231" y="38"/>
                  </a:lnTo>
                  <a:lnTo>
                    <a:pt x="215" y="25"/>
                  </a:lnTo>
                  <a:close/>
                  <a:moveTo>
                    <a:pt x="373" y="76"/>
                  </a:moveTo>
                  <a:lnTo>
                    <a:pt x="367" y="76"/>
                  </a:lnTo>
                  <a:lnTo>
                    <a:pt x="373" y="76"/>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46" name="Picture 45">
              <a:extLst>
                <a:ext uri="{FF2B5EF4-FFF2-40B4-BE49-F238E27FC236}">
                  <a16:creationId xmlns:a16="http://schemas.microsoft.com/office/drawing/2014/main" id="{C8ED2973-9219-C92F-531D-16A218FC27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2" y="7239"/>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25A5FB61-7DE5-4CFD-4BD9-6D96AE8AE7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3" y="6946"/>
              <a:ext cx="359"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116">
              <a:extLst>
                <a:ext uri="{FF2B5EF4-FFF2-40B4-BE49-F238E27FC236}">
                  <a16:creationId xmlns:a16="http://schemas.microsoft.com/office/drawing/2014/main" id="{715EFF70-C431-CA6E-6E26-F7D3470C3CF2}"/>
                </a:ext>
              </a:extLst>
            </p:cNvPr>
            <p:cNvSpPr>
              <a:spLocks/>
            </p:cNvSpPr>
            <p:nvPr/>
          </p:nvSpPr>
          <p:spPr bwMode="auto">
            <a:xfrm>
              <a:off x="4855" y="7031"/>
              <a:ext cx="686" cy="686"/>
            </a:xfrm>
            <a:custGeom>
              <a:avLst/>
              <a:gdLst>
                <a:gd name="T0" fmla="+- 0 5199 4856"/>
                <a:gd name="T1" fmla="*/ T0 w 686"/>
                <a:gd name="T2" fmla="+- 0 7031 7031"/>
                <a:gd name="T3" fmla="*/ 7031 h 686"/>
                <a:gd name="T4" fmla="+- 0 5120 4856"/>
                <a:gd name="T5" fmla="*/ T4 w 686"/>
                <a:gd name="T6" fmla="+- 0 7041 7031"/>
                <a:gd name="T7" fmla="*/ 7041 h 686"/>
                <a:gd name="T8" fmla="+- 0 5048 4856"/>
                <a:gd name="T9" fmla="*/ T8 w 686"/>
                <a:gd name="T10" fmla="+- 0 7066 7031"/>
                <a:gd name="T11" fmla="*/ 7066 h 686"/>
                <a:gd name="T12" fmla="+- 0 4984 4856"/>
                <a:gd name="T13" fmla="*/ T12 w 686"/>
                <a:gd name="T14" fmla="+- 0 7107 7031"/>
                <a:gd name="T15" fmla="*/ 7107 h 686"/>
                <a:gd name="T16" fmla="+- 0 4931 4856"/>
                <a:gd name="T17" fmla="*/ T16 w 686"/>
                <a:gd name="T18" fmla="+- 0 7160 7031"/>
                <a:gd name="T19" fmla="*/ 7160 h 686"/>
                <a:gd name="T20" fmla="+- 0 4891 4856"/>
                <a:gd name="T21" fmla="*/ T20 w 686"/>
                <a:gd name="T22" fmla="+- 0 7223 7031"/>
                <a:gd name="T23" fmla="*/ 7223 h 686"/>
                <a:gd name="T24" fmla="+- 0 4865 4856"/>
                <a:gd name="T25" fmla="*/ T24 w 686"/>
                <a:gd name="T26" fmla="+- 0 7295 7031"/>
                <a:gd name="T27" fmla="*/ 7295 h 686"/>
                <a:gd name="T28" fmla="+- 0 4856 4856"/>
                <a:gd name="T29" fmla="*/ T28 w 686"/>
                <a:gd name="T30" fmla="+- 0 7374 7031"/>
                <a:gd name="T31" fmla="*/ 7374 h 686"/>
                <a:gd name="T32" fmla="+- 0 4865 4856"/>
                <a:gd name="T33" fmla="*/ T32 w 686"/>
                <a:gd name="T34" fmla="+- 0 7453 7031"/>
                <a:gd name="T35" fmla="*/ 7453 h 686"/>
                <a:gd name="T36" fmla="+- 0 4891 4856"/>
                <a:gd name="T37" fmla="*/ T36 w 686"/>
                <a:gd name="T38" fmla="+- 0 7525 7031"/>
                <a:gd name="T39" fmla="*/ 7525 h 686"/>
                <a:gd name="T40" fmla="+- 0 4931 4856"/>
                <a:gd name="T41" fmla="*/ T40 w 686"/>
                <a:gd name="T42" fmla="+- 0 7588 7031"/>
                <a:gd name="T43" fmla="*/ 7588 h 686"/>
                <a:gd name="T44" fmla="+- 0 4984 4856"/>
                <a:gd name="T45" fmla="*/ T44 w 686"/>
                <a:gd name="T46" fmla="+- 0 7641 7031"/>
                <a:gd name="T47" fmla="*/ 7641 h 686"/>
                <a:gd name="T48" fmla="+- 0 5048 4856"/>
                <a:gd name="T49" fmla="*/ T48 w 686"/>
                <a:gd name="T50" fmla="+- 0 7682 7031"/>
                <a:gd name="T51" fmla="*/ 7682 h 686"/>
                <a:gd name="T52" fmla="+- 0 5120 4856"/>
                <a:gd name="T53" fmla="*/ T52 w 686"/>
                <a:gd name="T54" fmla="+- 0 7707 7031"/>
                <a:gd name="T55" fmla="*/ 7707 h 686"/>
                <a:gd name="T56" fmla="+- 0 5199 4856"/>
                <a:gd name="T57" fmla="*/ T56 w 686"/>
                <a:gd name="T58" fmla="+- 0 7717 7031"/>
                <a:gd name="T59" fmla="*/ 7717 h 686"/>
                <a:gd name="T60" fmla="+- 0 5277 4856"/>
                <a:gd name="T61" fmla="*/ T60 w 686"/>
                <a:gd name="T62" fmla="+- 0 7707 7031"/>
                <a:gd name="T63" fmla="*/ 7707 h 686"/>
                <a:gd name="T64" fmla="+- 0 5349 4856"/>
                <a:gd name="T65" fmla="*/ T64 w 686"/>
                <a:gd name="T66" fmla="+- 0 7682 7031"/>
                <a:gd name="T67" fmla="*/ 7682 h 686"/>
                <a:gd name="T68" fmla="+- 0 5413 4856"/>
                <a:gd name="T69" fmla="*/ T68 w 686"/>
                <a:gd name="T70" fmla="+- 0 7641 7031"/>
                <a:gd name="T71" fmla="*/ 7641 h 686"/>
                <a:gd name="T72" fmla="+- 0 5466 4856"/>
                <a:gd name="T73" fmla="*/ T72 w 686"/>
                <a:gd name="T74" fmla="+- 0 7588 7031"/>
                <a:gd name="T75" fmla="*/ 7588 h 686"/>
                <a:gd name="T76" fmla="+- 0 5506 4856"/>
                <a:gd name="T77" fmla="*/ T76 w 686"/>
                <a:gd name="T78" fmla="+- 0 7525 7031"/>
                <a:gd name="T79" fmla="*/ 7525 h 686"/>
                <a:gd name="T80" fmla="+- 0 5532 4856"/>
                <a:gd name="T81" fmla="*/ T80 w 686"/>
                <a:gd name="T82" fmla="+- 0 7453 7031"/>
                <a:gd name="T83" fmla="*/ 7453 h 686"/>
                <a:gd name="T84" fmla="+- 0 5541 4856"/>
                <a:gd name="T85" fmla="*/ T84 w 686"/>
                <a:gd name="T86" fmla="+- 0 7374 7031"/>
                <a:gd name="T87" fmla="*/ 7374 h 686"/>
                <a:gd name="T88" fmla="+- 0 5532 4856"/>
                <a:gd name="T89" fmla="*/ T88 w 686"/>
                <a:gd name="T90" fmla="+- 0 7295 7031"/>
                <a:gd name="T91" fmla="*/ 7295 h 686"/>
                <a:gd name="T92" fmla="+- 0 5506 4856"/>
                <a:gd name="T93" fmla="*/ T92 w 686"/>
                <a:gd name="T94" fmla="+- 0 7223 7031"/>
                <a:gd name="T95" fmla="*/ 7223 h 686"/>
                <a:gd name="T96" fmla="+- 0 5466 4856"/>
                <a:gd name="T97" fmla="*/ T96 w 686"/>
                <a:gd name="T98" fmla="+- 0 7160 7031"/>
                <a:gd name="T99" fmla="*/ 7160 h 686"/>
                <a:gd name="T100" fmla="+- 0 5413 4856"/>
                <a:gd name="T101" fmla="*/ T100 w 686"/>
                <a:gd name="T102" fmla="+- 0 7107 7031"/>
                <a:gd name="T103" fmla="*/ 7107 h 686"/>
                <a:gd name="T104" fmla="+- 0 5349 4856"/>
                <a:gd name="T105" fmla="*/ T104 w 686"/>
                <a:gd name="T106" fmla="+- 0 7066 7031"/>
                <a:gd name="T107" fmla="*/ 7066 h 686"/>
                <a:gd name="T108" fmla="+- 0 5277 4856"/>
                <a:gd name="T109" fmla="*/ T108 w 686"/>
                <a:gd name="T110" fmla="+- 0 7041 7031"/>
                <a:gd name="T111" fmla="*/ 7041 h 686"/>
                <a:gd name="T112" fmla="+- 0 5199 4856"/>
                <a:gd name="T113" fmla="*/ T112 w 686"/>
                <a:gd name="T114" fmla="+- 0 7031 7031"/>
                <a:gd name="T115" fmla="*/ 7031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3" y="0"/>
                  </a:moveTo>
                  <a:lnTo>
                    <a:pt x="264" y="10"/>
                  </a:lnTo>
                  <a:lnTo>
                    <a:pt x="192" y="35"/>
                  </a:lnTo>
                  <a:lnTo>
                    <a:pt x="128" y="76"/>
                  </a:lnTo>
                  <a:lnTo>
                    <a:pt x="75" y="129"/>
                  </a:lnTo>
                  <a:lnTo>
                    <a:pt x="35" y="192"/>
                  </a:lnTo>
                  <a:lnTo>
                    <a:pt x="9" y="264"/>
                  </a:lnTo>
                  <a:lnTo>
                    <a:pt x="0" y="343"/>
                  </a:lnTo>
                  <a:lnTo>
                    <a:pt x="9" y="422"/>
                  </a:lnTo>
                  <a:lnTo>
                    <a:pt x="35" y="494"/>
                  </a:lnTo>
                  <a:lnTo>
                    <a:pt x="75" y="557"/>
                  </a:lnTo>
                  <a:lnTo>
                    <a:pt x="128" y="610"/>
                  </a:lnTo>
                  <a:lnTo>
                    <a:pt x="192" y="651"/>
                  </a:lnTo>
                  <a:lnTo>
                    <a:pt x="264" y="676"/>
                  </a:lnTo>
                  <a:lnTo>
                    <a:pt x="343" y="686"/>
                  </a:lnTo>
                  <a:lnTo>
                    <a:pt x="421" y="676"/>
                  </a:lnTo>
                  <a:lnTo>
                    <a:pt x="493" y="651"/>
                  </a:lnTo>
                  <a:lnTo>
                    <a:pt x="557" y="610"/>
                  </a:lnTo>
                  <a:lnTo>
                    <a:pt x="610" y="557"/>
                  </a:lnTo>
                  <a:lnTo>
                    <a:pt x="650" y="494"/>
                  </a:lnTo>
                  <a:lnTo>
                    <a:pt x="676" y="422"/>
                  </a:lnTo>
                  <a:lnTo>
                    <a:pt x="685" y="343"/>
                  </a:lnTo>
                  <a:lnTo>
                    <a:pt x="676" y="264"/>
                  </a:lnTo>
                  <a:lnTo>
                    <a:pt x="650" y="192"/>
                  </a:lnTo>
                  <a:lnTo>
                    <a:pt x="610" y="129"/>
                  </a:lnTo>
                  <a:lnTo>
                    <a:pt x="557" y="76"/>
                  </a:lnTo>
                  <a:lnTo>
                    <a:pt x="493" y="35"/>
                  </a:lnTo>
                  <a:lnTo>
                    <a:pt x="421" y="10"/>
                  </a:lnTo>
                  <a:lnTo>
                    <a:pt x="343" y="0"/>
                  </a:lnTo>
                  <a:close/>
                </a:path>
              </a:pathLst>
            </a:custGeom>
            <a:solidFill>
              <a:srgbClr val="D065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49" name="AutoShape 117">
              <a:extLst>
                <a:ext uri="{FF2B5EF4-FFF2-40B4-BE49-F238E27FC236}">
                  <a16:creationId xmlns:a16="http://schemas.microsoft.com/office/drawing/2014/main" id="{5A8FEF5D-61ED-3973-5317-D946EBB10ECF}"/>
                </a:ext>
              </a:extLst>
            </p:cNvPr>
            <p:cNvSpPr>
              <a:spLocks/>
            </p:cNvSpPr>
            <p:nvPr/>
          </p:nvSpPr>
          <p:spPr bwMode="auto">
            <a:xfrm>
              <a:off x="2012" y="4289"/>
              <a:ext cx="437" cy="554"/>
            </a:xfrm>
            <a:custGeom>
              <a:avLst/>
              <a:gdLst>
                <a:gd name="T0" fmla="+- 0 2013 2013"/>
                <a:gd name="T1" fmla="*/ T0 w 437"/>
                <a:gd name="T2" fmla="+- 0 4792 4289"/>
                <a:gd name="T3" fmla="*/ 4792 h 554"/>
                <a:gd name="T4" fmla="+- 0 2013 2013"/>
                <a:gd name="T5" fmla="*/ T4 w 437"/>
                <a:gd name="T6" fmla="+- 0 4842 4289"/>
                <a:gd name="T7" fmla="*/ 4842 h 554"/>
                <a:gd name="T8" fmla="+- 0 2450 2013"/>
                <a:gd name="T9" fmla="*/ T8 w 437"/>
                <a:gd name="T10" fmla="+- 0 4842 4289"/>
                <a:gd name="T11" fmla="*/ 4842 h 554"/>
                <a:gd name="T12" fmla="+- 0 2450 2013"/>
                <a:gd name="T13" fmla="*/ T12 w 437"/>
                <a:gd name="T14" fmla="+- 0 4289 4289"/>
                <a:gd name="T15" fmla="*/ 4289 h 554"/>
                <a:gd name="T16" fmla="+- 0 2155 2013"/>
                <a:gd name="T17" fmla="*/ T16 w 437"/>
                <a:gd name="T18" fmla="+- 0 4289 4289"/>
                <a:gd name="T19" fmla="*/ 4289 h 554"/>
                <a:gd name="T20" fmla="+- 0 2013 2013"/>
                <a:gd name="T21" fmla="*/ T20 w 437"/>
                <a:gd name="T22" fmla="+- 0 4428 4289"/>
                <a:gd name="T23" fmla="*/ 4428 h 554"/>
                <a:gd name="T24" fmla="+- 0 2013 2013"/>
                <a:gd name="T25" fmla="*/ T24 w 437"/>
                <a:gd name="T26" fmla="+- 0 4562 4289"/>
                <a:gd name="T27" fmla="*/ 4562 h 554"/>
                <a:gd name="T28" fmla="+- 0 2013 2013"/>
                <a:gd name="T29" fmla="*/ T28 w 437"/>
                <a:gd name="T30" fmla="+- 0 4434 4289"/>
                <a:gd name="T31" fmla="*/ 4434 h 554"/>
                <a:gd name="T32" fmla="+- 0 2159 2013"/>
                <a:gd name="T33" fmla="*/ T32 w 437"/>
                <a:gd name="T34" fmla="+- 0 4434 4289"/>
                <a:gd name="T35" fmla="*/ 4434 h 554"/>
                <a:gd name="T36" fmla="+- 0 2159 2013"/>
                <a:gd name="T37" fmla="*/ T36 w 437"/>
                <a:gd name="T38" fmla="+- 0 4295 4289"/>
                <a:gd name="T39" fmla="*/ 4295 h 554"/>
                <a:gd name="T40" fmla="+- 0 2204 2013"/>
                <a:gd name="T41" fmla="*/ T40 w 437"/>
                <a:gd name="T42" fmla="+- 0 4483 4289"/>
                <a:gd name="T43" fmla="*/ 4483 h 554"/>
                <a:gd name="T44" fmla="+- 0 2389 2013"/>
                <a:gd name="T45" fmla="*/ T44 w 437"/>
                <a:gd name="T46" fmla="+- 0 4483 4289"/>
                <a:gd name="T47" fmla="*/ 4483 h 554"/>
                <a:gd name="T48" fmla="+- 0 2094 2013"/>
                <a:gd name="T49" fmla="*/ T48 w 437"/>
                <a:gd name="T50" fmla="+- 0 4537 4289"/>
                <a:gd name="T51" fmla="*/ 4537 h 554"/>
                <a:gd name="T52" fmla="+- 0 2389 2013"/>
                <a:gd name="T53" fmla="*/ T52 w 437"/>
                <a:gd name="T54" fmla="+- 0 4537 4289"/>
                <a:gd name="T55" fmla="*/ 4537 h 554"/>
                <a:gd name="T56" fmla="+- 0 2301 2013"/>
                <a:gd name="T57" fmla="*/ T56 w 437"/>
                <a:gd name="T58" fmla="+- 0 4592 4289"/>
                <a:gd name="T59" fmla="*/ 4592 h 554"/>
                <a:gd name="T60" fmla="+- 0 2389 2013"/>
                <a:gd name="T61" fmla="*/ T60 w 437"/>
                <a:gd name="T62" fmla="+- 0 4592 4289"/>
                <a:gd name="T63" fmla="*/ 4592 h 554"/>
                <a:gd name="T64" fmla="+- 0 2094 2013"/>
                <a:gd name="T65" fmla="*/ T64 w 437"/>
                <a:gd name="T66" fmla="+- 0 4592 4289"/>
                <a:gd name="T67" fmla="*/ 4592 h 554"/>
                <a:gd name="T68" fmla="+- 0 2135 2013"/>
                <a:gd name="T69" fmla="*/ T68 w 437"/>
                <a:gd name="T70" fmla="+- 0 4592 4289"/>
                <a:gd name="T71" fmla="*/ 4592 h 554"/>
                <a:gd name="T72" fmla="+- 0 2348 2013"/>
                <a:gd name="T73" fmla="*/ T72 w 437"/>
                <a:gd name="T74" fmla="+- 0 4646 4289"/>
                <a:gd name="T75" fmla="*/ 4646 h 554"/>
                <a:gd name="T76" fmla="+- 0 2389 2013"/>
                <a:gd name="T77" fmla="*/ T76 w 437"/>
                <a:gd name="T78" fmla="+- 0 4646 4289"/>
                <a:gd name="T79" fmla="*/ 4646 h 554"/>
                <a:gd name="T80" fmla="+- 0 2328 2013"/>
                <a:gd name="T81" fmla="*/ T80 w 437"/>
                <a:gd name="T82" fmla="+- 0 4701 4289"/>
                <a:gd name="T83" fmla="*/ 4701 h 554"/>
                <a:gd name="T84" fmla="+- 0 2389 2013"/>
                <a:gd name="T85" fmla="*/ T84 w 437"/>
                <a:gd name="T86" fmla="+- 0 4701 4289"/>
                <a:gd name="T87" fmla="*/ 4701 h 554"/>
                <a:gd name="T88" fmla="+- 0 2301 2013"/>
                <a:gd name="T89" fmla="*/ T88 w 437"/>
                <a:gd name="T90" fmla="+- 0 4756 4289"/>
                <a:gd name="T91" fmla="*/ 4756 h 554"/>
                <a:gd name="T92" fmla="+- 0 2389 2013"/>
                <a:gd name="T93" fmla="*/ T92 w 437"/>
                <a:gd name="T94" fmla="+- 0 4756 4289"/>
                <a:gd name="T95" fmla="*/ 4756 h 554"/>
                <a:gd name="T96" fmla="+- 0 2293 2013"/>
                <a:gd name="T97" fmla="*/ T96 w 437"/>
                <a:gd name="T98" fmla="+- 0 4676 4289"/>
                <a:gd name="T99" fmla="*/ 4676 h 554"/>
                <a:gd name="T100" fmla="+- 0 2287 2013"/>
                <a:gd name="T101" fmla="*/ T100 w 437"/>
                <a:gd name="T102" fmla="+- 0 4706 4289"/>
                <a:gd name="T103" fmla="*/ 4706 h 554"/>
                <a:gd name="T104" fmla="+- 0 2270 2013"/>
                <a:gd name="T105" fmla="*/ T104 w 437"/>
                <a:gd name="T106" fmla="+- 0 4731 4289"/>
                <a:gd name="T107" fmla="*/ 4731 h 554"/>
                <a:gd name="T108" fmla="+- 0 2246 2013"/>
                <a:gd name="T109" fmla="*/ T108 w 437"/>
                <a:gd name="T110" fmla="+- 0 4747 4289"/>
                <a:gd name="T111" fmla="*/ 4747 h 554"/>
                <a:gd name="T112" fmla="+- 0 2216 2013"/>
                <a:gd name="T113" fmla="*/ T112 w 437"/>
                <a:gd name="T114" fmla="+- 0 4753 4289"/>
                <a:gd name="T115" fmla="*/ 4753 h 554"/>
                <a:gd name="T116" fmla="+- 0 2186 2013"/>
                <a:gd name="T117" fmla="*/ T116 w 437"/>
                <a:gd name="T118" fmla="+- 0 4747 4289"/>
                <a:gd name="T119" fmla="*/ 4747 h 554"/>
                <a:gd name="T120" fmla="+- 0 2161 2013"/>
                <a:gd name="T121" fmla="*/ T120 w 437"/>
                <a:gd name="T122" fmla="+- 0 4731 4289"/>
                <a:gd name="T123" fmla="*/ 4731 h 554"/>
                <a:gd name="T124" fmla="+- 0 2145 2013"/>
                <a:gd name="T125" fmla="*/ T124 w 437"/>
                <a:gd name="T126" fmla="+- 0 4706 4289"/>
                <a:gd name="T127" fmla="*/ 4706 h 554"/>
                <a:gd name="T128" fmla="+- 0 2139 2013"/>
                <a:gd name="T129" fmla="*/ T128 w 437"/>
                <a:gd name="T130" fmla="+- 0 4676 4289"/>
                <a:gd name="T131" fmla="*/ 4676 h 554"/>
                <a:gd name="T132" fmla="+- 0 2145 2013"/>
                <a:gd name="T133" fmla="*/ T132 w 437"/>
                <a:gd name="T134" fmla="+- 0 4646 4289"/>
                <a:gd name="T135" fmla="*/ 4646 h 554"/>
                <a:gd name="T136" fmla="+- 0 2161 2013"/>
                <a:gd name="T137" fmla="*/ T136 w 437"/>
                <a:gd name="T138" fmla="+- 0 4622 4289"/>
                <a:gd name="T139" fmla="*/ 4622 h 554"/>
                <a:gd name="T140" fmla="+- 0 2186 2013"/>
                <a:gd name="T141" fmla="*/ T140 w 437"/>
                <a:gd name="T142" fmla="+- 0 4605 4289"/>
                <a:gd name="T143" fmla="*/ 4605 h 554"/>
                <a:gd name="T144" fmla="+- 0 2216 2013"/>
                <a:gd name="T145" fmla="*/ T144 w 437"/>
                <a:gd name="T146" fmla="+- 0 4599 4289"/>
                <a:gd name="T147" fmla="*/ 4599 h 554"/>
                <a:gd name="T148" fmla="+- 0 2246 2013"/>
                <a:gd name="T149" fmla="*/ T148 w 437"/>
                <a:gd name="T150" fmla="+- 0 4605 4289"/>
                <a:gd name="T151" fmla="*/ 4605 h 554"/>
                <a:gd name="T152" fmla="+- 0 2270 2013"/>
                <a:gd name="T153" fmla="*/ T152 w 437"/>
                <a:gd name="T154" fmla="+- 0 4622 4289"/>
                <a:gd name="T155" fmla="*/ 4622 h 554"/>
                <a:gd name="T156" fmla="+- 0 2287 2013"/>
                <a:gd name="T157" fmla="*/ T156 w 437"/>
                <a:gd name="T158" fmla="+- 0 4646 4289"/>
                <a:gd name="T159" fmla="*/ 4646 h 554"/>
                <a:gd name="T160" fmla="+- 0 2293 2013"/>
                <a:gd name="T161" fmla="*/ T160 w 437"/>
                <a:gd name="T162" fmla="+- 0 4676 4289"/>
                <a:gd name="T163" fmla="*/ 4676 h 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437" h="554">
                  <a:moveTo>
                    <a:pt x="0" y="503"/>
                  </a:moveTo>
                  <a:lnTo>
                    <a:pt x="0" y="553"/>
                  </a:lnTo>
                  <a:lnTo>
                    <a:pt x="437" y="553"/>
                  </a:lnTo>
                  <a:lnTo>
                    <a:pt x="437" y="0"/>
                  </a:lnTo>
                  <a:lnTo>
                    <a:pt x="142" y="0"/>
                  </a:lnTo>
                  <a:lnTo>
                    <a:pt x="0" y="139"/>
                  </a:lnTo>
                  <a:lnTo>
                    <a:pt x="0" y="273"/>
                  </a:lnTo>
                  <a:moveTo>
                    <a:pt x="0" y="145"/>
                  </a:moveTo>
                  <a:lnTo>
                    <a:pt x="146" y="145"/>
                  </a:lnTo>
                  <a:lnTo>
                    <a:pt x="146" y="6"/>
                  </a:lnTo>
                  <a:moveTo>
                    <a:pt x="191" y="194"/>
                  </a:moveTo>
                  <a:lnTo>
                    <a:pt x="376" y="194"/>
                  </a:lnTo>
                  <a:moveTo>
                    <a:pt x="81" y="248"/>
                  </a:moveTo>
                  <a:lnTo>
                    <a:pt x="376" y="248"/>
                  </a:lnTo>
                  <a:moveTo>
                    <a:pt x="288" y="303"/>
                  </a:moveTo>
                  <a:lnTo>
                    <a:pt x="376" y="303"/>
                  </a:lnTo>
                  <a:moveTo>
                    <a:pt x="81" y="303"/>
                  </a:moveTo>
                  <a:lnTo>
                    <a:pt x="122" y="303"/>
                  </a:lnTo>
                  <a:moveTo>
                    <a:pt x="335" y="357"/>
                  </a:moveTo>
                  <a:lnTo>
                    <a:pt x="376" y="357"/>
                  </a:lnTo>
                  <a:moveTo>
                    <a:pt x="315" y="412"/>
                  </a:moveTo>
                  <a:lnTo>
                    <a:pt x="376" y="412"/>
                  </a:lnTo>
                  <a:moveTo>
                    <a:pt x="288" y="467"/>
                  </a:moveTo>
                  <a:lnTo>
                    <a:pt x="376" y="467"/>
                  </a:lnTo>
                  <a:moveTo>
                    <a:pt x="280" y="387"/>
                  </a:moveTo>
                  <a:lnTo>
                    <a:pt x="274" y="417"/>
                  </a:lnTo>
                  <a:lnTo>
                    <a:pt x="257" y="442"/>
                  </a:lnTo>
                  <a:lnTo>
                    <a:pt x="233" y="458"/>
                  </a:lnTo>
                  <a:lnTo>
                    <a:pt x="203" y="464"/>
                  </a:lnTo>
                  <a:lnTo>
                    <a:pt x="173" y="458"/>
                  </a:lnTo>
                  <a:lnTo>
                    <a:pt x="148" y="442"/>
                  </a:lnTo>
                  <a:lnTo>
                    <a:pt x="132" y="417"/>
                  </a:lnTo>
                  <a:lnTo>
                    <a:pt x="126" y="387"/>
                  </a:lnTo>
                  <a:lnTo>
                    <a:pt x="132" y="357"/>
                  </a:lnTo>
                  <a:lnTo>
                    <a:pt x="148" y="333"/>
                  </a:lnTo>
                  <a:lnTo>
                    <a:pt x="173" y="316"/>
                  </a:lnTo>
                  <a:lnTo>
                    <a:pt x="203" y="310"/>
                  </a:lnTo>
                  <a:lnTo>
                    <a:pt x="233" y="316"/>
                  </a:lnTo>
                  <a:lnTo>
                    <a:pt x="257" y="333"/>
                  </a:lnTo>
                  <a:lnTo>
                    <a:pt x="274" y="357"/>
                  </a:lnTo>
                  <a:lnTo>
                    <a:pt x="280" y="387"/>
                  </a:lnTo>
                  <a:close/>
                </a:path>
              </a:pathLst>
            </a:custGeom>
            <a:noFill/>
            <a:ln w="1270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50" name="Freeform 118">
              <a:extLst>
                <a:ext uri="{FF2B5EF4-FFF2-40B4-BE49-F238E27FC236}">
                  <a16:creationId xmlns:a16="http://schemas.microsoft.com/office/drawing/2014/main" id="{36369C78-0A61-202D-467B-ADC1373672E4}"/>
                </a:ext>
              </a:extLst>
            </p:cNvPr>
            <p:cNvSpPr>
              <a:spLocks/>
            </p:cNvSpPr>
            <p:nvPr/>
          </p:nvSpPr>
          <p:spPr bwMode="auto">
            <a:xfrm>
              <a:off x="1916" y="4599"/>
              <a:ext cx="154" cy="154"/>
            </a:xfrm>
            <a:custGeom>
              <a:avLst/>
              <a:gdLst>
                <a:gd name="T0" fmla="+- 0 1994 1917"/>
                <a:gd name="T1" fmla="*/ T0 w 154"/>
                <a:gd name="T2" fmla="+- 0 4599 4599"/>
                <a:gd name="T3" fmla="*/ 4599 h 154"/>
                <a:gd name="T4" fmla="+- 0 1964 1917"/>
                <a:gd name="T5" fmla="*/ T4 w 154"/>
                <a:gd name="T6" fmla="+- 0 4605 4599"/>
                <a:gd name="T7" fmla="*/ 4605 h 154"/>
                <a:gd name="T8" fmla="+- 0 1939 1917"/>
                <a:gd name="T9" fmla="*/ T8 w 154"/>
                <a:gd name="T10" fmla="+- 0 4622 4599"/>
                <a:gd name="T11" fmla="*/ 4622 h 154"/>
                <a:gd name="T12" fmla="+- 0 1923 1917"/>
                <a:gd name="T13" fmla="*/ T12 w 154"/>
                <a:gd name="T14" fmla="+- 0 4646 4599"/>
                <a:gd name="T15" fmla="*/ 4646 h 154"/>
                <a:gd name="T16" fmla="+- 0 1917 1917"/>
                <a:gd name="T17" fmla="*/ T16 w 154"/>
                <a:gd name="T18" fmla="+- 0 4676 4599"/>
                <a:gd name="T19" fmla="*/ 4676 h 154"/>
                <a:gd name="T20" fmla="+- 0 1923 1917"/>
                <a:gd name="T21" fmla="*/ T20 w 154"/>
                <a:gd name="T22" fmla="+- 0 4706 4599"/>
                <a:gd name="T23" fmla="*/ 4706 h 154"/>
                <a:gd name="T24" fmla="+- 0 1939 1917"/>
                <a:gd name="T25" fmla="*/ T24 w 154"/>
                <a:gd name="T26" fmla="+- 0 4730 4599"/>
                <a:gd name="T27" fmla="*/ 4730 h 154"/>
                <a:gd name="T28" fmla="+- 0 1964 1917"/>
                <a:gd name="T29" fmla="*/ T28 w 154"/>
                <a:gd name="T30" fmla="+- 0 4747 4599"/>
                <a:gd name="T31" fmla="*/ 4747 h 154"/>
                <a:gd name="T32" fmla="+- 0 1994 1917"/>
                <a:gd name="T33" fmla="*/ T32 w 154"/>
                <a:gd name="T34" fmla="+- 0 4753 4599"/>
                <a:gd name="T35" fmla="*/ 4753 h 154"/>
                <a:gd name="T36" fmla="+- 0 2024 1917"/>
                <a:gd name="T37" fmla="*/ T36 w 154"/>
                <a:gd name="T38" fmla="+- 0 4747 4599"/>
                <a:gd name="T39" fmla="*/ 4747 h 154"/>
                <a:gd name="T40" fmla="+- 0 2048 1917"/>
                <a:gd name="T41" fmla="*/ T40 w 154"/>
                <a:gd name="T42" fmla="+- 0 4730 4599"/>
                <a:gd name="T43" fmla="*/ 4730 h 154"/>
                <a:gd name="T44" fmla="+- 0 2065 1917"/>
                <a:gd name="T45" fmla="*/ T44 w 154"/>
                <a:gd name="T46" fmla="+- 0 4706 4599"/>
                <a:gd name="T47" fmla="*/ 4706 h 154"/>
                <a:gd name="T48" fmla="+- 0 2071 1917"/>
                <a:gd name="T49" fmla="*/ T48 w 154"/>
                <a:gd name="T50" fmla="+- 0 4676 4599"/>
                <a:gd name="T51" fmla="*/ 4676 h 154"/>
                <a:gd name="T52" fmla="+- 0 2065 1917"/>
                <a:gd name="T53" fmla="*/ T52 w 154"/>
                <a:gd name="T54" fmla="+- 0 4646 4599"/>
                <a:gd name="T55" fmla="*/ 4646 h 154"/>
                <a:gd name="T56" fmla="+- 0 2048 1917"/>
                <a:gd name="T57" fmla="*/ T56 w 154"/>
                <a:gd name="T58" fmla="+- 0 4622 4599"/>
                <a:gd name="T59" fmla="*/ 4622 h 154"/>
                <a:gd name="T60" fmla="+- 0 2024 1917"/>
                <a:gd name="T61" fmla="*/ T60 w 154"/>
                <a:gd name="T62" fmla="+- 0 4605 4599"/>
                <a:gd name="T63" fmla="*/ 4605 h 154"/>
                <a:gd name="T64" fmla="+- 0 1994 1917"/>
                <a:gd name="T65" fmla="*/ T64 w 154"/>
                <a:gd name="T66" fmla="+- 0 4599 4599"/>
                <a:gd name="T67" fmla="*/ 4599 h 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4" h="154">
                  <a:moveTo>
                    <a:pt x="77" y="0"/>
                  </a:moveTo>
                  <a:lnTo>
                    <a:pt x="47" y="6"/>
                  </a:lnTo>
                  <a:lnTo>
                    <a:pt x="22" y="23"/>
                  </a:lnTo>
                  <a:lnTo>
                    <a:pt x="6" y="47"/>
                  </a:lnTo>
                  <a:lnTo>
                    <a:pt x="0" y="77"/>
                  </a:lnTo>
                  <a:lnTo>
                    <a:pt x="6" y="107"/>
                  </a:lnTo>
                  <a:lnTo>
                    <a:pt x="22" y="131"/>
                  </a:lnTo>
                  <a:lnTo>
                    <a:pt x="47" y="148"/>
                  </a:lnTo>
                  <a:lnTo>
                    <a:pt x="77" y="154"/>
                  </a:lnTo>
                  <a:lnTo>
                    <a:pt x="107" y="148"/>
                  </a:lnTo>
                  <a:lnTo>
                    <a:pt x="131" y="131"/>
                  </a:lnTo>
                  <a:lnTo>
                    <a:pt x="148" y="107"/>
                  </a:lnTo>
                  <a:lnTo>
                    <a:pt x="154" y="77"/>
                  </a:lnTo>
                  <a:lnTo>
                    <a:pt x="148" y="47"/>
                  </a:lnTo>
                  <a:lnTo>
                    <a:pt x="131" y="23"/>
                  </a:lnTo>
                  <a:lnTo>
                    <a:pt x="107" y="6"/>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51" name="AutoShape 119">
              <a:extLst>
                <a:ext uri="{FF2B5EF4-FFF2-40B4-BE49-F238E27FC236}">
                  <a16:creationId xmlns:a16="http://schemas.microsoft.com/office/drawing/2014/main" id="{7665B006-F591-80B3-64BF-EE4A880D7EE1}"/>
                </a:ext>
              </a:extLst>
            </p:cNvPr>
            <p:cNvSpPr>
              <a:spLocks/>
            </p:cNvSpPr>
            <p:nvPr/>
          </p:nvSpPr>
          <p:spPr bwMode="auto">
            <a:xfrm>
              <a:off x="1886" y="4599"/>
              <a:ext cx="431" cy="154"/>
            </a:xfrm>
            <a:custGeom>
              <a:avLst/>
              <a:gdLst>
                <a:gd name="T0" fmla="+- 0 2071 1887"/>
                <a:gd name="T1" fmla="*/ T0 w 431"/>
                <a:gd name="T2" fmla="+- 0 4676 4599"/>
                <a:gd name="T3" fmla="*/ 4676 h 154"/>
                <a:gd name="T4" fmla="+- 0 2065 1887"/>
                <a:gd name="T5" fmla="*/ T4 w 431"/>
                <a:gd name="T6" fmla="+- 0 4706 4599"/>
                <a:gd name="T7" fmla="*/ 4706 h 154"/>
                <a:gd name="T8" fmla="+- 0 2048 1887"/>
                <a:gd name="T9" fmla="*/ T8 w 431"/>
                <a:gd name="T10" fmla="+- 0 4730 4599"/>
                <a:gd name="T11" fmla="*/ 4730 h 154"/>
                <a:gd name="T12" fmla="+- 0 2024 1887"/>
                <a:gd name="T13" fmla="*/ T12 w 431"/>
                <a:gd name="T14" fmla="+- 0 4747 4599"/>
                <a:gd name="T15" fmla="*/ 4747 h 154"/>
                <a:gd name="T16" fmla="+- 0 1994 1887"/>
                <a:gd name="T17" fmla="*/ T16 w 431"/>
                <a:gd name="T18" fmla="+- 0 4753 4599"/>
                <a:gd name="T19" fmla="*/ 4753 h 154"/>
                <a:gd name="T20" fmla="+- 0 1964 1887"/>
                <a:gd name="T21" fmla="*/ T20 w 431"/>
                <a:gd name="T22" fmla="+- 0 4747 4599"/>
                <a:gd name="T23" fmla="*/ 4747 h 154"/>
                <a:gd name="T24" fmla="+- 0 1939 1887"/>
                <a:gd name="T25" fmla="*/ T24 w 431"/>
                <a:gd name="T26" fmla="+- 0 4730 4599"/>
                <a:gd name="T27" fmla="*/ 4730 h 154"/>
                <a:gd name="T28" fmla="+- 0 1923 1887"/>
                <a:gd name="T29" fmla="*/ T28 w 431"/>
                <a:gd name="T30" fmla="+- 0 4706 4599"/>
                <a:gd name="T31" fmla="*/ 4706 h 154"/>
                <a:gd name="T32" fmla="+- 0 1917 1887"/>
                <a:gd name="T33" fmla="*/ T32 w 431"/>
                <a:gd name="T34" fmla="+- 0 4676 4599"/>
                <a:gd name="T35" fmla="*/ 4676 h 154"/>
                <a:gd name="T36" fmla="+- 0 1923 1887"/>
                <a:gd name="T37" fmla="*/ T36 w 431"/>
                <a:gd name="T38" fmla="+- 0 4646 4599"/>
                <a:gd name="T39" fmla="*/ 4646 h 154"/>
                <a:gd name="T40" fmla="+- 0 1939 1887"/>
                <a:gd name="T41" fmla="*/ T40 w 431"/>
                <a:gd name="T42" fmla="+- 0 4622 4599"/>
                <a:gd name="T43" fmla="*/ 4622 h 154"/>
                <a:gd name="T44" fmla="+- 0 1964 1887"/>
                <a:gd name="T45" fmla="*/ T44 w 431"/>
                <a:gd name="T46" fmla="+- 0 4605 4599"/>
                <a:gd name="T47" fmla="*/ 4605 h 154"/>
                <a:gd name="T48" fmla="+- 0 1994 1887"/>
                <a:gd name="T49" fmla="*/ T48 w 431"/>
                <a:gd name="T50" fmla="+- 0 4599 4599"/>
                <a:gd name="T51" fmla="*/ 4599 h 154"/>
                <a:gd name="T52" fmla="+- 0 2024 1887"/>
                <a:gd name="T53" fmla="*/ T52 w 431"/>
                <a:gd name="T54" fmla="+- 0 4605 4599"/>
                <a:gd name="T55" fmla="*/ 4605 h 154"/>
                <a:gd name="T56" fmla="+- 0 2048 1887"/>
                <a:gd name="T57" fmla="*/ T56 w 431"/>
                <a:gd name="T58" fmla="+- 0 4622 4599"/>
                <a:gd name="T59" fmla="*/ 4622 h 154"/>
                <a:gd name="T60" fmla="+- 0 2065 1887"/>
                <a:gd name="T61" fmla="*/ T60 w 431"/>
                <a:gd name="T62" fmla="+- 0 4646 4599"/>
                <a:gd name="T63" fmla="*/ 4646 h 154"/>
                <a:gd name="T64" fmla="+- 0 2071 1887"/>
                <a:gd name="T65" fmla="*/ T64 w 431"/>
                <a:gd name="T66" fmla="+- 0 4676 4599"/>
                <a:gd name="T67" fmla="*/ 4676 h 154"/>
                <a:gd name="T68" fmla="+- 0 2064 1887"/>
                <a:gd name="T69" fmla="*/ T68 w 431"/>
                <a:gd name="T70" fmla="+- 0 4637 4599"/>
                <a:gd name="T71" fmla="*/ 4637 h 154"/>
                <a:gd name="T72" fmla="+- 0 2076 1887"/>
                <a:gd name="T73" fmla="*/ T72 w 431"/>
                <a:gd name="T74" fmla="+- 0 4632 4599"/>
                <a:gd name="T75" fmla="*/ 4632 h 154"/>
                <a:gd name="T76" fmla="+- 0 2084 1887"/>
                <a:gd name="T77" fmla="*/ T76 w 431"/>
                <a:gd name="T78" fmla="+- 0 4629 4599"/>
                <a:gd name="T79" fmla="*/ 4629 h 154"/>
                <a:gd name="T80" fmla="+- 0 2092 1887"/>
                <a:gd name="T81" fmla="*/ T80 w 431"/>
                <a:gd name="T82" fmla="+- 0 4628 4599"/>
                <a:gd name="T83" fmla="*/ 4628 h 154"/>
                <a:gd name="T84" fmla="+- 0 2105 1887"/>
                <a:gd name="T85" fmla="*/ T84 w 431"/>
                <a:gd name="T86" fmla="+- 0 4628 4599"/>
                <a:gd name="T87" fmla="*/ 4628 h 154"/>
                <a:gd name="T88" fmla="+- 0 2121 1887"/>
                <a:gd name="T89" fmla="*/ T88 w 431"/>
                <a:gd name="T90" fmla="+- 0 4629 4599"/>
                <a:gd name="T91" fmla="*/ 4629 h 154"/>
                <a:gd name="T92" fmla="+- 0 2134 1887"/>
                <a:gd name="T93" fmla="*/ T92 w 431"/>
                <a:gd name="T94" fmla="+- 0 4633 4599"/>
                <a:gd name="T95" fmla="*/ 4633 h 154"/>
                <a:gd name="T96" fmla="+- 0 2144 1887"/>
                <a:gd name="T97" fmla="*/ T96 w 431"/>
                <a:gd name="T98" fmla="+- 0 4636 4599"/>
                <a:gd name="T99" fmla="*/ 4636 h 154"/>
                <a:gd name="T100" fmla="+- 0 2148 1887"/>
                <a:gd name="T101" fmla="*/ T100 w 431"/>
                <a:gd name="T102" fmla="+- 0 4637 4599"/>
                <a:gd name="T103" fmla="*/ 4637 h 154"/>
                <a:gd name="T104" fmla="+- 0 1887 1887"/>
                <a:gd name="T105" fmla="*/ T104 w 431"/>
                <a:gd name="T106" fmla="+- 0 4637 4599"/>
                <a:gd name="T107" fmla="*/ 4637 h 154"/>
                <a:gd name="T108" fmla="+- 0 1919 1887"/>
                <a:gd name="T109" fmla="*/ T108 w 431"/>
                <a:gd name="T110" fmla="+- 0 4637 4599"/>
                <a:gd name="T111" fmla="*/ 4637 h 154"/>
                <a:gd name="T112" fmla="+- 0 2284 1887"/>
                <a:gd name="T113" fmla="*/ T112 w 431"/>
                <a:gd name="T114" fmla="+- 0 4637 4599"/>
                <a:gd name="T115" fmla="*/ 4637 h 154"/>
                <a:gd name="T116" fmla="+- 0 2317 1887"/>
                <a:gd name="T117" fmla="*/ T116 w 431"/>
                <a:gd name="T118" fmla="+- 0 4637 4599"/>
                <a:gd name="T119" fmla="*/ 4637 h 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31" h="154">
                  <a:moveTo>
                    <a:pt x="184" y="77"/>
                  </a:moveTo>
                  <a:lnTo>
                    <a:pt x="178" y="107"/>
                  </a:lnTo>
                  <a:lnTo>
                    <a:pt x="161" y="131"/>
                  </a:lnTo>
                  <a:lnTo>
                    <a:pt x="137" y="148"/>
                  </a:lnTo>
                  <a:lnTo>
                    <a:pt x="107" y="154"/>
                  </a:lnTo>
                  <a:lnTo>
                    <a:pt x="77" y="148"/>
                  </a:lnTo>
                  <a:lnTo>
                    <a:pt x="52" y="131"/>
                  </a:lnTo>
                  <a:lnTo>
                    <a:pt x="36" y="107"/>
                  </a:lnTo>
                  <a:lnTo>
                    <a:pt x="30" y="77"/>
                  </a:lnTo>
                  <a:lnTo>
                    <a:pt x="36" y="47"/>
                  </a:lnTo>
                  <a:lnTo>
                    <a:pt x="52" y="23"/>
                  </a:lnTo>
                  <a:lnTo>
                    <a:pt x="77" y="6"/>
                  </a:lnTo>
                  <a:lnTo>
                    <a:pt x="107" y="0"/>
                  </a:lnTo>
                  <a:lnTo>
                    <a:pt x="137" y="6"/>
                  </a:lnTo>
                  <a:lnTo>
                    <a:pt x="161" y="23"/>
                  </a:lnTo>
                  <a:lnTo>
                    <a:pt x="178" y="47"/>
                  </a:lnTo>
                  <a:lnTo>
                    <a:pt x="184" y="77"/>
                  </a:lnTo>
                  <a:close/>
                  <a:moveTo>
                    <a:pt x="177" y="38"/>
                  </a:moveTo>
                  <a:lnTo>
                    <a:pt x="189" y="33"/>
                  </a:lnTo>
                  <a:lnTo>
                    <a:pt x="197" y="30"/>
                  </a:lnTo>
                  <a:lnTo>
                    <a:pt x="205" y="29"/>
                  </a:lnTo>
                  <a:lnTo>
                    <a:pt x="218" y="29"/>
                  </a:lnTo>
                  <a:lnTo>
                    <a:pt x="234" y="30"/>
                  </a:lnTo>
                  <a:lnTo>
                    <a:pt x="247" y="34"/>
                  </a:lnTo>
                  <a:lnTo>
                    <a:pt x="257" y="37"/>
                  </a:lnTo>
                  <a:lnTo>
                    <a:pt x="261" y="38"/>
                  </a:lnTo>
                  <a:moveTo>
                    <a:pt x="0" y="38"/>
                  </a:moveTo>
                  <a:lnTo>
                    <a:pt x="32" y="38"/>
                  </a:lnTo>
                  <a:moveTo>
                    <a:pt x="397" y="38"/>
                  </a:moveTo>
                  <a:lnTo>
                    <a:pt x="430" y="38"/>
                  </a:lnTo>
                </a:path>
              </a:pathLst>
            </a:custGeom>
            <a:noFill/>
            <a:ln w="1270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52" name="AutoShape 120">
              <a:extLst>
                <a:ext uri="{FF2B5EF4-FFF2-40B4-BE49-F238E27FC236}">
                  <a16:creationId xmlns:a16="http://schemas.microsoft.com/office/drawing/2014/main" id="{B2E3D3A8-FFF3-3512-C1DB-AE6EA4CE99DF}"/>
                </a:ext>
              </a:extLst>
            </p:cNvPr>
            <p:cNvSpPr>
              <a:spLocks/>
            </p:cNvSpPr>
            <p:nvPr/>
          </p:nvSpPr>
          <p:spPr bwMode="auto">
            <a:xfrm>
              <a:off x="2008" y="3339"/>
              <a:ext cx="493" cy="399"/>
            </a:xfrm>
            <a:custGeom>
              <a:avLst/>
              <a:gdLst>
                <a:gd name="T0" fmla="+- 0 2133 2009"/>
                <a:gd name="T1" fmla="*/ T0 w 493"/>
                <a:gd name="T2" fmla="+- 0 3402 3340"/>
                <a:gd name="T3" fmla="*/ 3402 h 399"/>
                <a:gd name="T4" fmla="+- 0 2178 2009"/>
                <a:gd name="T5" fmla="*/ T4 w 493"/>
                <a:gd name="T6" fmla="+- 0 3340 3340"/>
                <a:gd name="T7" fmla="*/ 3340 h 399"/>
                <a:gd name="T8" fmla="+- 0 2332 2009"/>
                <a:gd name="T9" fmla="*/ T8 w 493"/>
                <a:gd name="T10" fmla="+- 0 3340 3340"/>
                <a:gd name="T11" fmla="*/ 3340 h 399"/>
                <a:gd name="T12" fmla="+- 0 2377 2009"/>
                <a:gd name="T13" fmla="*/ T12 w 493"/>
                <a:gd name="T14" fmla="+- 0 3402 3340"/>
                <a:gd name="T15" fmla="*/ 3402 h 399"/>
                <a:gd name="T16" fmla="+- 0 2501 2009"/>
                <a:gd name="T17" fmla="*/ T16 w 493"/>
                <a:gd name="T18" fmla="+- 0 3738 3340"/>
                <a:gd name="T19" fmla="*/ 3738 h 399"/>
                <a:gd name="T20" fmla="+- 0 2009 2009"/>
                <a:gd name="T21" fmla="*/ T20 w 493"/>
                <a:gd name="T22" fmla="+- 0 3738 3340"/>
                <a:gd name="T23" fmla="*/ 3738 h 399"/>
                <a:gd name="T24" fmla="+- 0 2009 2009"/>
                <a:gd name="T25" fmla="*/ T24 w 493"/>
                <a:gd name="T26" fmla="+- 0 3435 3340"/>
                <a:gd name="T27" fmla="*/ 3435 h 399"/>
                <a:gd name="T28" fmla="+- 0 2501 2009"/>
                <a:gd name="T29" fmla="*/ T28 w 493"/>
                <a:gd name="T30" fmla="+- 0 3435 3340"/>
                <a:gd name="T31" fmla="*/ 3435 h 399"/>
                <a:gd name="T32" fmla="+- 0 2501 2009"/>
                <a:gd name="T33" fmla="*/ T32 w 493"/>
                <a:gd name="T34" fmla="+- 0 3738 3340"/>
                <a:gd name="T35" fmla="*/ 3738 h 399"/>
                <a:gd name="T36" fmla="+- 0 2348 2009"/>
                <a:gd name="T37" fmla="*/ T36 w 493"/>
                <a:gd name="T38" fmla="+- 0 3556 3340"/>
                <a:gd name="T39" fmla="*/ 3556 h 399"/>
                <a:gd name="T40" fmla="+- 0 2284 2009"/>
                <a:gd name="T41" fmla="*/ T40 w 493"/>
                <a:gd name="T42" fmla="+- 0 3556 3340"/>
                <a:gd name="T43" fmla="*/ 3556 h 399"/>
                <a:gd name="T44" fmla="+- 0 2284 2009"/>
                <a:gd name="T45" fmla="*/ T44 w 493"/>
                <a:gd name="T46" fmla="+- 0 3493 3340"/>
                <a:gd name="T47" fmla="*/ 3493 h 399"/>
                <a:gd name="T48" fmla="+- 0 2226 2009"/>
                <a:gd name="T49" fmla="*/ T48 w 493"/>
                <a:gd name="T50" fmla="+- 0 3493 3340"/>
                <a:gd name="T51" fmla="*/ 3493 h 399"/>
                <a:gd name="T52" fmla="+- 0 2226 2009"/>
                <a:gd name="T53" fmla="*/ T52 w 493"/>
                <a:gd name="T54" fmla="+- 0 3556 3340"/>
                <a:gd name="T55" fmla="*/ 3556 h 399"/>
                <a:gd name="T56" fmla="+- 0 2163 2009"/>
                <a:gd name="T57" fmla="*/ T56 w 493"/>
                <a:gd name="T58" fmla="+- 0 3556 3340"/>
                <a:gd name="T59" fmla="*/ 3556 h 399"/>
                <a:gd name="T60" fmla="+- 0 2163 2009"/>
                <a:gd name="T61" fmla="*/ T60 w 493"/>
                <a:gd name="T62" fmla="+- 0 3614 3340"/>
                <a:gd name="T63" fmla="*/ 3614 h 399"/>
                <a:gd name="T64" fmla="+- 0 2226 2009"/>
                <a:gd name="T65" fmla="*/ T64 w 493"/>
                <a:gd name="T66" fmla="+- 0 3614 3340"/>
                <a:gd name="T67" fmla="*/ 3614 h 399"/>
                <a:gd name="T68" fmla="+- 0 2226 2009"/>
                <a:gd name="T69" fmla="*/ T68 w 493"/>
                <a:gd name="T70" fmla="+- 0 3677 3340"/>
                <a:gd name="T71" fmla="*/ 3677 h 399"/>
                <a:gd name="T72" fmla="+- 0 2284 2009"/>
                <a:gd name="T73" fmla="*/ T72 w 493"/>
                <a:gd name="T74" fmla="+- 0 3677 3340"/>
                <a:gd name="T75" fmla="*/ 3677 h 399"/>
                <a:gd name="T76" fmla="+- 0 2284 2009"/>
                <a:gd name="T77" fmla="*/ T76 w 493"/>
                <a:gd name="T78" fmla="+- 0 3614 3340"/>
                <a:gd name="T79" fmla="*/ 3614 h 399"/>
                <a:gd name="T80" fmla="+- 0 2348 2009"/>
                <a:gd name="T81" fmla="*/ T80 w 493"/>
                <a:gd name="T82" fmla="+- 0 3614 3340"/>
                <a:gd name="T83" fmla="*/ 3614 h 399"/>
                <a:gd name="T84" fmla="+- 0 2348 2009"/>
                <a:gd name="T85" fmla="*/ T84 w 493"/>
                <a:gd name="T86" fmla="+- 0 3556 3340"/>
                <a:gd name="T87" fmla="*/ 3556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93" h="399">
                  <a:moveTo>
                    <a:pt x="124" y="62"/>
                  </a:moveTo>
                  <a:lnTo>
                    <a:pt x="169" y="0"/>
                  </a:lnTo>
                  <a:lnTo>
                    <a:pt x="323" y="0"/>
                  </a:lnTo>
                  <a:lnTo>
                    <a:pt x="368" y="62"/>
                  </a:lnTo>
                  <a:moveTo>
                    <a:pt x="492" y="398"/>
                  </a:moveTo>
                  <a:lnTo>
                    <a:pt x="0" y="398"/>
                  </a:lnTo>
                  <a:lnTo>
                    <a:pt x="0" y="95"/>
                  </a:lnTo>
                  <a:lnTo>
                    <a:pt x="492" y="95"/>
                  </a:lnTo>
                  <a:lnTo>
                    <a:pt x="492" y="398"/>
                  </a:lnTo>
                  <a:close/>
                  <a:moveTo>
                    <a:pt x="339" y="216"/>
                  </a:moveTo>
                  <a:lnTo>
                    <a:pt x="275" y="216"/>
                  </a:lnTo>
                  <a:lnTo>
                    <a:pt x="275" y="153"/>
                  </a:lnTo>
                  <a:lnTo>
                    <a:pt x="217" y="153"/>
                  </a:lnTo>
                  <a:lnTo>
                    <a:pt x="217" y="216"/>
                  </a:lnTo>
                  <a:lnTo>
                    <a:pt x="154" y="216"/>
                  </a:lnTo>
                  <a:lnTo>
                    <a:pt x="154" y="274"/>
                  </a:lnTo>
                  <a:lnTo>
                    <a:pt x="217" y="274"/>
                  </a:lnTo>
                  <a:lnTo>
                    <a:pt x="217" y="337"/>
                  </a:lnTo>
                  <a:lnTo>
                    <a:pt x="275" y="337"/>
                  </a:lnTo>
                  <a:lnTo>
                    <a:pt x="275" y="274"/>
                  </a:lnTo>
                  <a:lnTo>
                    <a:pt x="339" y="274"/>
                  </a:lnTo>
                  <a:lnTo>
                    <a:pt x="339" y="216"/>
                  </a:lnTo>
                  <a:close/>
                </a:path>
              </a:pathLst>
            </a:custGeom>
            <a:noFill/>
            <a:ln w="1651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53" name="Picture 52">
              <a:extLst>
                <a:ext uri="{FF2B5EF4-FFF2-40B4-BE49-F238E27FC236}">
                  <a16:creationId xmlns:a16="http://schemas.microsoft.com/office/drawing/2014/main" id="{A1B20B8C-FA77-9AEC-F190-B3597A8C45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6" y="2356"/>
              <a:ext cx="1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122">
              <a:extLst>
                <a:ext uri="{FF2B5EF4-FFF2-40B4-BE49-F238E27FC236}">
                  <a16:creationId xmlns:a16="http://schemas.microsoft.com/office/drawing/2014/main" id="{D7A3EB5D-6C63-B7AB-0F5B-65ED37D94895}"/>
                </a:ext>
              </a:extLst>
            </p:cNvPr>
            <p:cNvSpPr>
              <a:spLocks/>
            </p:cNvSpPr>
            <p:nvPr/>
          </p:nvSpPr>
          <p:spPr bwMode="auto">
            <a:xfrm>
              <a:off x="2332" y="2480"/>
              <a:ext cx="413" cy="449"/>
            </a:xfrm>
            <a:custGeom>
              <a:avLst/>
              <a:gdLst>
                <a:gd name="T0" fmla="+- 0 2435 2332"/>
                <a:gd name="T1" fmla="*/ T0 w 413"/>
                <a:gd name="T2" fmla="+- 0 2480 2480"/>
                <a:gd name="T3" fmla="*/ 2480 h 449"/>
                <a:gd name="T4" fmla="+- 0 2393 2332"/>
                <a:gd name="T5" fmla="*/ T4 w 413"/>
                <a:gd name="T6" fmla="+- 0 2497 2480"/>
                <a:gd name="T7" fmla="*/ 2497 h 449"/>
                <a:gd name="T8" fmla="+- 0 2375 2332"/>
                <a:gd name="T9" fmla="*/ T8 w 413"/>
                <a:gd name="T10" fmla="+- 0 2536 2480"/>
                <a:gd name="T11" fmla="*/ 2536 h 449"/>
                <a:gd name="T12" fmla="+- 0 2370 2332"/>
                <a:gd name="T13" fmla="*/ T12 w 413"/>
                <a:gd name="T14" fmla="+- 0 2630 2480"/>
                <a:gd name="T15" fmla="*/ 2630 h 449"/>
                <a:gd name="T16" fmla="+- 0 2342 2332"/>
                <a:gd name="T17" fmla="*/ T16 w 413"/>
                <a:gd name="T18" fmla="+- 0 2683 2480"/>
                <a:gd name="T19" fmla="*/ 2683 h 449"/>
                <a:gd name="T20" fmla="+- 0 2332 2332"/>
                <a:gd name="T21" fmla="*/ T20 w 413"/>
                <a:gd name="T22" fmla="+- 0 2743 2480"/>
                <a:gd name="T23" fmla="*/ 2743 h 449"/>
                <a:gd name="T24" fmla="+- 0 2387 2332"/>
                <a:gd name="T25" fmla="*/ T24 w 413"/>
                <a:gd name="T26" fmla="+- 0 2874 2480"/>
                <a:gd name="T27" fmla="*/ 2874 h 449"/>
                <a:gd name="T28" fmla="+- 0 2518 2332"/>
                <a:gd name="T29" fmla="*/ T28 w 413"/>
                <a:gd name="T30" fmla="+- 0 2929 2480"/>
                <a:gd name="T31" fmla="*/ 2929 h 449"/>
                <a:gd name="T32" fmla="+- 0 2590 2332"/>
                <a:gd name="T33" fmla="*/ T32 w 413"/>
                <a:gd name="T34" fmla="+- 0 2913 2480"/>
                <a:gd name="T35" fmla="*/ 2913 h 449"/>
                <a:gd name="T36" fmla="+- 0 2452 2332"/>
                <a:gd name="T37" fmla="*/ T36 w 413"/>
                <a:gd name="T38" fmla="+- 0 2899 2480"/>
                <a:gd name="T39" fmla="*/ 2899 h 449"/>
                <a:gd name="T40" fmla="+- 0 2361 2332"/>
                <a:gd name="T41" fmla="*/ T40 w 413"/>
                <a:gd name="T42" fmla="+- 0 2809 2480"/>
                <a:gd name="T43" fmla="*/ 2809 h 449"/>
                <a:gd name="T44" fmla="+- 0 2350 2332"/>
                <a:gd name="T45" fmla="*/ T44 w 413"/>
                <a:gd name="T46" fmla="+- 0 2718 2480"/>
                <a:gd name="T47" fmla="*/ 2718 h 449"/>
                <a:gd name="T48" fmla="+- 0 2363 2332"/>
                <a:gd name="T49" fmla="*/ T48 w 413"/>
                <a:gd name="T50" fmla="+- 0 2672 2480"/>
                <a:gd name="T51" fmla="*/ 2672 h 449"/>
                <a:gd name="T52" fmla="+- 0 2391 2332"/>
                <a:gd name="T53" fmla="*/ T52 w 413"/>
                <a:gd name="T54" fmla="+- 0 2651 2480"/>
                <a:gd name="T55" fmla="*/ 2651 h 449"/>
                <a:gd name="T56" fmla="+- 0 2394 2332"/>
                <a:gd name="T57" fmla="*/ T56 w 413"/>
                <a:gd name="T58" fmla="+- 0 2521 2480"/>
                <a:gd name="T59" fmla="*/ 2521 h 449"/>
                <a:gd name="T60" fmla="+- 0 2418 2332"/>
                <a:gd name="T61" fmla="*/ T60 w 413"/>
                <a:gd name="T62" fmla="+- 0 2500 2480"/>
                <a:gd name="T63" fmla="*/ 2500 h 449"/>
                <a:gd name="T64" fmla="+- 0 2474 2332"/>
                <a:gd name="T65" fmla="*/ T64 w 413"/>
                <a:gd name="T66" fmla="+- 0 2496 2480"/>
                <a:gd name="T67" fmla="*/ 2496 h 449"/>
                <a:gd name="T68" fmla="+- 0 2461 2332"/>
                <a:gd name="T69" fmla="*/ T68 w 413"/>
                <a:gd name="T70" fmla="+- 0 2484 2480"/>
                <a:gd name="T71" fmla="*/ 2484 h 449"/>
                <a:gd name="T72" fmla="+- 0 2613 2332"/>
                <a:gd name="T73" fmla="*/ T72 w 413"/>
                <a:gd name="T74" fmla="+- 0 2755 2480"/>
                <a:gd name="T75" fmla="*/ 2755 h 449"/>
                <a:gd name="T76" fmla="+- 0 2664 2332"/>
                <a:gd name="T77" fmla="*/ T76 w 413"/>
                <a:gd name="T78" fmla="+- 0 2829 2480"/>
                <a:gd name="T79" fmla="*/ 2829 h 449"/>
                <a:gd name="T80" fmla="+- 0 2602 2332"/>
                <a:gd name="T81" fmla="*/ T80 w 413"/>
                <a:gd name="T82" fmla="+- 0 2890 2480"/>
                <a:gd name="T83" fmla="*/ 2890 h 449"/>
                <a:gd name="T84" fmla="+- 0 2518 2332"/>
                <a:gd name="T85" fmla="*/ T84 w 413"/>
                <a:gd name="T86" fmla="+- 0 2913 2480"/>
                <a:gd name="T87" fmla="*/ 2913 h 449"/>
                <a:gd name="T88" fmla="+- 0 2609 2332"/>
                <a:gd name="T89" fmla="*/ T88 w 413"/>
                <a:gd name="T90" fmla="+- 0 2905 2480"/>
                <a:gd name="T91" fmla="*/ 2905 h 449"/>
                <a:gd name="T92" fmla="+- 0 2676 2332"/>
                <a:gd name="T93" fmla="*/ T92 w 413"/>
                <a:gd name="T94" fmla="+- 0 2840 2480"/>
                <a:gd name="T95" fmla="*/ 2840 h 449"/>
                <a:gd name="T96" fmla="+- 0 2698 2332"/>
                <a:gd name="T97" fmla="*/ T96 w 413"/>
                <a:gd name="T98" fmla="+- 0 2839 2480"/>
                <a:gd name="T99" fmla="*/ 2839 h 449"/>
                <a:gd name="T100" fmla="+- 0 2700 2332"/>
                <a:gd name="T101" fmla="*/ T100 w 413"/>
                <a:gd name="T102" fmla="+- 0 2840 2480"/>
                <a:gd name="T103" fmla="*/ 2840 h 449"/>
                <a:gd name="T104" fmla="+- 0 2690 2332"/>
                <a:gd name="T105" fmla="*/ T104 w 413"/>
                <a:gd name="T106" fmla="+- 0 2854 2480"/>
                <a:gd name="T107" fmla="*/ 2854 h 449"/>
                <a:gd name="T108" fmla="+- 0 2708 2332"/>
                <a:gd name="T109" fmla="*/ T108 w 413"/>
                <a:gd name="T110" fmla="+- 0 2858 2480"/>
                <a:gd name="T111" fmla="*/ 2858 h 449"/>
                <a:gd name="T112" fmla="+- 0 2727 2332"/>
                <a:gd name="T113" fmla="*/ T112 w 413"/>
                <a:gd name="T114" fmla="+- 0 2854 2480"/>
                <a:gd name="T115" fmla="*/ 2854 h 449"/>
                <a:gd name="T116" fmla="+- 0 2737 2332"/>
                <a:gd name="T117" fmla="*/ T116 w 413"/>
                <a:gd name="T118" fmla="+- 0 2841 2480"/>
                <a:gd name="T119" fmla="*/ 2841 h 449"/>
                <a:gd name="T120" fmla="+- 0 2700 2332"/>
                <a:gd name="T121" fmla="*/ T120 w 413"/>
                <a:gd name="T122" fmla="+- 0 2840 2480"/>
                <a:gd name="T123" fmla="*/ 2840 h 449"/>
                <a:gd name="T124" fmla="+- 0 2441 2332"/>
                <a:gd name="T125" fmla="*/ T124 w 413"/>
                <a:gd name="T126" fmla="+- 0 2496 2480"/>
                <a:gd name="T127" fmla="*/ 2496 h 449"/>
                <a:gd name="T128" fmla="+- 0 2453 2332"/>
                <a:gd name="T129" fmla="*/ T128 w 413"/>
                <a:gd name="T130" fmla="+- 0 2500 2480"/>
                <a:gd name="T131" fmla="*/ 2500 h 449"/>
                <a:gd name="T132" fmla="+- 0 2479 2332"/>
                <a:gd name="T133" fmla="*/ T132 w 413"/>
                <a:gd name="T134" fmla="+- 0 2690 2480"/>
                <a:gd name="T135" fmla="*/ 2690 h 449"/>
                <a:gd name="T136" fmla="+- 0 2619 2332"/>
                <a:gd name="T137" fmla="*/ T136 w 413"/>
                <a:gd name="T138" fmla="+- 0 2703 2480"/>
                <a:gd name="T139" fmla="*/ 2703 h 449"/>
                <a:gd name="T140" fmla="+- 0 2730 2332"/>
                <a:gd name="T141" fmla="*/ T140 w 413"/>
                <a:gd name="T142" fmla="+- 0 2827 2480"/>
                <a:gd name="T143" fmla="*/ 2827 h 449"/>
                <a:gd name="T144" fmla="+- 0 2714 2332"/>
                <a:gd name="T145" fmla="*/ T144 w 413"/>
                <a:gd name="T146" fmla="+- 0 2841 2480"/>
                <a:gd name="T147" fmla="*/ 2841 h 449"/>
                <a:gd name="T148" fmla="+- 0 2737 2332"/>
                <a:gd name="T149" fmla="*/ T148 w 413"/>
                <a:gd name="T150" fmla="+- 0 2841 2480"/>
                <a:gd name="T151" fmla="*/ 2841 h 449"/>
                <a:gd name="T152" fmla="+- 0 2745 2332"/>
                <a:gd name="T153" fmla="*/ T152 w 413"/>
                <a:gd name="T154" fmla="+- 0 2821 2480"/>
                <a:gd name="T155" fmla="*/ 2821 h 449"/>
                <a:gd name="T156" fmla="+- 0 2734 2332"/>
                <a:gd name="T157" fmla="*/ T156 w 413"/>
                <a:gd name="T158" fmla="+- 0 2796 2480"/>
                <a:gd name="T159" fmla="*/ 2796 h 449"/>
                <a:gd name="T160" fmla="+- 0 2630 2332"/>
                <a:gd name="T161" fmla="*/ T160 w 413"/>
                <a:gd name="T162" fmla="+- 0 2691 2480"/>
                <a:gd name="T163" fmla="*/ 2691 h 449"/>
                <a:gd name="T164" fmla="+- 0 2607 2332"/>
                <a:gd name="T165" fmla="*/ T164 w 413"/>
                <a:gd name="T166" fmla="+- 0 2677 2480"/>
                <a:gd name="T167" fmla="*/ 2677 h 449"/>
                <a:gd name="T168" fmla="+- 0 2496 2332"/>
                <a:gd name="T169" fmla="*/ T168 w 413"/>
                <a:gd name="T170" fmla="+- 0 2674 2480"/>
                <a:gd name="T171" fmla="*/ 2674 h 449"/>
                <a:gd name="T172" fmla="+- 0 2474 2332"/>
                <a:gd name="T173" fmla="*/ T172 w 413"/>
                <a:gd name="T174" fmla="+- 0 2496 2480"/>
                <a:gd name="T175" fmla="*/ 2496 h 449"/>
                <a:gd name="T176" fmla="+- 0 2375 2332"/>
                <a:gd name="T177" fmla="*/ T176 w 413"/>
                <a:gd name="T178" fmla="+- 0 2651 2480"/>
                <a:gd name="T179" fmla="*/ 2651 h 449"/>
                <a:gd name="T180" fmla="+- 0 2377 2332"/>
                <a:gd name="T181" fmla="*/ T180 w 413"/>
                <a:gd name="T182" fmla="+- 0 2722 2480"/>
                <a:gd name="T183" fmla="*/ 2722 h 449"/>
                <a:gd name="T184" fmla="+- 0 2396 2332"/>
                <a:gd name="T185" fmla="*/ T184 w 413"/>
                <a:gd name="T186" fmla="+- 0 2750 2480"/>
                <a:gd name="T187" fmla="*/ 2750 h 449"/>
                <a:gd name="T188" fmla="+- 0 2613 2332"/>
                <a:gd name="T189" fmla="*/ T188 w 413"/>
                <a:gd name="T190" fmla="+- 0 2755 2480"/>
                <a:gd name="T191" fmla="*/ 2755 h 449"/>
                <a:gd name="T192" fmla="+- 0 2416 2332"/>
                <a:gd name="T193" fmla="*/ T192 w 413"/>
                <a:gd name="T194" fmla="+- 0 2739 2480"/>
                <a:gd name="T195" fmla="*/ 2739 h 449"/>
                <a:gd name="T196" fmla="+- 0 2395 2332"/>
                <a:gd name="T197" fmla="*/ T196 w 413"/>
                <a:gd name="T198" fmla="+- 0 2723 2480"/>
                <a:gd name="T199" fmla="*/ 2723 h 449"/>
                <a:gd name="T200" fmla="+- 0 2391 2332"/>
                <a:gd name="T201" fmla="*/ T200 w 413"/>
                <a:gd name="T202" fmla="+- 0 2707 2480"/>
                <a:gd name="T203" fmla="*/ 2707 h 449"/>
                <a:gd name="T204" fmla="+- 0 2597 2332"/>
                <a:gd name="T205" fmla="*/ T204 w 413"/>
                <a:gd name="T206" fmla="+- 0 2739 2480"/>
                <a:gd name="T207" fmla="*/ 2739 h 449"/>
                <a:gd name="T208" fmla="+- 0 2598 2332"/>
                <a:gd name="T209" fmla="*/ T208 w 413"/>
                <a:gd name="T210" fmla="+- 0 2739 2480"/>
                <a:gd name="T211" fmla="*/ 2739 h 4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413" h="449">
                  <a:moveTo>
                    <a:pt x="116" y="0"/>
                  </a:moveTo>
                  <a:lnTo>
                    <a:pt x="103" y="0"/>
                  </a:lnTo>
                  <a:lnTo>
                    <a:pt x="80" y="5"/>
                  </a:lnTo>
                  <a:lnTo>
                    <a:pt x="61" y="17"/>
                  </a:lnTo>
                  <a:lnTo>
                    <a:pt x="48" y="34"/>
                  </a:lnTo>
                  <a:lnTo>
                    <a:pt x="43" y="56"/>
                  </a:lnTo>
                  <a:lnTo>
                    <a:pt x="43" y="145"/>
                  </a:lnTo>
                  <a:lnTo>
                    <a:pt x="38" y="150"/>
                  </a:lnTo>
                  <a:lnTo>
                    <a:pt x="22" y="175"/>
                  </a:lnTo>
                  <a:lnTo>
                    <a:pt x="10" y="203"/>
                  </a:lnTo>
                  <a:lnTo>
                    <a:pt x="2" y="232"/>
                  </a:lnTo>
                  <a:lnTo>
                    <a:pt x="0" y="263"/>
                  </a:lnTo>
                  <a:lnTo>
                    <a:pt x="15" y="335"/>
                  </a:lnTo>
                  <a:lnTo>
                    <a:pt x="55" y="394"/>
                  </a:lnTo>
                  <a:lnTo>
                    <a:pt x="114" y="434"/>
                  </a:lnTo>
                  <a:lnTo>
                    <a:pt x="186" y="449"/>
                  </a:lnTo>
                  <a:lnTo>
                    <a:pt x="233" y="443"/>
                  </a:lnTo>
                  <a:lnTo>
                    <a:pt x="258" y="433"/>
                  </a:lnTo>
                  <a:lnTo>
                    <a:pt x="186" y="433"/>
                  </a:lnTo>
                  <a:lnTo>
                    <a:pt x="120" y="419"/>
                  </a:lnTo>
                  <a:lnTo>
                    <a:pt x="66" y="383"/>
                  </a:lnTo>
                  <a:lnTo>
                    <a:pt x="29" y="329"/>
                  </a:lnTo>
                  <a:lnTo>
                    <a:pt x="16" y="263"/>
                  </a:lnTo>
                  <a:lnTo>
                    <a:pt x="18" y="238"/>
                  </a:lnTo>
                  <a:lnTo>
                    <a:pt x="23" y="215"/>
                  </a:lnTo>
                  <a:lnTo>
                    <a:pt x="31" y="192"/>
                  </a:lnTo>
                  <a:lnTo>
                    <a:pt x="43" y="171"/>
                  </a:lnTo>
                  <a:lnTo>
                    <a:pt x="59" y="171"/>
                  </a:lnTo>
                  <a:lnTo>
                    <a:pt x="59" y="56"/>
                  </a:lnTo>
                  <a:lnTo>
                    <a:pt x="62" y="41"/>
                  </a:lnTo>
                  <a:lnTo>
                    <a:pt x="72" y="28"/>
                  </a:lnTo>
                  <a:lnTo>
                    <a:pt x="86" y="20"/>
                  </a:lnTo>
                  <a:lnTo>
                    <a:pt x="103" y="16"/>
                  </a:lnTo>
                  <a:lnTo>
                    <a:pt x="142" y="16"/>
                  </a:lnTo>
                  <a:lnTo>
                    <a:pt x="140" y="12"/>
                  </a:lnTo>
                  <a:lnTo>
                    <a:pt x="129" y="4"/>
                  </a:lnTo>
                  <a:lnTo>
                    <a:pt x="116" y="0"/>
                  </a:lnTo>
                  <a:close/>
                  <a:moveTo>
                    <a:pt x="281" y="275"/>
                  </a:moveTo>
                  <a:lnTo>
                    <a:pt x="258" y="275"/>
                  </a:lnTo>
                  <a:lnTo>
                    <a:pt x="332" y="349"/>
                  </a:lnTo>
                  <a:lnTo>
                    <a:pt x="305" y="384"/>
                  </a:lnTo>
                  <a:lnTo>
                    <a:pt x="270" y="410"/>
                  </a:lnTo>
                  <a:lnTo>
                    <a:pt x="230" y="427"/>
                  </a:lnTo>
                  <a:lnTo>
                    <a:pt x="186" y="433"/>
                  </a:lnTo>
                  <a:lnTo>
                    <a:pt x="258" y="433"/>
                  </a:lnTo>
                  <a:lnTo>
                    <a:pt x="277" y="425"/>
                  </a:lnTo>
                  <a:lnTo>
                    <a:pt x="314" y="397"/>
                  </a:lnTo>
                  <a:lnTo>
                    <a:pt x="344" y="360"/>
                  </a:lnTo>
                  <a:lnTo>
                    <a:pt x="368" y="360"/>
                  </a:lnTo>
                  <a:lnTo>
                    <a:pt x="366" y="359"/>
                  </a:lnTo>
                  <a:lnTo>
                    <a:pt x="281" y="275"/>
                  </a:lnTo>
                  <a:close/>
                  <a:moveTo>
                    <a:pt x="368" y="360"/>
                  </a:moveTo>
                  <a:lnTo>
                    <a:pt x="344" y="360"/>
                  </a:lnTo>
                  <a:lnTo>
                    <a:pt x="358" y="374"/>
                  </a:lnTo>
                  <a:lnTo>
                    <a:pt x="366" y="378"/>
                  </a:lnTo>
                  <a:lnTo>
                    <a:pt x="376" y="378"/>
                  </a:lnTo>
                  <a:lnTo>
                    <a:pt x="386" y="377"/>
                  </a:lnTo>
                  <a:lnTo>
                    <a:pt x="395" y="374"/>
                  </a:lnTo>
                  <a:lnTo>
                    <a:pt x="402" y="367"/>
                  </a:lnTo>
                  <a:lnTo>
                    <a:pt x="405" y="361"/>
                  </a:lnTo>
                  <a:lnTo>
                    <a:pt x="371" y="361"/>
                  </a:lnTo>
                  <a:lnTo>
                    <a:pt x="368" y="360"/>
                  </a:lnTo>
                  <a:close/>
                  <a:moveTo>
                    <a:pt x="142" y="16"/>
                  </a:moveTo>
                  <a:lnTo>
                    <a:pt x="109" y="16"/>
                  </a:lnTo>
                  <a:lnTo>
                    <a:pt x="115" y="18"/>
                  </a:lnTo>
                  <a:lnTo>
                    <a:pt x="121" y="20"/>
                  </a:lnTo>
                  <a:lnTo>
                    <a:pt x="147" y="78"/>
                  </a:lnTo>
                  <a:lnTo>
                    <a:pt x="147" y="210"/>
                  </a:lnTo>
                  <a:lnTo>
                    <a:pt x="272" y="210"/>
                  </a:lnTo>
                  <a:lnTo>
                    <a:pt x="287" y="223"/>
                  </a:lnTo>
                  <a:lnTo>
                    <a:pt x="399" y="335"/>
                  </a:lnTo>
                  <a:lnTo>
                    <a:pt x="398" y="347"/>
                  </a:lnTo>
                  <a:lnTo>
                    <a:pt x="387" y="359"/>
                  </a:lnTo>
                  <a:lnTo>
                    <a:pt x="382" y="361"/>
                  </a:lnTo>
                  <a:lnTo>
                    <a:pt x="371" y="361"/>
                  </a:lnTo>
                  <a:lnTo>
                    <a:pt x="405" y="361"/>
                  </a:lnTo>
                  <a:lnTo>
                    <a:pt x="410" y="355"/>
                  </a:lnTo>
                  <a:lnTo>
                    <a:pt x="413" y="341"/>
                  </a:lnTo>
                  <a:lnTo>
                    <a:pt x="410" y="327"/>
                  </a:lnTo>
                  <a:lnTo>
                    <a:pt x="402" y="316"/>
                  </a:lnTo>
                  <a:lnTo>
                    <a:pt x="302" y="216"/>
                  </a:lnTo>
                  <a:lnTo>
                    <a:pt x="298" y="211"/>
                  </a:lnTo>
                  <a:lnTo>
                    <a:pt x="288" y="204"/>
                  </a:lnTo>
                  <a:lnTo>
                    <a:pt x="275" y="197"/>
                  </a:lnTo>
                  <a:lnTo>
                    <a:pt x="261" y="194"/>
                  </a:lnTo>
                  <a:lnTo>
                    <a:pt x="164" y="194"/>
                  </a:lnTo>
                  <a:lnTo>
                    <a:pt x="164" y="71"/>
                  </a:lnTo>
                  <a:lnTo>
                    <a:pt x="142" y="16"/>
                  </a:lnTo>
                  <a:close/>
                  <a:moveTo>
                    <a:pt x="59" y="171"/>
                  </a:moveTo>
                  <a:lnTo>
                    <a:pt x="43" y="171"/>
                  </a:lnTo>
                  <a:lnTo>
                    <a:pt x="43" y="227"/>
                  </a:lnTo>
                  <a:lnTo>
                    <a:pt x="45" y="242"/>
                  </a:lnTo>
                  <a:lnTo>
                    <a:pt x="52" y="257"/>
                  </a:lnTo>
                  <a:lnTo>
                    <a:pt x="64" y="270"/>
                  </a:lnTo>
                  <a:lnTo>
                    <a:pt x="84" y="275"/>
                  </a:lnTo>
                  <a:lnTo>
                    <a:pt x="281" y="275"/>
                  </a:lnTo>
                  <a:lnTo>
                    <a:pt x="266" y="259"/>
                  </a:lnTo>
                  <a:lnTo>
                    <a:pt x="84" y="259"/>
                  </a:lnTo>
                  <a:lnTo>
                    <a:pt x="70" y="254"/>
                  </a:lnTo>
                  <a:lnTo>
                    <a:pt x="63" y="243"/>
                  </a:lnTo>
                  <a:lnTo>
                    <a:pt x="60" y="232"/>
                  </a:lnTo>
                  <a:lnTo>
                    <a:pt x="59" y="227"/>
                  </a:lnTo>
                  <a:lnTo>
                    <a:pt x="59" y="171"/>
                  </a:lnTo>
                  <a:close/>
                  <a:moveTo>
                    <a:pt x="265" y="259"/>
                  </a:moveTo>
                  <a:lnTo>
                    <a:pt x="84" y="259"/>
                  </a:lnTo>
                  <a:lnTo>
                    <a:pt x="266" y="259"/>
                  </a:lnTo>
                  <a:lnTo>
                    <a:pt x="265" y="259"/>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55" name="Freeform 123">
              <a:extLst>
                <a:ext uri="{FF2B5EF4-FFF2-40B4-BE49-F238E27FC236}">
                  <a16:creationId xmlns:a16="http://schemas.microsoft.com/office/drawing/2014/main" id="{1AF1A28B-173D-464C-7786-9F4148D5CDF4}"/>
                </a:ext>
              </a:extLst>
            </p:cNvPr>
            <p:cNvSpPr>
              <a:spLocks/>
            </p:cNvSpPr>
            <p:nvPr/>
          </p:nvSpPr>
          <p:spPr bwMode="auto">
            <a:xfrm>
              <a:off x="2332" y="2480"/>
              <a:ext cx="413" cy="449"/>
            </a:xfrm>
            <a:custGeom>
              <a:avLst/>
              <a:gdLst>
                <a:gd name="T0" fmla="+- 0 2496 2332"/>
                <a:gd name="T1" fmla="*/ T0 w 413"/>
                <a:gd name="T2" fmla="+- 0 2551 2480"/>
                <a:gd name="T3" fmla="*/ 2551 h 449"/>
                <a:gd name="T4" fmla="+- 0 2496 2332"/>
                <a:gd name="T5" fmla="*/ T4 w 413"/>
                <a:gd name="T6" fmla="+- 0 2674 2480"/>
                <a:gd name="T7" fmla="*/ 2674 h 449"/>
                <a:gd name="T8" fmla="+- 0 2593 2332"/>
                <a:gd name="T9" fmla="*/ T8 w 413"/>
                <a:gd name="T10" fmla="+- 0 2674 2480"/>
                <a:gd name="T11" fmla="*/ 2674 h 449"/>
                <a:gd name="T12" fmla="+- 0 2607 2332"/>
                <a:gd name="T13" fmla="*/ T12 w 413"/>
                <a:gd name="T14" fmla="+- 0 2677 2480"/>
                <a:gd name="T15" fmla="*/ 2677 h 449"/>
                <a:gd name="T16" fmla="+- 0 2734 2332"/>
                <a:gd name="T17" fmla="*/ T16 w 413"/>
                <a:gd name="T18" fmla="+- 0 2796 2480"/>
                <a:gd name="T19" fmla="*/ 2796 h 449"/>
                <a:gd name="T20" fmla="+- 0 2745 2332"/>
                <a:gd name="T21" fmla="*/ T20 w 413"/>
                <a:gd name="T22" fmla="+- 0 2821 2480"/>
                <a:gd name="T23" fmla="*/ 2821 h 449"/>
                <a:gd name="T24" fmla="+- 0 2742 2332"/>
                <a:gd name="T25" fmla="*/ T24 w 413"/>
                <a:gd name="T26" fmla="+- 0 2835 2480"/>
                <a:gd name="T27" fmla="*/ 2835 h 449"/>
                <a:gd name="T28" fmla="+- 0 2734 2332"/>
                <a:gd name="T29" fmla="*/ T28 w 413"/>
                <a:gd name="T30" fmla="+- 0 2847 2480"/>
                <a:gd name="T31" fmla="*/ 2847 h 449"/>
                <a:gd name="T32" fmla="+- 0 2727 2332"/>
                <a:gd name="T33" fmla="*/ T32 w 413"/>
                <a:gd name="T34" fmla="+- 0 2854 2480"/>
                <a:gd name="T35" fmla="*/ 2854 h 449"/>
                <a:gd name="T36" fmla="+- 0 2718 2332"/>
                <a:gd name="T37" fmla="*/ T36 w 413"/>
                <a:gd name="T38" fmla="+- 0 2857 2480"/>
                <a:gd name="T39" fmla="*/ 2857 h 449"/>
                <a:gd name="T40" fmla="+- 0 2708 2332"/>
                <a:gd name="T41" fmla="*/ T40 w 413"/>
                <a:gd name="T42" fmla="+- 0 2858 2480"/>
                <a:gd name="T43" fmla="*/ 2858 h 449"/>
                <a:gd name="T44" fmla="+- 0 2708 2332"/>
                <a:gd name="T45" fmla="*/ T44 w 413"/>
                <a:gd name="T46" fmla="+- 0 2858 2480"/>
                <a:gd name="T47" fmla="*/ 2858 h 449"/>
                <a:gd name="T48" fmla="+- 0 2698 2332"/>
                <a:gd name="T49" fmla="*/ T48 w 413"/>
                <a:gd name="T50" fmla="+- 0 2858 2480"/>
                <a:gd name="T51" fmla="*/ 2858 h 449"/>
                <a:gd name="T52" fmla="+- 0 2690 2332"/>
                <a:gd name="T53" fmla="*/ T52 w 413"/>
                <a:gd name="T54" fmla="+- 0 2854 2480"/>
                <a:gd name="T55" fmla="*/ 2854 h 449"/>
                <a:gd name="T56" fmla="+- 0 2683 2332"/>
                <a:gd name="T57" fmla="*/ T56 w 413"/>
                <a:gd name="T58" fmla="+- 0 2847 2480"/>
                <a:gd name="T59" fmla="*/ 2847 h 449"/>
                <a:gd name="T60" fmla="+- 0 2676 2332"/>
                <a:gd name="T61" fmla="*/ T60 w 413"/>
                <a:gd name="T62" fmla="+- 0 2840 2480"/>
                <a:gd name="T63" fmla="*/ 2840 h 449"/>
                <a:gd name="T64" fmla="+- 0 2646 2332"/>
                <a:gd name="T65" fmla="*/ T64 w 413"/>
                <a:gd name="T66" fmla="+- 0 2877 2480"/>
                <a:gd name="T67" fmla="*/ 2877 h 449"/>
                <a:gd name="T68" fmla="+- 0 2609 2332"/>
                <a:gd name="T69" fmla="*/ T68 w 413"/>
                <a:gd name="T70" fmla="+- 0 2905 2480"/>
                <a:gd name="T71" fmla="*/ 2905 h 449"/>
                <a:gd name="T72" fmla="+- 0 2565 2332"/>
                <a:gd name="T73" fmla="*/ T72 w 413"/>
                <a:gd name="T74" fmla="+- 0 2923 2480"/>
                <a:gd name="T75" fmla="*/ 2923 h 449"/>
                <a:gd name="T76" fmla="+- 0 2518 2332"/>
                <a:gd name="T77" fmla="*/ T76 w 413"/>
                <a:gd name="T78" fmla="+- 0 2929 2480"/>
                <a:gd name="T79" fmla="*/ 2929 h 449"/>
                <a:gd name="T80" fmla="+- 0 2446 2332"/>
                <a:gd name="T81" fmla="*/ T80 w 413"/>
                <a:gd name="T82" fmla="+- 0 2914 2480"/>
                <a:gd name="T83" fmla="*/ 2914 h 449"/>
                <a:gd name="T84" fmla="+- 0 2387 2332"/>
                <a:gd name="T85" fmla="*/ T84 w 413"/>
                <a:gd name="T86" fmla="+- 0 2874 2480"/>
                <a:gd name="T87" fmla="*/ 2874 h 449"/>
                <a:gd name="T88" fmla="+- 0 2347 2332"/>
                <a:gd name="T89" fmla="*/ T88 w 413"/>
                <a:gd name="T90" fmla="+- 0 2815 2480"/>
                <a:gd name="T91" fmla="*/ 2815 h 449"/>
                <a:gd name="T92" fmla="+- 0 2332 2332"/>
                <a:gd name="T93" fmla="*/ T92 w 413"/>
                <a:gd name="T94" fmla="+- 0 2743 2480"/>
                <a:gd name="T95" fmla="*/ 2743 h 449"/>
                <a:gd name="T96" fmla="+- 0 2334 2332"/>
                <a:gd name="T97" fmla="*/ T96 w 413"/>
                <a:gd name="T98" fmla="+- 0 2712 2480"/>
                <a:gd name="T99" fmla="*/ 2712 h 449"/>
                <a:gd name="T100" fmla="+- 0 2342 2332"/>
                <a:gd name="T101" fmla="*/ T100 w 413"/>
                <a:gd name="T102" fmla="+- 0 2683 2480"/>
                <a:gd name="T103" fmla="*/ 2683 h 449"/>
                <a:gd name="T104" fmla="+- 0 2354 2332"/>
                <a:gd name="T105" fmla="*/ T104 w 413"/>
                <a:gd name="T106" fmla="+- 0 2655 2480"/>
                <a:gd name="T107" fmla="*/ 2655 h 449"/>
                <a:gd name="T108" fmla="+- 0 2370 2332"/>
                <a:gd name="T109" fmla="*/ T108 w 413"/>
                <a:gd name="T110" fmla="+- 0 2630 2480"/>
                <a:gd name="T111" fmla="*/ 2630 h 449"/>
                <a:gd name="T112" fmla="+- 0 2375 2332"/>
                <a:gd name="T113" fmla="*/ T112 w 413"/>
                <a:gd name="T114" fmla="+- 0 2625 2480"/>
                <a:gd name="T115" fmla="*/ 2625 h 449"/>
                <a:gd name="T116" fmla="+- 0 2375 2332"/>
                <a:gd name="T117" fmla="*/ T116 w 413"/>
                <a:gd name="T118" fmla="+- 0 2536 2480"/>
                <a:gd name="T119" fmla="*/ 2536 h 449"/>
                <a:gd name="T120" fmla="+- 0 2380 2332"/>
                <a:gd name="T121" fmla="*/ T120 w 413"/>
                <a:gd name="T122" fmla="+- 0 2514 2480"/>
                <a:gd name="T123" fmla="*/ 2514 h 449"/>
                <a:gd name="T124" fmla="+- 0 2393 2332"/>
                <a:gd name="T125" fmla="*/ T124 w 413"/>
                <a:gd name="T126" fmla="+- 0 2497 2480"/>
                <a:gd name="T127" fmla="*/ 2497 h 449"/>
                <a:gd name="T128" fmla="+- 0 2412 2332"/>
                <a:gd name="T129" fmla="*/ T128 w 413"/>
                <a:gd name="T130" fmla="+- 0 2485 2480"/>
                <a:gd name="T131" fmla="*/ 2485 h 449"/>
                <a:gd name="T132" fmla="+- 0 2435 2332"/>
                <a:gd name="T133" fmla="*/ T132 w 413"/>
                <a:gd name="T134" fmla="+- 0 2480 2480"/>
                <a:gd name="T135" fmla="*/ 2480 h 449"/>
                <a:gd name="T136" fmla="+- 0 2448 2332"/>
                <a:gd name="T137" fmla="*/ T136 w 413"/>
                <a:gd name="T138" fmla="+- 0 2480 2480"/>
                <a:gd name="T139" fmla="*/ 2480 h 449"/>
                <a:gd name="T140" fmla="+- 0 2461 2332"/>
                <a:gd name="T141" fmla="*/ T140 w 413"/>
                <a:gd name="T142" fmla="+- 0 2484 2480"/>
                <a:gd name="T143" fmla="*/ 2484 h 449"/>
                <a:gd name="T144" fmla="+- 0 2472 2332"/>
                <a:gd name="T145" fmla="*/ T144 w 413"/>
                <a:gd name="T146" fmla="+- 0 2492 2480"/>
                <a:gd name="T147" fmla="*/ 2492 h 449"/>
                <a:gd name="T148" fmla="+- 0 2496 2332"/>
                <a:gd name="T149" fmla="*/ T148 w 413"/>
                <a:gd name="T150" fmla="+- 0 2551 2480"/>
                <a:gd name="T151" fmla="*/ 2551 h 4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413" h="449">
                  <a:moveTo>
                    <a:pt x="164" y="71"/>
                  </a:moveTo>
                  <a:lnTo>
                    <a:pt x="164" y="194"/>
                  </a:lnTo>
                  <a:lnTo>
                    <a:pt x="261" y="194"/>
                  </a:lnTo>
                  <a:lnTo>
                    <a:pt x="275" y="197"/>
                  </a:lnTo>
                  <a:lnTo>
                    <a:pt x="402" y="316"/>
                  </a:lnTo>
                  <a:lnTo>
                    <a:pt x="413" y="341"/>
                  </a:lnTo>
                  <a:lnTo>
                    <a:pt x="410" y="355"/>
                  </a:lnTo>
                  <a:lnTo>
                    <a:pt x="402" y="367"/>
                  </a:lnTo>
                  <a:lnTo>
                    <a:pt x="395" y="374"/>
                  </a:lnTo>
                  <a:lnTo>
                    <a:pt x="386" y="377"/>
                  </a:lnTo>
                  <a:lnTo>
                    <a:pt x="376" y="378"/>
                  </a:lnTo>
                  <a:lnTo>
                    <a:pt x="366" y="378"/>
                  </a:lnTo>
                  <a:lnTo>
                    <a:pt x="358" y="374"/>
                  </a:lnTo>
                  <a:lnTo>
                    <a:pt x="351" y="367"/>
                  </a:lnTo>
                  <a:lnTo>
                    <a:pt x="344" y="360"/>
                  </a:lnTo>
                  <a:lnTo>
                    <a:pt x="314" y="397"/>
                  </a:lnTo>
                  <a:lnTo>
                    <a:pt x="277" y="425"/>
                  </a:lnTo>
                  <a:lnTo>
                    <a:pt x="233" y="443"/>
                  </a:lnTo>
                  <a:lnTo>
                    <a:pt x="186" y="449"/>
                  </a:lnTo>
                  <a:lnTo>
                    <a:pt x="114" y="434"/>
                  </a:lnTo>
                  <a:lnTo>
                    <a:pt x="55" y="394"/>
                  </a:lnTo>
                  <a:lnTo>
                    <a:pt x="15" y="335"/>
                  </a:lnTo>
                  <a:lnTo>
                    <a:pt x="0" y="263"/>
                  </a:lnTo>
                  <a:lnTo>
                    <a:pt x="2" y="232"/>
                  </a:lnTo>
                  <a:lnTo>
                    <a:pt x="10" y="203"/>
                  </a:lnTo>
                  <a:lnTo>
                    <a:pt x="22" y="175"/>
                  </a:lnTo>
                  <a:lnTo>
                    <a:pt x="38" y="150"/>
                  </a:lnTo>
                  <a:lnTo>
                    <a:pt x="43" y="145"/>
                  </a:lnTo>
                  <a:lnTo>
                    <a:pt x="43" y="56"/>
                  </a:lnTo>
                  <a:lnTo>
                    <a:pt x="48" y="34"/>
                  </a:lnTo>
                  <a:lnTo>
                    <a:pt x="61" y="17"/>
                  </a:lnTo>
                  <a:lnTo>
                    <a:pt x="80" y="5"/>
                  </a:lnTo>
                  <a:lnTo>
                    <a:pt x="103" y="0"/>
                  </a:lnTo>
                  <a:lnTo>
                    <a:pt x="116" y="0"/>
                  </a:lnTo>
                  <a:lnTo>
                    <a:pt x="129" y="4"/>
                  </a:lnTo>
                  <a:lnTo>
                    <a:pt x="140" y="12"/>
                  </a:lnTo>
                  <a:lnTo>
                    <a:pt x="164" y="71"/>
                  </a:lnTo>
                  <a:close/>
                </a:path>
              </a:pathLst>
            </a:custGeom>
            <a:noFill/>
            <a:ln w="2172">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56" name="Picture 55">
              <a:extLst>
                <a:ext uri="{FF2B5EF4-FFF2-40B4-BE49-F238E27FC236}">
                  <a16:creationId xmlns:a16="http://schemas.microsoft.com/office/drawing/2014/main" id="{75780D2B-B035-8A57-994A-56DCE0CA2C1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6" y="2447"/>
              <a:ext cx="559"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13DD457B-8932-C09C-6FE9-7F9BD58D02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7" y="1475"/>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18328EEE-54F5-4B8E-ABD4-3EA7175877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6" y="6070"/>
              <a:ext cx="171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129">
              <a:extLst>
                <a:ext uri="{FF2B5EF4-FFF2-40B4-BE49-F238E27FC236}">
                  <a16:creationId xmlns:a16="http://schemas.microsoft.com/office/drawing/2014/main" id="{C7453AA5-11BB-989B-202C-0A14D39B015A}"/>
                </a:ext>
              </a:extLst>
            </p:cNvPr>
            <p:cNvSpPr>
              <a:spLocks/>
            </p:cNvSpPr>
            <p:nvPr/>
          </p:nvSpPr>
          <p:spPr bwMode="auto">
            <a:xfrm>
              <a:off x="4422" y="2961"/>
              <a:ext cx="2538" cy="2538"/>
            </a:xfrm>
            <a:custGeom>
              <a:avLst/>
              <a:gdLst>
                <a:gd name="T0" fmla="+- 0 5596 4402"/>
                <a:gd name="T1" fmla="*/ T0 w 2538"/>
                <a:gd name="T2" fmla="+- 0 2914 2911"/>
                <a:gd name="T3" fmla="*/ 2914 h 2538"/>
                <a:gd name="T4" fmla="+- 0 5451 4402"/>
                <a:gd name="T5" fmla="*/ T4 w 2538"/>
                <a:gd name="T6" fmla="+- 0 2931 2911"/>
                <a:gd name="T7" fmla="*/ 2931 h 2538"/>
                <a:gd name="T8" fmla="+- 0 5311 4402"/>
                <a:gd name="T9" fmla="*/ T8 w 2538"/>
                <a:gd name="T10" fmla="+- 0 2963 2911"/>
                <a:gd name="T11" fmla="*/ 2963 h 2538"/>
                <a:gd name="T12" fmla="+- 0 5177 4402"/>
                <a:gd name="T13" fmla="*/ T12 w 2538"/>
                <a:gd name="T14" fmla="+- 0 3011 2911"/>
                <a:gd name="T15" fmla="*/ 3011 h 2538"/>
                <a:gd name="T16" fmla="+- 0 5051 4402"/>
                <a:gd name="T17" fmla="*/ T16 w 2538"/>
                <a:gd name="T18" fmla="+- 0 3073 2911"/>
                <a:gd name="T19" fmla="*/ 3073 h 2538"/>
                <a:gd name="T20" fmla="+- 0 4933 4402"/>
                <a:gd name="T21" fmla="*/ T20 w 2538"/>
                <a:gd name="T22" fmla="+- 0 3148 2911"/>
                <a:gd name="T23" fmla="*/ 3148 h 2538"/>
                <a:gd name="T24" fmla="+- 0 4824 4402"/>
                <a:gd name="T25" fmla="*/ T24 w 2538"/>
                <a:gd name="T26" fmla="+- 0 3235 2911"/>
                <a:gd name="T27" fmla="*/ 3235 h 2538"/>
                <a:gd name="T28" fmla="+- 0 4726 4402"/>
                <a:gd name="T29" fmla="*/ T28 w 2538"/>
                <a:gd name="T30" fmla="+- 0 3334 2911"/>
                <a:gd name="T31" fmla="*/ 3334 h 2538"/>
                <a:gd name="T32" fmla="+- 0 4639 4402"/>
                <a:gd name="T33" fmla="*/ T32 w 2538"/>
                <a:gd name="T34" fmla="+- 0 3442 2911"/>
                <a:gd name="T35" fmla="*/ 3442 h 2538"/>
                <a:gd name="T36" fmla="+- 0 4564 4402"/>
                <a:gd name="T37" fmla="*/ T36 w 2538"/>
                <a:gd name="T38" fmla="+- 0 3560 2911"/>
                <a:gd name="T39" fmla="*/ 3560 h 2538"/>
                <a:gd name="T40" fmla="+- 0 4502 4402"/>
                <a:gd name="T41" fmla="*/ T40 w 2538"/>
                <a:gd name="T42" fmla="+- 0 3686 2911"/>
                <a:gd name="T43" fmla="*/ 3686 h 2538"/>
                <a:gd name="T44" fmla="+- 0 4454 4402"/>
                <a:gd name="T45" fmla="*/ T44 w 2538"/>
                <a:gd name="T46" fmla="+- 0 3820 2911"/>
                <a:gd name="T47" fmla="*/ 3820 h 2538"/>
                <a:gd name="T48" fmla="+- 0 4421 4402"/>
                <a:gd name="T49" fmla="*/ T48 w 2538"/>
                <a:gd name="T50" fmla="+- 0 3960 2911"/>
                <a:gd name="T51" fmla="*/ 3960 h 2538"/>
                <a:gd name="T52" fmla="+- 0 4404 4402"/>
                <a:gd name="T53" fmla="*/ T52 w 2538"/>
                <a:gd name="T54" fmla="+- 0 4106 2911"/>
                <a:gd name="T55" fmla="*/ 4106 h 2538"/>
                <a:gd name="T56" fmla="+- 0 4404 4402"/>
                <a:gd name="T57" fmla="*/ T56 w 2538"/>
                <a:gd name="T58" fmla="+- 0 4255 2911"/>
                <a:gd name="T59" fmla="*/ 4255 h 2538"/>
                <a:gd name="T60" fmla="+- 0 4421 4402"/>
                <a:gd name="T61" fmla="*/ T60 w 2538"/>
                <a:gd name="T62" fmla="+- 0 4400 2911"/>
                <a:gd name="T63" fmla="*/ 4400 h 2538"/>
                <a:gd name="T64" fmla="+- 0 4454 4402"/>
                <a:gd name="T65" fmla="*/ T64 w 2538"/>
                <a:gd name="T66" fmla="+- 0 4540 2911"/>
                <a:gd name="T67" fmla="*/ 4540 h 2538"/>
                <a:gd name="T68" fmla="+- 0 4502 4402"/>
                <a:gd name="T69" fmla="*/ T68 w 2538"/>
                <a:gd name="T70" fmla="+- 0 4674 2911"/>
                <a:gd name="T71" fmla="*/ 4674 h 2538"/>
                <a:gd name="T72" fmla="+- 0 4564 4402"/>
                <a:gd name="T73" fmla="*/ T72 w 2538"/>
                <a:gd name="T74" fmla="+- 0 4800 2911"/>
                <a:gd name="T75" fmla="*/ 4800 h 2538"/>
                <a:gd name="T76" fmla="+- 0 4639 4402"/>
                <a:gd name="T77" fmla="*/ T76 w 2538"/>
                <a:gd name="T78" fmla="+- 0 4918 2911"/>
                <a:gd name="T79" fmla="*/ 4918 h 2538"/>
                <a:gd name="T80" fmla="+- 0 4726 4402"/>
                <a:gd name="T81" fmla="*/ T80 w 2538"/>
                <a:gd name="T82" fmla="+- 0 5027 2911"/>
                <a:gd name="T83" fmla="*/ 5027 h 2538"/>
                <a:gd name="T84" fmla="+- 0 4824 4402"/>
                <a:gd name="T85" fmla="*/ T84 w 2538"/>
                <a:gd name="T86" fmla="+- 0 5125 2911"/>
                <a:gd name="T87" fmla="*/ 5125 h 2538"/>
                <a:gd name="T88" fmla="+- 0 4933 4402"/>
                <a:gd name="T89" fmla="*/ T88 w 2538"/>
                <a:gd name="T90" fmla="+- 0 5212 2911"/>
                <a:gd name="T91" fmla="*/ 5212 h 2538"/>
                <a:gd name="T92" fmla="+- 0 5051 4402"/>
                <a:gd name="T93" fmla="*/ T92 w 2538"/>
                <a:gd name="T94" fmla="+- 0 5287 2911"/>
                <a:gd name="T95" fmla="*/ 5287 h 2538"/>
                <a:gd name="T96" fmla="+- 0 5177 4402"/>
                <a:gd name="T97" fmla="*/ T96 w 2538"/>
                <a:gd name="T98" fmla="+- 0 5349 2911"/>
                <a:gd name="T99" fmla="*/ 5349 h 2538"/>
                <a:gd name="T100" fmla="+- 0 5311 4402"/>
                <a:gd name="T101" fmla="*/ T100 w 2538"/>
                <a:gd name="T102" fmla="+- 0 5397 2911"/>
                <a:gd name="T103" fmla="*/ 5397 h 2538"/>
                <a:gd name="T104" fmla="+- 0 5451 4402"/>
                <a:gd name="T105" fmla="*/ T104 w 2538"/>
                <a:gd name="T106" fmla="+- 0 5430 2911"/>
                <a:gd name="T107" fmla="*/ 5430 h 2538"/>
                <a:gd name="T108" fmla="+- 0 5596 4402"/>
                <a:gd name="T109" fmla="*/ T108 w 2538"/>
                <a:gd name="T110" fmla="+- 0 5447 2911"/>
                <a:gd name="T111" fmla="*/ 5447 h 2538"/>
                <a:gd name="T112" fmla="+- 0 5745 4402"/>
                <a:gd name="T113" fmla="*/ T112 w 2538"/>
                <a:gd name="T114" fmla="+- 0 5447 2911"/>
                <a:gd name="T115" fmla="*/ 5447 h 2538"/>
                <a:gd name="T116" fmla="+- 0 5891 4402"/>
                <a:gd name="T117" fmla="*/ T116 w 2538"/>
                <a:gd name="T118" fmla="+- 0 5430 2911"/>
                <a:gd name="T119" fmla="*/ 5430 h 2538"/>
                <a:gd name="T120" fmla="+- 0 6031 4402"/>
                <a:gd name="T121" fmla="*/ T120 w 2538"/>
                <a:gd name="T122" fmla="+- 0 5397 2911"/>
                <a:gd name="T123" fmla="*/ 5397 h 2538"/>
                <a:gd name="T124" fmla="+- 0 6165 4402"/>
                <a:gd name="T125" fmla="*/ T124 w 2538"/>
                <a:gd name="T126" fmla="+- 0 5349 2911"/>
                <a:gd name="T127" fmla="*/ 5349 h 2538"/>
                <a:gd name="T128" fmla="+- 0 6291 4402"/>
                <a:gd name="T129" fmla="*/ T128 w 2538"/>
                <a:gd name="T130" fmla="+- 0 5287 2911"/>
                <a:gd name="T131" fmla="*/ 5287 h 2538"/>
                <a:gd name="T132" fmla="+- 0 6409 4402"/>
                <a:gd name="T133" fmla="*/ T132 w 2538"/>
                <a:gd name="T134" fmla="+- 0 5212 2911"/>
                <a:gd name="T135" fmla="*/ 5212 h 2538"/>
                <a:gd name="T136" fmla="+- 0 6517 4402"/>
                <a:gd name="T137" fmla="*/ T136 w 2538"/>
                <a:gd name="T138" fmla="+- 0 5125 2911"/>
                <a:gd name="T139" fmla="*/ 5125 h 2538"/>
                <a:gd name="T140" fmla="+- 0 6616 4402"/>
                <a:gd name="T141" fmla="*/ T140 w 2538"/>
                <a:gd name="T142" fmla="+- 0 5027 2911"/>
                <a:gd name="T143" fmla="*/ 5027 h 2538"/>
                <a:gd name="T144" fmla="+- 0 6703 4402"/>
                <a:gd name="T145" fmla="*/ T144 w 2538"/>
                <a:gd name="T146" fmla="+- 0 4918 2911"/>
                <a:gd name="T147" fmla="*/ 4918 h 2538"/>
                <a:gd name="T148" fmla="+- 0 6778 4402"/>
                <a:gd name="T149" fmla="*/ T148 w 2538"/>
                <a:gd name="T150" fmla="+- 0 4800 2911"/>
                <a:gd name="T151" fmla="*/ 4800 h 2538"/>
                <a:gd name="T152" fmla="+- 0 6840 4402"/>
                <a:gd name="T153" fmla="*/ T152 w 2538"/>
                <a:gd name="T154" fmla="+- 0 4674 2911"/>
                <a:gd name="T155" fmla="*/ 4674 h 2538"/>
                <a:gd name="T156" fmla="+- 0 6888 4402"/>
                <a:gd name="T157" fmla="*/ T156 w 2538"/>
                <a:gd name="T158" fmla="+- 0 4540 2911"/>
                <a:gd name="T159" fmla="*/ 4540 h 2538"/>
                <a:gd name="T160" fmla="+- 0 6921 4402"/>
                <a:gd name="T161" fmla="*/ T160 w 2538"/>
                <a:gd name="T162" fmla="+- 0 4400 2911"/>
                <a:gd name="T163" fmla="*/ 4400 h 2538"/>
                <a:gd name="T164" fmla="+- 0 6937 4402"/>
                <a:gd name="T165" fmla="*/ T164 w 2538"/>
                <a:gd name="T166" fmla="+- 0 4255 2911"/>
                <a:gd name="T167" fmla="*/ 4255 h 2538"/>
                <a:gd name="T168" fmla="+- 0 6937 4402"/>
                <a:gd name="T169" fmla="*/ T168 w 2538"/>
                <a:gd name="T170" fmla="+- 0 4106 2911"/>
                <a:gd name="T171" fmla="*/ 4106 h 2538"/>
                <a:gd name="T172" fmla="+- 0 6921 4402"/>
                <a:gd name="T173" fmla="*/ T172 w 2538"/>
                <a:gd name="T174" fmla="+- 0 3960 2911"/>
                <a:gd name="T175" fmla="*/ 3960 h 2538"/>
                <a:gd name="T176" fmla="+- 0 6888 4402"/>
                <a:gd name="T177" fmla="*/ T176 w 2538"/>
                <a:gd name="T178" fmla="+- 0 3820 2911"/>
                <a:gd name="T179" fmla="*/ 3820 h 2538"/>
                <a:gd name="T180" fmla="+- 0 6840 4402"/>
                <a:gd name="T181" fmla="*/ T180 w 2538"/>
                <a:gd name="T182" fmla="+- 0 3686 2911"/>
                <a:gd name="T183" fmla="*/ 3686 h 2538"/>
                <a:gd name="T184" fmla="+- 0 6778 4402"/>
                <a:gd name="T185" fmla="*/ T184 w 2538"/>
                <a:gd name="T186" fmla="+- 0 3560 2911"/>
                <a:gd name="T187" fmla="*/ 3560 h 2538"/>
                <a:gd name="T188" fmla="+- 0 6703 4402"/>
                <a:gd name="T189" fmla="*/ T188 w 2538"/>
                <a:gd name="T190" fmla="+- 0 3442 2911"/>
                <a:gd name="T191" fmla="*/ 3442 h 2538"/>
                <a:gd name="T192" fmla="+- 0 6616 4402"/>
                <a:gd name="T193" fmla="*/ T192 w 2538"/>
                <a:gd name="T194" fmla="+- 0 3334 2911"/>
                <a:gd name="T195" fmla="*/ 3334 h 2538"/>
                <a:gd name="T196" fmla="+- 0 6517 4402"/>
                <a:gd name="T197" fmla="*/ T196 w 2538"/>
                <a:gd name="T198" fmla="+- 0 3235 2911"/>
                <a:gd name="T199" fmla="*/ 3235 h 2538"/>
                <a:gd name="T200" fmla="+- 0 6409 4402"/>
                <a:gd name="T201" fmla="*/ T200 w 2538"/>
                <a:gd name="T202" fmla="+- 0 3148 2911"/>
                <a:gd name="T203" fmla="*/ 3148 h 2538"/>
                <a:gd name="T204" fmla="+- 0 6291 4402"/>
                <a:gd name="T205" fmla="*/ T204 w 2538"/>
                <a:gd name="T206" fmla="+- 0 3073 2911"/>
                <a:gd name="T207" fmla="*/ 3073 h 2538"/>
                <a:gd name="T208" fmla="+- 0 6165 4402"/>
                <a:gd name="T209" fmla="*/ T208 w 2538"/>
                <a:gd name="T210" fmla="+- 0 3011 2911"/>
                <a:gd name="T211" fmla="*/ 3011 h 2538"/>
                <a:gd name="T212" fmla="+- 0 6031 4402"/>
                <a:gd name="T213" fmla="*/ T212 w 2538"/>
                <a:gd name="T214" fmla="+- 0 2963 2911"/>
                <a:gd name="T215" fmla="*/ 2963 h 2538"/>
                <a:gd name="T216" fmla="+- 0 5891 4402"/>
                <a:gd name="T217" fmla="*/ T216 w 2538"/>
                <a:gd name="T218" fmla="+- 0 2931 2911"/>
                <a:gd name="T219" fmla="*/ 2931 h 2538"/>
                <a:gd name="T220" fmla="+- 0 5745 4402"/>
                <a:gd name="T221" fmla="*/ T220 w 2538"/>
                <a:gd name="T222" fmla="+- 0 2914 2911"/>
                <a:gd name="T223" fmla="*/ 2914 h 2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2538" h="2538">
                  <a:moveTo>
                    <a:pt x="1269" y="0"/>
                  </a:moveTo>
                  <a:lnTo>
                    <a:pt x="1194" y="3"/>
                  </a:lnTo>
                  <a:lnTo>
                    <a:pt x="1121" y="9"/>
                  </a:lnTo>
                  <a:lnTo>
                    <a:pt x="1049" y="20"/>
                  </a:lnTo>
                  <a:lnTo>
                    <a:pt x="978" y="34"/>
                  </a:lnTo>
                  <a:lnTo>
                    <a:pt x="909" y="52"/>
                  </a:lnTo>
                  <a:lnTo>
                    <a:pt x="841" y="74"/>
                  </a:lnTo>
                  <a:lnTo>
                    <a:pt x="775" y="100"/>
                  </a:lnTo>
                  <a:lnTo>
                    <a:pt x="711" y="129"/>
                  </a:lnTo>
                  <a:lnTo>
                    <a:pt x="649" y="162"/>
                  </a:lnTo>
                  <a:lnTo>
                    <a:pt x="589" y="198"/>
                  </a:lnTo>
                  <a:lnTo>
                    <a:pt x="531" y="237"/>
                  </a:lnTo>
                  <a:lnTo>
                    <a:pt x="475" y="279"/>
                  </a:lnTo>
                  <a:lnTo>
                    <a:pt x="422" y="324"/>
                  </a:lnTo>
                  <a:lnTo>
                    <a:pt x="372" y="372"/>
                  </a:lnTo>
                  <a:lnTo>
                    <a:pt x="324" y="423"/>
                  </a:lnTo>
                  <a:lnTo>
                    <a:pt x="279" y="476"/>
                  </a:lnTo>
                  <a:lnTo>
                    <a:pt x="237" y="531"/>
                  </a:lnTo>
                  <a:lnTo>
                    <a:pt x="198" y="589"/>
                  </a:lnTo>
                  <a:lnTo>
                    <a:pt x="162" y="649"/>
                  </a:lnTo>
                  <a:lnTo>
                    <a:pt x="129" y="711"/>
                  </a:lnTo>
                  <a:lnTo>
                    <a:pt x="100" y="775"/>
                  </a:lnTo>
                  <a:lnTo>
                    <a:pt x="74" y="841"/>
                  </a:lnTo>
                  <a:lnTo>
                    <a:pt x="52" y="909"/>
                  </a:lnTo>
                  <a:lnTo>
                    <a:pt x="34" y="978"/>
                  </a:lnTo>
                  <a:lnTo>
                    <a:pt x="19" y="1049"/>
                  </a:lnTo>
                  <a:lnTo>
                    <a:pt x="9" y="1121"/>
                  </a:lnTo>
                  <a:lnTo>
                    <a:pt x="2" y="1195"/>
                  </a:lnTo>
                  <a:lnTo>
                    <a:pt x="0" y="1269"/>
                  </a:lnTo>
                  <a:lnTo>
                    <a:pt x="2" y="1344"/>
                  </a:lnTo>
                  <a:lnTo>
                    <a:pt x="9" y="1417"/>
                  </a:lnTo>
                  <a:lnTo>
                    <a:pt x="19" y="1489"/>
                  </a:lnTo>
                  <a:lnTo>
                    <a:pt x="34" y="1560"/>
                  </a:lnTo>
                  <a:lnTo>
                    <a:pt x="52" y="1629"/>
                  </a:lnTo>
                  <a:lnTo>
                    <a:pt x="74" y="1697"/>
                  </a:lnTo>
                  <a:lnTo>
                    <a:pt x="100" y="1763"/>
                  </a:lnTo>
                  <a:lnTo>
                    <a:pt x="129" y="1827"/>
                  </a:lnTo>
                  <a:lnTo>
                    <a:pt x="162" y="1889"/>
                  </a:lnTo>
                  <a:lnTo>
                    <a:pt x="198" y="1949"/>
                  </a:lnTo>
                  <a:lnTo>
                    <a:pt x="237" y="2007"/>
                  </a:lnTo>
                  <a:lnTo>
                    <a:pt x="279" y="2063"/>
                  </a:lnTo>
                  <a:lnTo>
                    <a:pt x="324" y="2116"/>
                  </a:lnTo>
                  <a:lnTo>
                    <a:pt x="372" y="2166"/>
                  </a:lnTo>
                  <a:lnTo>
                    <a:pt x="422" y="2214"/>
                  </a:lnTo>
                  <a:lnTo>
                    <a:pt x="475" y="2259"/>
                  </a:lnTo>
                  <a:lnTo>
                    <a:pt x="531" y="2301"/>
                  </a:lnTo>
                  <a:lnTo>
                    <a:pt x="589" y="2340"/>
                  </a:lnTo>
                  <a:lnTo>
                    <a:pt x="649" y="2376"/>
                  </a:lnTo>
                  <a:lnTo>
                    <a:pt x="711" y="2409"/>
                  </a:lnTo>
                  <a:lnTo>
                    <a:pt x="775" y="2438"/>
                  </a:lnTo>
                  <a:lnTo>
                    <a:pt x="841" y="2464"/>
                  </a:lnTo>
                  <a:lnTo>
                    <a:pt x="909" y="2486"/>
                  </a:lnTo>
                  <a:lnTo>
                    <a:pt x="978" y="2504"/>
                  </a:lnTo>
                  <a:lnTo>
                    <a:pt x="1049" y="2519"/>
                  </a:lnTo>
                  <a:lnTo>
                    <a:pt x="1121" y="2529"/>
                  </a:lnTo>
                  <a:lnTo>
                    <a:pt x="1194" y="2536"/>
                  </a:lnTo>
                  <a:lnTo>
                    <a:pt x="1269" y="2538"/>
                  </a:lnTo>
                  <a:lnTo>
                    <a:pt x="1343" y="2536"/>
                  </a:lnTo>
                  <a:lnTo>
                    <a:pt x="1417" y="2529"/>
                  </a:lnTo>
                  <a:lnTo>
                    <a:pt x="1489" y="2519"/>
                  </a:lnTo>
                  <a:lnTo>
                    <a:pt x="1560" y="2504"/>
                  </a:lnTo>
                  <a:lnTo>
                    <a:pt x="1629" y="2486"/>
                  </a:lnTo>
                  <a:lnTo>
                    <a:pt x="1697" y="2464"/>
                  </a:lnTo>
                  <a:lnTo>
                    <a:pt x="1763" y="2438"/>
                  </a:lnTo>
                  <a:lnTo>
                    <a:pt x="1827" y="2409"/>
                  </a:lnTo>
                  <a:lnTo>
                    <a:pt x="1889" y="2376"/>
                  </a:lnTo>
                  <a:lnTo>
                    <a:pt x="1949" y="2340"/>
                  </a:lnTo>
                  <a:lnTo>
                    <a:pt x="2007" y="2301"/>
                  </a:lnTo>
                  <a:lnTo>
                    <a:pt x="2062" y="2259"/>
                  </a:lnTo>
                  <a:lnTo>
                    <a:pt x="2115" y="2214"/>
                  </a:lnTo>
                  <a:lnTo>
                    <a:pt x="2166" y="2166"/>
                  </a:lnTo>
                  <a:lnTo>
                    <a:pt x="2214" y="2116"/>
                  </a:lnTo>
                  <a:lnTo>
                    <a:pt x="2259" y="2063"/>
                  </a:lnTo>
                  <a:lnTo>
                    <a:pt x="2301" y="2007"/>
                  </a:lnTo>
                  <a:lnTo>
                    <a:pt x="2340" y="1949"/>
                  </a:lnTo>
                  <a:lnTo>
                    <a:pt x="2376" y="1889"/>
                  </a:lnTo>
                  <a:lnTo>
                    <a:pt x="2409" y="1827"/>
                  </a:lnTo>
                  <a:lnTo>
                    <a:pt x="2438" y="1763"/>
                  </a:lnTo>
                  <a:lnTo>
                    <a:pt x="2464" y="1697"/>
                  </a:lnTo>
                  <a:lnTo>
                    <a:pt x="2486" y="1629"/>
                  </a:lnTo>
                  <a:lnTo>
                    <a:pt x="2504" y="1560"/>
                  </a:lnTo>
                  <a:lnTo>
                    <a:pt x="2519" y="1489"/>
                  </a:lnTo>
                  <a:lnTo>
                    <a:pt x="2529" y="1417"/>
                  </a:lnTo>
                  <a:lnTo>
                    <a:pt x="2535" y="1344"/>
                  </a:lnTo>
                  <a:lnTo>
                    <a:pt x="2538" y="1269"/>
                  </a:lnTo>
                  <a:lnTo>
                    <a:pt x="2535" y="1195"/>
                  </a:lnTo>
                  <a:lnTo>
                    <a:pt x="2529" y="1121"/>
                  </a:lnTo>
                  <a:lnTo>
                    <a:pt x="2519" y="1049"/>
                  </a:lnTo>
                  <a:lnTo>
                    <a:pt x="2504" y="978"/>
                  </a:lnTo>
                  <a:lnTo>
                    <a:pt x="2486" y="909"/>
                  </a:lnTo>
                  <a:lnTo>
                    <a:pt x="2464" y="841"/>
                  </a:lnTo>
                  <a:lnTo>
                    <a:pt x="2438" y="775"/>
                  </a:lnTo>
                  <a:lnTo>
                    <a:pt x="2409" y="711"/>
                  </a:lnTo>
                  <a:lnTo>
                    <a:pt x="2376" y="649"/>
                  </a:lnTo>
                  <a:lnTo>
                    <a:pt x="2340" y="589"/>
                  </a:lnTo>
                  <a:lnTo>
                    <a:pt x="2301" y="531"/>
                  </a:lnTo>
                  <a:lnTo>
                    <a:pt x="2259" y="476"/>
                  </a:lnTo>
                  <a:lnTo>
                    <a:pt x="2214" y="423"/>
                  </a:lnTo>
                  <a:lnTo>
                    <a:pt x="2166" y="372"/>
                  </a:lnTo>
                  <a:lnTo>
                    <a:pt x="2115" y="324"/>
                  </a:lnTo>
                  <a:lnTo>
                    <a:pt x="2062" y="279"/>
                  </a:lnTo>
                  <a:lnTo>
                    <a:pt x="2007" y="237"/>
                  </a:lnTo>
                  <a:lnTo>
                    <a:pt x="1949" y="198"/>
                  </a:lnTo>
                  <a:lnTo>
                    <a:pt x="1889" y="162"/>
                  </a:lnTo>
                  <a:lnTo>
                    <a:pt x="1827" y="129"/>
                  </a:lnTo>
                  <a:lnTo>
                    <a:pt x="1763" y="100"/>
                  </a:lnTo>
                  <a:lnTo>
                    <a:pt x="1697" y="74"/>
                  </a:lnTo>
                  <a:lnTo>
                    <a:pt x="1629" y="52"/>
                  </a:lnTo>
                  <a:lnTo>
                    <a:pt x="1560" y="34"/>
                  </a:lnTo>
                  <a:lnTo>
                    <a:pt x="1489" y="20"/>
                  </a:lnTo>
                  <a:lnTo>
                    <a:pt x="1417" y="9"/>
                  </a:lnTo>
                  <a:lnTo>
                    <a:pt x="1343" y="3"/>
                  </a:lnTo>
                  <a:lnTo>
                    <a:pt x="12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IE" sz="1100" kern="100" dirty="0">
                <a:latin typeface="Calibri" panose="020F0502020204030204" pitchFamily="34" charset="0"/>
                <a:ea typeface="Calibri" panose="020F0502020204030204" pitchFamily="34" charset="0"/>
                <a:cs typeface="Times New Roman" panose="02020603050405020304" pitchFamily="18" charset="0"/>
              </a:endParaRPr>
            </a:p>
            <a:p>
              <a:pPr algn="ctr"/>
              <a:r>
                <a:rPr lang="en-IE" sz="1200" b="1" kern="100" dirty="0">
                  <a:effectLst/>
                  <a:latin typeface="Calibri" panose="020F0502020204030204" pitchFamily="34" charset="0"/>
                  <a:ea typeface="Calibri" panose="020F0502020204030204" pitchFamily="34" charset="0"/>
                  <a:cs typeface="Times New Roman" panose="02020603050405020304" pitchFamily="18" charset="0"/>
                </a:rPr>
                <a:t>Integrated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IE" sz="1200" b="1" kern="100" dirty="0">
                  <a:effectLst/>
                  <a:latin typeface="Calibri" panose="020F0502020204030204" pitchFamily="34" charset="0"/>
                  <a:ea typeface="Calibri" panose="020F0502020204030204" pitchFamily="34" charset="0"/>
                  <a:cs typeface="Times New Roman" panose="02020603050405020304" pitchFamily="18" charset="0"/>
                </a:rPr>
                <a:t>Child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IE" sz="1200" b="1" kern="100" dirty="0">
                  <a:effectLst/>
                  <a:latin typeface="Calibri" panose="020F0502020204030204" pitchFamily="34" charset="0"/>
                  <a:ea typeface="Calibri" panose="020F0502020204030204" pitchFamily="34" charset="0"/>
                  <a:cs typeface="Times New Roman" panose="02020603050405020304" pitchFamily="18" charset="0"/>
                </a:rPr>
                <a:t>Protection</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IE" sz="1200" b="1" kern="100" dirty="0">
                  <a:effectLst/>
                  <a:latin typeface="Calibri" panose="020F0502020204030204" pitchFamily="34" charset="0"/>
                  <a:ea typeface="Calibri" panose="020F0502020204030204" pitchFamily="34" charset="0"/>
                  <a:cs typeface="Times New Roman" panose="02020603050405020304" pitchFamily="18" charset="0"/>
                </a:rPr>
                <a:t>System</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AutoShape 130">
              <a:extLst>
                <a:ext uri="{FF2B5EF4-FFF2-40B4-BE49-F238E27FC236}">
                  <a16:creationId xmlns:a16="http://schemas.microsoft.com/office/drawing/2014/main" id="{86A36539-0411-D301-89F4-12D39D2F6505}"/>
                </a:ext>
              </a:extLst>
            </p:cNvPr>
            <p:cNvSpPr>
              <a:spLocks/>
            </p:cNvSpPr>
            <p:nvPr/>
          </p:nvSpPr>
          <p:spPr bwMode="auto">
            <a:xfrm>
              <a:off x="4813" y="6904"/>
              <a:ext cx="468" cy="650"/>
            </a:xfrm>
            <a:custGeom>
              <a:avLst/>
              <a:gdLst>
                <a:gd name="T0" fmla="+- 0 4877 4814"/>
                <a:gd name="T1" fmla="*/ T0 w 468"/>
                <a:gd name="T2" fmla="+- 0 7033 6905"/>
                <a:gd name="T3" fmla="*/ 7033 h 650"/>
                <a:gd name="T4" fmla="+- 0 4899 4814"/>
                <a:gd name="T5" fmla="*/ T4 w 468"/>
                <a:gd name="T6" fmla="+- 0 7177 6905"/>
                <a:gd name="T7" fmla="*/ 7177 h 650"/>
                <a:gd name="T8" fmla="+- 0 4814 4814"/>
                <a:gd name="T9" fmla="*/ T8 w 468"/>
                <a:gd name="T10" fmla="+- 0 7401 6905"/>
                <a:gd name="T11" fmla="*/ 7401 h 650"/>
                <a:gd name="T12" fmla="+- 0 4824 4814"/>
                <a:gd name="T13" fmla="*/ T12 w 468"/>
                <a:gd name="T14" fmla="+- 0 7457 6905"/>
                <a:gd name="T15" fmla="*/ 7457 h 650"/>
                <a:gd name="T16" fmla="+- 0 4881 4814"/>
                <a:gd name="T17" fmla="*/ T16 w 468"/>
                <a:gd name="T18" fmla="+- 0 7519 6905"/>
                <a:gd name="T19" fmla="*/ 7519 h 650"/>
                <a:gd name="T20" fmla="+- 0 5030 4814"/>
                <a:gd name="T21" fmla="*/ T20 w 468"/>
                <a:gd name="T22" fmla="+- 0 7555 6905"/>
                <a:gd name="T23" fmla="*/ 7555 h 650"/>
                <a:gd name="T24" fmla="+- 0 5038 4814"/>
                <a:gd name="T25" fmla="*/ T24 w 468"/>
                <a:gd name="T26" fmla="+- 0 7539 6905"/>
                <a:gd name="T27" fmla="*/ 7539 h 650"/>
                <a:gd name="T28" fmla="+- 0 4949 4814"/>
                <a:gd name="T29" fmla="*/ T28 w 468"/>
                <a:gd name="T30" fmla="+- 0 7523 6905"/>
                <a:gd name="T31" fmla="*/ 7523 h 650"/>
                <a:gd name="T32" fmla="+- 0 4842 4814"/>
                <a:gd name="T33" fmla="*/ T32 w 468"/>
                <a:gd name="T34" fmla="+- 0 7455 6905"/>
                <a:gd name="T35" fmla="*/ 7455 h 650"/>
                <a:gd name="T36" fmla="+- 0 4831 4814"/>
                <a:gd name="T37" fmla="*/ T36 w 468"/>
                <a:gd name="T38" fmla="+- 0 7405 6905"/>
                <a:gd name="T39" fmla="*/ 7405 h 650"/>
                <a:gd name="T40" fmla="+- 0 4932 4814"/>
                <a:gd name="T41" fmla="*/ T40 w 468"/>
                <a:gd name="T42" fmla="+- 0 7175 6905"/>
                <a:gd name="T43" fmla="*/ 7175 h 650"/>
                <a:gd name="T44" fmla="+- 0 5052 4814"/>
                <a:gd name="T45" fmla="*/ T44 w 468"/>
                <a:gd name="T46" fmla="+- 0 7147 6905"/>
                <a:gd name="T47" fmla="*/ 7147 h 650"/>
                <a:gd name="T48" fmla="+- 0 4903 4814"/>
                <a:gd name="T49" fmla="*/ T48 w 468"/>
                <a:gd name="T50" fmla="+- 0 7075 6905"/>
                <a:gd name="T51" fmla="*/ 7075 h 650"/>
                <a:gd name="T52" fmla="+- 0 5000 4814"/>
                <a:gd name="T53" fmla="*/ T52 w 468"/>
                <a:gd name="T54" fmla="+- 0 6923 6905"/>
                <a:gd name="T55" fmla="*/ 6923 h 650"/>
                <a:gd name="T56" fmla="+- 0 5092 4814"/>
                <a:gd name="T57" fmla="*/ T56 w 468"/>
                <a:gd name="T58" fmla="+- 0 7525 6905"/>
                <a:gd name="T59" fmla="*/ 7525 h 650"/>
                <a:gd name="T60" fmla="+- 0 5154 4814"/>
                <a:gd name="T61" fmla="*/ T60 w 468"/>
                <a:gd name="T62" fmla="+- 0 7543 6905"/>
                <a:gd name="T63" fmla="*/ 7543 h 650"/>
                <a:gd name="T64" fmla="+- 0 4920 4814"/>
                <a:gd name="T65" fmla="*/ T64 w 468"/>
                <a:gd name="T66" fmla="+- 0 7315 6905"/>
                <a:gd name="T67" fmla="*/ 7315 h 650"/>
                <a:gd name="T68" fmla="+- 0 4907 4814"/>
                <a:gd name="T69" fmla="*/ T68 w 468"/>
                <a:gd name="T70" fmla="+- 0 7407 6905"/>
                <a:gd name="T71" fmla="*/ 7407 h 650"/>
                <a:gd name="T72" fmla="+- 0 4976 4814"/>
                <a:gd name="T73" fmla="*/ T72 w 468"/>
                <a:gd name="T74" fmla="+- 0 7449 6905"/>
                <a:gd name="T75" fmla="*/ 7449 h 650"/>
                <a:gd name="T76" fmla="+- 0 5069 4814"/>
                <a:gd name="T77" fmla="*/ T76 w 468"/>
                <a:gd name="T78" fmla="+- 0 7471 6905"/>
                <a:gd name="T79" fmla="*/ 7471 h 650"/>
                <a:gd name="T80" fmla="+- 0 5080 4814"/>
                <a:gd name="T81" fmla="*/ T80 w 468"/>
                <a:gd name="T82" fmla="+- 0 7497 6905"/>
                <a:gd name="T83" fmla="*/ 7497 h 650"/>
                <a:gd name="T84" fmla="+- 0 5068 4814"/>
                <a:gd name="T85" fmla="*/ T84 w 468"/>
                <a:gd name="T86" fmla="+- 0 7529 6905"/>
                <a:gd name="T87" fmla="*/ 7529 h 650"/>
                <a:gd name="T88" fmla="+- 0 5092 4814"/>
                <a:gd name="T89" fmla="*/ T88 w 468"/>
                <a:gd name="T90" fmla="+- 0 7525 6905"/>
                <a:gd name="T91" fmla="*/ 7525 h 650"/>
                <a:gd name="T92" fmla="+- 0 5099 4814"/>
                <a:gd name="T93" fmla="*/ T92 w 468"/>
                <a:gd name="T94" fmla="+- 0 7501 6905"/>
                <a:gd name="T95" fmla="*/ 7501 h 650"/>
                <a:gd name="T96" fmla="+- 0 5098 4814"/>
                <a:gd name="T97" fmla="*/ T96 w 468"/>
                <a:gd name="T98" fmla="+- 0 7479 6905"/>
                <a:gd name="T99" fmla="*/ 7479 h 650"/>
                <a:gd name="T100" fmla="+- 0 5066 4814"/>
                <a:gd name="T101" fmla="*/ T100 w 468"/>
                <a:gd name="T102" fmla="+- 0 7447 6905"/>
                <a:gd name="T103" fmla="*/ 7447 h 650"/>
                <a:gd name="T104" fmla="+- 0 5018 4814"/>
                <a:gd name="T105" fmla="*/ T104 w 468"/>
                <a:gd name="T106" fmla="+- 0 7435 6905"/>
                <a:gd name="T107" fmla="*/ 7435 h 650"/>
                <a:gd name="T108" fmla="+- 0 4928 4814"/>
                <a:gd name="T109" fmla="*/ T108 w 468"/>
                <a:gd name="T110" fmla="+- 0 7419 6905"/>
                <a:gd name="T111" fmla="*/ 7419 h 650"/>
                <a:gd name="T112" fmla="+- 0 4931 4814"/>
                <a:gd name="T113" fmla="*/ T112 w 468"/>
                <a:gd name="T114" fmla="+- 0 7355 6905"/>
                <a:gd name="T115" fmla="*/ 7355 h 650"/>
                <a:gd name="T116" fmla="+- 0 4925 4814"/>
                <a:gd name="T117" fmla="*/ T116 w 468"/>
                <a:gd name="T118" fmla="+- 0 7311 6905"/>
                <a:gd name="T119" fmla="*/ 7311 h 650"/>
                <a:gd name="T120" fmla="+- 0 5259 4814"/>
                <a:gd name="T121" fmla="*/ T120 w 468"/>
                <a:gd name="T122" fmla="+- 0 7401 6905"/>
                <a:gd name="T123" fmla="*/ 7401 h 650"/>
                <a:gd name="T124" fmla="+- 0 5264 4814"/>
                <a:gd name="T125" fmla="*/ T124 w 468"/>
                <a:gd name="T126" fmla="+- 0 7427 6905"/>
                <a:gd name="T127" fmla="*/ 7427 h 650"/>
                <a:gd name="T128" fmla="+- 0 5132 4814"/>
                <a:gd name="T129" fmla="*/ T128 w 468"/>
                <a:gd name="T130" fmla="+- 0 7529 6905"/>
                <a:gd name="T131" fmla="*/ 7529 h 650"/>
                <a:gd name="T132" fmla="+- 0 5282 4814"/>
                <a:gd name="T133" fmla="*/ T132 w 468"/>
                <a:gd name="T134" fmla="+- 0 7427 6905"/>
                <a:gd name="T135" fmla="*/ 7427 h 650"/>
                <a:gd name="T136" fmla="+- 0 5208 4814"/>
                <a:gd name="T137" fmla="*/ T136 w 468"/>
                <a:gd name="T138" fmla="+- 0 7289 6905"/>
                <a:gd name="T139" fmla="*/ 7289 h 650"/>
                <a:gd name="T140" fmla="+- 0 5183 4814"/>
                <a:gd name="T141" fmla="*/ T140 w 468"/>
                <a:gd name="T142" fmla="+- 0 7351 6905"/>
                <a:gd name="T143" fmla="*/ 7351 h 650"/>
                <a:gd name="T144" fmla="+- 0 5090 4814"/>
                <a:gd name="T145" fmla="*/ T144 w 468"/>
                <a:gd name="T146" fmla="+- 0 7455 6905"/>
                <a:gd name="T147" fmla="*/ 7455 h 650"/>
                <a:gd name="T148" fmla="+- 0 5215 4814"/>
                <a:gd name="T149" fmla="*/ T148 w 468"/>
                <a:gd name="T150" fmla="+- 0 7391 6905"/>
                <a:gd name="T151" fmla="*/ 7391 h 650"/>
                <a:gd name="T152" fmla="+- 0 5218 4814"/>
                <a:gd name="T153" fmla="*/ T152 w 468"/>
                <a:gd name="T154" fmla="+- 0 7385 6905"/>
                <a:gd name="T155" fmla="*/ 7385 h 650"/>
                <a:gd name="T156" fmla="+- 0 5203 4814"/>
                <a:gd name="T157" fmla="*/ T156 w 468"/>
                <a:gd name="T158" fmla="+- 0 7349 6905"/>
                <a:gd name="T159" fmla="*/ 7349 h 650"/>
                <a:gd name="T160" fmla="+- 0 5008 4814"/>
                <a:gd name="T161" fmla="*/ T160 w 468"/>
                <a:gd name="T162" fmla="+- 0 7159 6905"/>
                <a:gd name="T163" fmla="*/ 7159 h 650"/>
                <a:gd name="T164" fmla="+- 0 5051 4814"/>
                <a:gd name="T165" fmla="*/ T164 w 468"/>
                <a:gd name="T166" fmla="+- 0 7217 6905"/>
                <a:gd name="T167" fmla="*/ 7217 h 650"/>
                <a:gd name="T168" fmla="+- 0 5078 4814"/>
                <a:gd name="T169" fmla="*/ T168 w 468"/>
                <a:gd name="T170" fmla="+- 0 7293 6905"/>
                <a:gd name="T171" fmla="*/ 7293 h 650"/>
                <a:gd name="T172" fmla="+- 0 5001 4814"/>
                <a:gd name="T173" fmla="*/ T172 w 468"/>
                <a:gd name="T174" fmla="+- 0 7431 6905"/>
                <a:gd name="T175" fmla="*/ 7431 h 650"/>
                <a:gd name="T176" fmla="+- 0 5048 4814"/>
                <a:gd name="T177" fmla="*/ T176 w 468"/>
                <a:gd name="T178" fmla="+- 0 7345 6905"/>
                <a:gd name="T179" fmla="*/ 7345 h 650"/>
                <a:gd name="T180" fmla="+- 0 5162 4814"/>
                <a:gd name="T181" fmla="*/ T180 w 468"/>
                <a:gd name="T182" fmla="+- 0 7305 6905"/>
                <a:gd name="T183" fmla="*/ 7305 h 650"/>
                <a:gd name="T184" fmla="+- 0 5089 4814"/>
                <a:gd name="T185" fmla="*/ T184 w 468"/>
                <a:gd name="T186" fmla="+- 0 7279 6905"/>
                <a:gd name="T187" fmla="*/ 7279 h 650"/>
                <a:gd name="T188" fmla="+- 0 5102 4814"/>
                <a:gd name="T189" fmla="*/ T188 w 468"/>
                <a:gd name="T190" fmla="+- 0 7173 6905"/>
                <a:gd name="T191" fmla="*/ 7173 h 650"/>
                <a:gd name="T192" fmla="+- 0 5087 4814"/>
                <a:gd name="T193" fmla="*/ T192 w 468"/>
                <a:gd name="T194" fmla="+- 0 7163 6905"/>
                <a:gd name="T195" fmla="*/ 7163 h 650"/>
                <a:gd name="T196" fmla="+- 0 5161 4814"/>
                <a:gd name="T197" fmla="*/ T196 w 468"/>
                <a:gd name="T198" fmla="+- 0 7177 6905"/>
                <a:gd name="T199" fmla="*/ 7177 h 650"/>
                <a:gd name="T200" fmla="+- 0 5190 4814"/>
                <a:gd name="T201" fmla="*/ T200 w 468"/>
                <a:gd name="T202" fmla="+- 0 7239 6905"/>
                <a:gd name="T203" fmla="*/ 7239 h 650"/>
                <a:gd name="T204" fmla="+- 0 5156 4814"/>
                <a:gd name="T205" fmla="*/ T204 w 468"/>
                <a:gd name="T206" fmla="+- 0 7287 6905"/>
                <a:gd name="T207" fmla="*/ 7287 h 650"/>
                <a:gd name="T208" fmla="+- 0 5195 4814"/>
                <a:gd name="T209" fmla="*/ T208 w 468"/>
                <a:gd name="T210" fmla="+- 0 7275 6905"/>
                <a:gd name="T211" fmla="*/ 7275 h 650"/>
                <a:gd name="T212" fmla="+- 0 5208 4814"/>
                <a:gd name="T213" fmla="*/ T212 w 468"/>
                <a:gd name="T214" fmla="+- 0 7225 6905"/>
                <a:gd name="T215" fmla="*/ 7225 h 650"/>
                <a:gd name="T216" fmla="+- 0 5124 4814"/>
                <a:gd name="T217" fmla="*/ T216 w 468"/>
                <a:gd name="T218" fmla="+- 0 7149 6905"/>
                <a:gd name="T219" fmla="*/ 7149 h 650"/>
                <a:gd name="T220" fmla="+- 0 5171 4814"/>
                <a:gd name="T221" fmla="*/ T220 w 468"/>
                <a:gd name="T222" fmla="+- 0 7163 6905"/>
                <a:gd name="T223" fmla="*/ 7163 h 650"/>
                <a:gd name="T224" fmla="+- 0 5041 4814"/>
                <a:gd name="T225" fmla="*/ T224 w 468"/>
                <a:gd name="T226" fmla="+- 0 6931 6905"/>
                <a:gd name="T227" fmla="*/ 6931 h 650"/>
                <a:gd name="T228" fmla="+- 0 5075 4814"/>
                <a:gd name="T229" fmla="*/ T228 w 468"/>
                <a:gd name="T230" fmla="+- 0 7109 6905"/>
                <a:gd name="T231" fmla="*/ 7109 h 650"/>
                <a:gd name="T232" fmla="+- 0 5103 4814"/>
                <a:gd name="T233" fmla="*/ T232 w 468"/>
                <a:gd name="T234" fmla="+- 0 7101 6905"/>
                <a:gd name="T235" fmla="*/ 7101 h 650"/>
                <a:gd name="T236" fmla="+- 0 5059 4814"/>
                <a:gd name="T237" fmla="*/ T236 w 468"/>
                <a:gd name="T238" fmla="+- 0 6923 6905"/>
                <a:gd name="T239" fmla="*/ 6923 h 6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468" h="650">
                  <a:moveTo>
                    <a:pt x="186" y="0"/>
                  </a:moveTo>
                  <a:lnTo>
                    <a:pt x="138" y="10"/>
                  </a:lnTo>
                  <a:lnTo>
                    <a:pt x="99" y="38"/>
                  </a:lnTo>
                  <a:lnTo>
                    <a:pt x="73" y="78"/>
                  </a:lnTo>
                  <a:lnTo>
                    <a:pt x="63" y="128"/>
                  </a:lnTo>
                  <a:lnTo>
                    <a:pt x="68" y="164"/>
                  </a:lnTo>
                  <a:lnTo>
                    <a:pt x="84" y="198"/>
                  </a:lnTo>
                  <a:lnTo>
                    <a:pt x="107" y="224"/>
                  </a:lnTo>
                  <a:lnTo>
                    <a:pt x="136" y="244"/>
                  </a:lnTo>
                  <a:lnTo>
                    <a:pt x="85" y="272"/>
                  </a:lnTo>
                  <a:lnTo>
                    <a:pt x="45" y="316"/>
                  </a:lnTo>
                  <a:lnTo>
                    <a:pt x="18" y="372"/>
                  </a:lnTo>
                  <a:lnTo>
                    <a:pt x="6" y="430"/>
                  </a:lnTo>
                  <a:lnTo>
                    <a:pt x="0" y="486"/>
                  </a:lnTo>
                  <a:lnTo>
                    <a:pt x="0" y="496"/>
                  </a:lnTo>
                  <a:lnTo>
                    <a:pt x="0" y="502"/>
                  </a:lnTo>
                  <a:lnTo>
                    <a:pt x="0" y="516"/>
                  </a:lnTo>
                  <a:lnTo>
                    <a:pt x="3" y="530"/>
                  </a:lnTo>
                  <a:lnTo>
                    <a:pt x="7" y="544"/>
                  </a:lnTo>
                  <a:lnTo>
                    <a:pt x="10" y="552"/>
                  </a:lnTo>
                  <a:lnTo>
                    <a:pt x="13" y="558"/>
                  </a:lnTo>
                  <a:lnTo>
                    <a:pt x="18" y="566"/>
                  </a:lnTo>
                  <a:lnTo>
                    <a:pt x="30" y="582"/>
                  </a:lnTo>
                  <a:lnTo>
                    <a:pt x="45" y="598"/>
                  </a:lnTo>
                  <a:lnTo>
                    <a:pt x="67" y="614"/>
                  </a:lnTo>
                  <a:lnTo>
                    <a:pt x="96" y="626"/>
                  </a:lnTo>
                  <a:lnTo>
                    <a:pt x="131" y="636"/>
                  </a:lnTo>
                  <a:lnTo>
                    <a:pt x="163" y="642"/>
                  </a:lnTo>
                  <a:lnTo>
                    <a:pt x="191" y="646"/>
                  </a:lnTo>
                  <a:lnTo>
                    <a:pt x="216" y="650"/>
                  </a:lnTo>
                  <a:lnTo>
                    <a:pt x="232" y="650"/>
                  </a:lnTo>
                  <a:lnTo>
                    <a:pt x="246" y="648"/>
                  </a:lnTo>
                  <a:lnTo>
                    <a:pt x="259" y="642"/>
                  </a:lnTo>
                  <a:lnTo>
                    <a:pt x="268" y="634"/>
                  </a:lnTo>
                  <a:lnTo>
                    <a:pt x="224" y="634"/>
                  </a:lnTo>
                  <a:lnTo>
                    <a:pt x="221" y="632"/>
                  </a:lnTo>
                  <a:lnTo>
                    <a:pt x="218" y="632"/>
                  </a:lnTo>
                  <a:lnTo>
                    <a:pt x="193" y="630"/>
                  </a:lnTo>
                  <a:lnTo>
                    <a:pt x="166" y="624"/>
                  </a:lnTo>
                  <a:lnTo>
                    <a:pt x="135" y="618"/>
                  </a:lnTo>
                  <a:lnTo>
                    <a:pt x="101" y="610"/>
                  </a:lnTo>
                  <a:lnTo>
                    <a:pt x="75" y="598"/>
                  </a:lnTo>
                  <a:lnTo>
                    <a:pt x="56" y="586"/>
                  </a:lnTo>
                  <a:lnTo>
                    <a:pt x="43" y="570"/>
                  </a:lnTo>
                  <a:lnTo>
                    <a:pt x="28" y="550"/>
                  </a:lnTo>
                  <a:lnTo>
                    <a:pt x="25" y="544"/>
                  </a:lnTo>
                  <a:lnTo>
                    <a:pt x="23" y="538"/>
                  </a:lnTo>
                  <a:lnTo>
                    <a:pt x="19" y="526"/>
                  </a:lnTo>
                  <a:lnTo>
                    <a:pt x="17" y="514"/>
                  </a:lnTo>
                  <a:lnTo>
                    <a:pt x="17" y="500"/>
                  </a:lnTo>
                  <a:lnTo>
                    <a:pt x="17" y="488"/>
                  </a:lnTo>
                  <a:lnTo>
                    <a:pt x="23" y="430"/>
                  </a:lnTo>
                  <a:lnTo>
                    <a:pt x="37" y="368"/>
                  </a:lnTo>
                  <a:lnTo>
                    <a:pt x="70" y="312"/>
                  </a:lnTo>
                  <a:lnTo>
                    <a:pt x="118" y="270"/>
                  </a:lnTo>
                  <a:lnTo>
                    <a:pt x="178" y="254"/>
                  </a:lnTo>
                  <a:lnTo>
                    <a:pt x="267" y="254"/>
                  </a:lnTo>
                  <a:lnTo>
                    <a:pt x="261" y="250"/>
                  </a:lnTo>
                  <a:lnTo>
                    <a:pt x="250" y="246"/>
                  </a:lnTo>
                  <a:lnTo>
                    <a:pt x="238" y="242"/>
                  </a:lnTo>
                  <a:lnTo>
                    <a:pt x="247" y="236"/>
                  </a:lnTo>
                  <a:lnTo>
                    <a:pt x="186" y="236"/>
                  </a:lnTo>
                  <a:lnTo>
                    <a:pt x="145" y="228"/>
                  </a:lnTo>
                  <a:lnTo>
                    <a:pt x="111" y="204"/>
                  </a:lnTo>
                  <a:lnTo>
                    <a:pt x="89" y="170"/>
                  </a:lnTo>
                  <a:lnTo>
                    <a:pt x="80" y="128"/>
                  </a:lnTo>
                  <a:lnTo>
                    <a:pt x="89" y="84"/>
                  </a:lnTo>
                  <a:lnTo>
                    <a:pt x="111" y="50"/>
                  </a:lnTo>
                  <a:lnTo>
                    <a:pt x="145" y="26"/>
                  </a:lnTo>
                  <a:lnTo>
                    <a:pt x="186" y="18"/>
                  </a:lnTo>
                  <a:lnTo>
                    <a:pt x="245" y="18"/>
                  </a:lnTo>
                  <a:lnTo>
                    <a:pt x="234" y="10"/>
                  </a:lnTo>
                  <a:lnTo>
                    <a:pt x="186" y="0"/>
                  </a:lnTo>
                  <a:close/>
                  <a:moveTo>
                    <a:pt x="306" y="620"/>
                  </a:moveTo>
                  <a:lnTo>
                    <a:pt x="278" y="620"/>
                  </a:lnTo>
                  <a:lnTo>
                    <a:pt x="284" y="628"/>
                  </a:lnTo>
                  <a:lnTo>
                    <a:pt x="293" y="634"/>
                  </a:lnTo>
                  <a:lnTo>
                    <a:pt x="308" y="640"/>
                  </a:lnTo>
                  <a:lnTo>
                    <a:pt x="330" y="640"/>
                  </a:lnTo>
                  <a:lnTo>
                    <a:pt x="340" y="638"/>
                  </a:lnTo>
                  <a:lnTo>
                    <a:pt x="362" y="624"/>
                  </a:lnTo>
                  <a:lnTo>
                    <a:pt x="318" y="624"/>
                  </a:lnTo>
                  <a:lnTo>
                    <a:pt x="306" y="620"/>
                  </a:lnTo>
                  <a:close/>
                  <a:moveTo>
                    <a:pt x="111" y="406"/>
                  </a:moveTo>
                  <a:lnTo>
                    <a:pt x="106" y="410"/>
                  </a:lnTo>
                  <a:lnTo>
                    <a:pt x="105" y="416"/>
                  </a:lnTo>
                  <a:lnTo>
                    <a:pt x="103" y="428"/>
                  </a:lnTo>
                  <a:lnTo>
                    <a:pt x="98" y="456"/>
                  </a:lnTo>
                  <a:lnTo>
                    <a:pt x="95" y="480"/>
                  </a:lnTo>
                  <a:lnTo>
                    <a:pt x="93" y="502"/>
                  </a:lnTo>
                  <a:lnTo>
                    <a:pt x="95" y="518"/>
                  </a:lnTo>
                  <a:lnTo>
                    <a:pt x="97" y="524"/>
                  </a:lnTo>
                  <a:lnTo>
                    <a:pt x="104" y="530"/>
                  </a:lnTo>
                  <a:lnTo>
                    <a:pt x="115" y="532"/>
                  </a:lnTo>
                  <a:lnTo>
                    <a:pt x="162" y="544"/>
                  </a:lnTo>
                  <a:lnTo>
                    <a:pt x="198" y="552"/>
                  </a:lnTo>
                  <a:lnTo>
                    <a:pt x="222" y="556"/>
                  </a:lnTo>
                  <a:lnTo>
                    <a:pt x="236" y="558"/>
                  </a:lnTo>
                  <a:lnTo>
                    <a:pt x="246" y="560"/>
                  </a:lnTo>
                  <a:lnTo>
                    <a:pt x="255" y="566"/>
                  </a:lnTo>
                  <a:lnTo>
                    <a:pt x="263" y="578"/>
                  </a:lnTo>
                  <a:lnTo>
                    <a:pt x="265" y="582"/>
                  </a:lnTo>
                  <a:lnTo>
                    <a:pt x="266" y="586"/>
                  </a:lnTo>
                  <a:lnTo>
                    <a:pt x="266" y="590"/>
                  </a:lnTo>
                  <a:lnTo>
                    <a:pt x="266" y="592"/>
                  </a:lnTo>
                  <a:lnTo>
                    <a:pt x="267" y="594"/>
                  </a:lnTo>
                  <a:lnTo>
                    <a:pt x="267" y="600"/>
                  </a:lnTo>
                  <a:lnTo>
                    <a:pt x="266" y="602"/>
                  </a:lnTo>
                  <a:lnTo>
                    <a:pt x="262" y="614"/>
                  </a:lnTo>
                  <a:lnTo>
                    <a:pt x="254" y="624"/>
                  </a:lnTo>
                  <a:lnTo>
                    <a:pt x="243" y="630"/>
                  </a:lnTo>
                  <a:lnTo>
                    <a:pt x="231" y="634"/>
                  </a:lnTo>
                  <a:lnTo>
                    <a:pt x="268" y="634"/>
                  </a:lnTo>
                  <a:lnTo>
                    <a:pt x="270" y="632"/>
                  </a:lnTo>
                  <a:lnTo>
                    <a:pt x="278" y="620"/>
                  </a:lnTo>
                  <a:lnTo>
                    <a:pt x="306" y="620"/>
                  </a:lnTo>
                  <a:lnTo>
                    <a:pt x="299" y="618"/>
                  </a:lnTo>
                  <a:lnTo>
                    <a:pt x="292" y="612"/>
                  </a:lnTo>
                  <a:lnTo>
                    <a:pt x="286" y="600"/>
                  </a:lnTo>
                  <a:lnTo>
                    <a:pt x="285" y="596"/>
                  </a:lnTo>
                  <a:lnTo>
                    <a:pt x="284" y="592"/>
                  </a:lnTo>
                  <a:lnTo>
                    <a:pt x="284" y="590"/>
                  </a:lnTo>
                  <a:lnTo>
                    <a:pt x="284" y="588"/>
                  </a:lnTo>
                  <a:lnTo>
                    <a:pt x="283" y="586"/>
                  </a:lnTo>
                  <a:lnTo>
                    <a:pt x="284" y="574"/>
                  </a:lnTo>
                  <a:lnTo>
                    <a:pt x="288" y="564"/>
                  </a:lnTo>
                  <a:lnTo>
                    <a:pt x="291" y="560"/>
                  </a:lnTo>
                  <a:lnTo>
                    <a:pt x="272" y="560"/>
                  </a:lnTo>
                  <a:lnTo>
                    <a:pt x="263" y="550"/>
                  </a:lnTo>
                  <a:lnTo>
                    <a:pt x="252" y="542"/>
                  </a:lnTo>
                  <a:lnTo>
                    <a:pt x="239" y="540"/>
                  </a:lnTo>
                  <a:lnTo>
                    <a:pt x="233" y="540"/>
                  </a:lnTo>
                  <a:lnTo>
                    <a:pt x="222" y="538"/>
                  </a:lnTo>
                  <a:lnTo>
                    <a:pt x="204" y="534"/>
                  </a:lnTo>
                  <a:lnTo>
                    <a:pt x="204" y="530"/>
                  </a:lnTo>
                  <a:lnTo>
                    <a:pt x="187" y="530"/>
                  </a:lnTo>
                  <a:lnTo>
                    <a:pt x="172" y="528"/>
                  </a:lnTo>
                  <a:lnTo>
                    <a:pt x="156" y="524"/>
                  </a:lnTo>
                  <a:lnTo>
                    <a:pt x="139" y="520"/>
                  </a:lnTo>
                  <a:lnTo>
                    <a:pt x="114" y="514"/>
                  </a:lnTo>
                  <a:lnTo>
                    <a:pt x="112" y="512"/>
                  </a:lnTo>
                  <a:lnTo>
                    <a:pt x="111" y="512"/>
                  </a:lnTo>
                  <a:lnTo>
                    <a:pt x="111" y="496"/>
                  </a:lnTo>
                  <a:lnTo>
                    <a:pt x="113" y="474"/>
                  </a:lnTo>
                  <a:lnTo>
                    <a:pt x="117" y="450"/>
                  </a:lnTo>
                  <a:lnTo>
                    <a:pt x="120" y="432"/>
                  </a:lnTo>
                  <a:lnTo>
                    <a:pt x="122" y="420"/>
                  </a:lnTo>
                  <a:lnTo>
                    <a:pt x="123" y="412"/>
                  </a:lnTo>
                  <a:lnTo>
                    <a:pt x="120" y="408"/>
                  </a:lnTo>
                  <a:lnTo>
                    <a:pt x="111" y="406"/>
                  </a:lnTo>
                  <a:close/>
                  <a:moveTo>
                    <a:pt x="394" y="384"/>
                  </a:moveTo>
                  <a:lnTo>
                    <a:pt x="371" y="384"/>
                  </a:lnTo>
                  <a:lnTo>
                    <a:pt x="412" y="432"/>
                  </a:lnTo>
                  <a:lnTo>
                    <a:pt x="435" y="470"/>
                  </a:lnTo>
                  <a:lnTo>
                    <a:pt x="445" y="496"/>
                  </a:lnTo>
                  <a:lnTo>
                    <a:pt x="447" y="504"/>
                  </a:lnTo>
                  <a:lnTo>
                    <a:pt x="447" y="506"/>
                  </a:lnTo>
                  <a:lnTo>
                    <a:pt x="447" y="508"/>
                  </a:lnTo>
                  <a:lnTo>
                    <a:pt x="450" y="522"/>
                  </a:lnTo>
                  <a:lnTo>
                    <a:pt x="448" y="536"/>
                  </a:lnTo>
                  <a:lnTo>
                    <a:pt x="442" y="548"/>
                  </a:lnTo>
                  <a:lnTo>
                    <a:pt x="431" y="558"/>
                  </a:lnTo>
                  <a:lnTo>
                    <a:pt x="330" y="622"/>
                  </a:lnTo>
                  <a:lnTo>
                    <a:pt x="318" y="624"/>
                  </a:lnTo>
                  <a:lnTo>
                    <a:pt x="362" y="624"/>
                  </a:lnTo>
                  <a:lnTo>
                    <a:pt x="440" y="574"/>
                  </a:lnTo>
                  <a:lnTo>
                    <a:pt x="455" y="560"/>
                  </a:lnTo>
                  <a:lnTo>
                    <a:pt x="465" y="542"/>
                  </a:lnTo>
                  <a:lnTo>
                    <a:pt x="468" y="522"/>
                  </a:lnTo>
                  <a:lnTo>
                    <a:pt x="464" y="502"/>
                  </a:lnTo>
                  <a:lnTo>
                    <a:pt x="460" y="488"/>
                  </a:lnTo>
                  <a:lnTo>
                    <a:pt x="448" y="458"/>
                  </a:lnTo>
                  <a:lnTo>
                    <a:pt x="424" y="418"/>
                  </a:lnTo>
                  <a:lnTo>
                    <a:pt x="394" y="384"/>
                  </a:lnTo>
                  <a:close/>
                  <a:moveTo>
                    <a:pt x="356" y="408"/>
                  </a:moveTo>
                  <a:lnTo>
                    <a:pt x="303" y="408"/>
                  </a:lnTo>
                  <a:lnTo>
                    <a:pt x="328" y="414"/>
                  </a:lnTo>
                  <a:lnTo>
                    <a:pt x="351" y="426"/>
                  </a:lnTo>
                  <a:lnTo>
                    <a:pt x="369" y="446"/>
                  </a:lnTo>
                  <a:lnTo>
                    <a:pt x="384" y="472"/>
                  </a:lnTo>
                  <a:lnTo>
                    <a:pt x="385" y="474"/>
                  </a:lnTo>
                  <a:lnTo>
                    <a:pt x="294" y="534"/>
                  </a:lnTo>
                  <a:lnTo>
                    <a:pt x="284" y="540"/>
                  </a:lnTo>
                  <a:lnTo>
                    <a:pt x="276" y="550"/>
                  </a:lnTo>
                  <a:lnTo>
                    <a:pt x="272" y="560"/>
                  </a:lnTo>
                  <a:lnTo>
                    <a:pt x="291" y="560"/>
                  </a:lnTo>
                  <a:lnTo>
                    <a:pt x="294" y="556"/>
                  </a:lnTo>
                  <a:lnTo>
                    <a:pt x="303" y="548"/>
                  </a:lnTo>
                  <a:lnTo>
                    <a:pt x="401" y="486"/>
                  </a:lnTo>
                  <a:lnTo>
                    <a:pt x="402" y="484"/>
                  </a:lnTo>
                  <a:lnTo>
                    <a:pt x="403" y="484"/>
                  </a:lnTo>
                  <a:lnTo>
                    <a:pt x="404" y="482"/>
                  </a:lnTo>
                  <a:lnTo>
                    <a:pt x="404" y="480"/>
                  </a:lnTo>
                  <a:lnTo>
                    <a:pt x="404" y="476"/>
                  </a:lnTo>
                  <a:lnTo>
                    <a:pt x="404" y="474"/>
                  </a:lnTo>
                  <a:lnTo>
                    <a:pt x="399" y="464"/>
                  </a:lnTo>
                  <a:lnTo>
                    <a:pt x="389" y="444"/>
                  </a:lnTo>
                  <a:lnTo>
                    <a:pt x="376" y="426"/>
                  </a:lnTo>
                  <a:lnTo>
                    <a:pt x="361" y="412"/>
                  </a:lnTo>
                  <a:lnTo>
                    <a:pt x="356" y="408"/>
                  </a:lnTo>
                  <a:close/>
                  <a:moveTo>
                    <a:pt x="267" y="254"/>
                  </a:moveTo>
                  <a:lnTo>
                    <a:pt x="194" y="254"/>
                  </a:lnTo>
                  <a:lnTo>
                    <a:pt x="227" y="258"/>
                  </a:lnTo>
                  <a:lnTo>
                    <a:pt x="243" y="262"/>
                  </a:lnTo>
                  <a:lnTo>
                    <a:pt x="258" y="270"/>
                  </a:lnTo>
                  <a:lnTo>
                    <a:pt x="245" y="290"/>
                  </a:lnTo>
                  <a:lnTo>
                    <a:pt x="237" y="312"/>
                  </a:lnTo>
                  <a:lnTo>
                    <a:pt x="237" y="338"/>
                  </a:lnTo>
                  <a:lnTo>
                    <a:pt x="244" y="362"/>
                  </a:lnTo>
                  <a:lnTo>
                    <a:pt x="250" y="372"/>
                  </a:lnTo>
                  <a:lnTo>
                    <a:pt x="257" y="380"/>
                  </a:lnTo>
                  <a:lnTo>
                    <a:pt x="264" y="388"/>
                  </a:lnTo>
                  <a:lnTo>
                    <a:pt x="273" y="394"/>
                  </a:lnTo>
                  <a:lnTo>
                    <a:pt x="239" y="412"/>
                  </a:lnTo>
                  <a:lnTo>
                    <a:pt x="213" y="440"/>
                  </a:lnTo>
                  <a:lnTo>
                    <a:pt x="194" y="480"/>
                  </a:lnTo>
                  <a:lnTo>
                    <a:pt x="187" y="526"/>
                  </a:lnTo>
                  <a:lnTo>
                    <a:pt x="187" y="530"/>
                  </a:lnTo>
                  <a:lnTo>
                    <a:pt x="204" y="530"/>
                  </a:lnTo>
                  <a:lnTo>
                    <a:pt x="204" y="528"/>
                  </a:lnTo>
                  <a:lnTo>
                    <a:pt x="213" y="478"/>
                  </a:lnTo>
                  <a:lnTo>
                    <a:pt x="234" y="440"/>
                  </a:lnTo>
                  <a:lnTo>
                    <a:pt x="265" y="416"/>
                  </a:lnTo>
                  <a:lnTo>
                    <a:pt x="303" y="408"/>
                  </a:lnTo>
                  <a:lnTo>
                    <a:pt x="356" y="408"/>
                  </a:lnTo>
                  <a:lnTo>
                    <a:pt x="344" y="400"/>
                  </a:lnTo>
                  <a:lnTo>
                    <a:pt x="348" y="400"/>
                  </a:lnTo>
                  <a:lnTo>
                    <a:pt x="358" y="394"/>
                  </a:lnTo>
                  <a:lnTo>
                    <a:pt x="365" y="390"/>
                  </a:lnTo>
                  <a:lnTo>
                    <a:pt x="319" y="390"/>
                  </a:lnTo>
                  <a:lnTo>
                    <a:pt x="295" y="386"/>
                  </a:lnTo>
                  <a:lnTo>
                    <a:pt x="275" y="374"/>
                  </a:lnTo>
                  <a:lnTo>
                    <a:pt x="260" y="354"/>
                  </a:lnTo>
                  <a:lnTo>
                    <a:pt x="254" y="330"/>
                  </a:lnTo>
                  <a:lnTo>
                    <a:pt x="257" y="306"/>
                  </a:lnTo>
                  <a:lnTo>
                    <a:pt x="268" y="284"/>
                  </a:lnTo>
                  <a:lnTo>
                    <a:pt x="288" y="268"/>
                  </a:lnTo>
                  <a:lnTo>
                    <a:pt x="296" y="264"/>
                  </a:lnTo>
                  <a:lnTo>
                    <a:pt x="306" y="262"/>
                  </a:lnTo>
                  <a:lnTo>
                    <a:pt x="363" y="262"/>
                  </a:lnTo>
                  <a:lnTo>
                    <a:pt x="357" y="258"/>
                  </a:lnTo>
                  <a:lnTo>
                    <a:pt x="273" y="258"/>
                  </a:lnTo>
                  <a:lnTo>
                    <a:pt x="267" y="254"/>
                  </a:lnTo>
                  <a:close/>
                  <a:moveTo>
                    <a:pt x="363" y="262"/>
                  </a:moveTo>
                  <a:lnTo>
                    <a:pt x="315" y="262"/>
                  </a:lnTo>
                  <a:lnTo>
                    <a:pt x="332" y="264"/>
                  </a:lnTo>
                  <a:lnTo>
                    <a:pt x="347" y="272"/>
                  </a:lnTo>
                  <a:lnTo>
                    <a:pt x="360" y="282"/>
                  </a:lnTo>
                  <a:lnTo>
                    <a:pt x="370" y="298"/>
                  </a:lnTo>
                  <a:lnTo>
                    <a:pt x="374" y="310"/>
                  </a:lnTo>
                  <a:lnTo>
                    <a:pt x="376" y="322"/>
                  </a:lnTo>
                  <a:lnTo>
                    <a:pt x="376" y="334"/>
                  </a:lnTo>
                  <a:lnTo>
                    <a:pt x="373" y="346"/>
                  </a:lnTo>
                  <a:lnTo>
                    <a:pt x="368" y="358"/>
                  </a:lnTo>
                  <a:lnTo>
                    <a:pt x="361" y="368"/>
                  </a:lnTo>
                  <a:lnTo>
                    <a:pt x="353" y="376"/>
                  </a:lnTo>
                  <a:lnTo>
                    <a:pt x="342" y="382"/>
                  </a:lnTo>
                  <a:lnTo>
                    <a:pt x="319" y="390"/>
                  </a:lnTo>
                  <a:lnTo>
                    <a:pt x="365" y="390"/>
                  </a:lnTo>
                  <a:lnTo>
                    <a:pt x="371" y="384"/>
                  </a:lnTo>
                  <a:lnTo>
                    <a:pt x="394" y="384"/>
                  </a:lnTo>
                  <a:lnTo>
                    <a:pt x="381" y="370"/>
                  </a:lnTo>
                  <a:lnTo>
                    <a:pt x="385" y="364"/>
                  </a:lnTo>
                  <a:lnTo>
                    <a:pt x="388" y="358"/>
                  </a:lnTo>
                  <a:lnTo>
                    <a:pt x="390" y="352"/>
                  </a:lnTo>
                  <a:lnTo>
                    <a:pt x="393" y="336"/>
                  </a:lnTo>
                  <a:lnTo>
                    <a:pt x="394" y="320"/>
                  </a:lnTo>
                  <a:lnTo>
                    <a:pt x="391" y="304"/>
                  </a:lnTo>
                  <a:lnTo>
                    <a:pt x="386" y="290"/>
                  </a:lnTo>
                  <a:lnTo>
                    <a:pt x="366" y="264"/>
                  </a:lnTo>
                  <a:lnTo>
                    <a:pt x="363" y="262"/>
                  </a:lnTo>
                  <a:close/>
                  <a:moveTo>
                    <a:pt x="310" y="244"/>
                  </a:moveTo>
                  <a:lnTo>
                    <a:pt x="280" y="252"/>
                  </a:lnTo>
                  <a:lnTo>
                    <a:pt x="277" y="254"/>
                  </a:lnTo>
                  <a:lnTo>
                    <a:pt x="275" y="256"/>
                  </a:lnTo>
                  <a:lnTo>
                    <a:pt x="273" y="258"/>
                  </a:lnTo>
                  <a:lnTo>
                    <a:pt x="357" y="258"/>
                  </a:lnTo>
                  <a:lnTo>
                    <a:pt x="340" y="248"/>
                  </a:lnTo>
                  <a:lnTo>
                    <a:pt x="310" y="244"/>
                  </a:lnTo>
                  <a:close/>
                  <a:moveTo>
                    <a:pt x="245" y="18"/>
                  </a:moveTo>
                  <a:lnTo>
                    <a:pt x="186" y="18"/>
                  </a:lnTo>
                  <a:lnTo>
                    <a:pt x="227" y="26"/>
                  </a:lnTo>
                  <a:lnTo>
                    <a:pt x="261" y="50"/>
                  </a:lnTo>
                  <a:lnTo>
                    <a:pt x="283" y="84"/>
                  </a:lnTo>
                  <a:lnTo>
                    <a:pt x="292" y="128"/>
                  </a:lnTo>
                  <a:lnTo>
                    <a:pt x="283" y="170"/>
                  </a:lnTo>
                  <a:lnTo>
                    <a:pt x="261" y="204"/>
                  </a:lnTo>
                  <a:lnTo>
                    <a:pt x="227" y="228"/>
                  </a:lnTo>
                  <a:lnTo>
                    <a:pt x="186" y="236"/>
                  </a:lnTo>
                  <a:lnTo>
                    <a:pt x="247" y="236"/>
                  </a:lnTo>
                  <a:lnTo>
                    <a:pt x="266" y="224"/>
                  </a:lnTo>
                  <a:lnTo>
                    <a:pt x="289" y="196"/>
                  </a:lnTo>
                  <a:lnTo>
                    <a:pt x="304" y="164"/>
                  </a:lnTo>
                  <a:lnTo>
                    <a:pt x="309" y="128"/>
                  </a:lnTo>
                  <a:lnTo>
                    <a:pt x="299" y="78"/>
                  </a:lnTo>
                  <a:lnTo>
                    <a:pt x="273" y="38"/>
                  </a:lnTo>
                  <a:lnTo>
                    <a:pt x="245" y="18"/>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pic>
          <p:nvPicPr>
            <p:cNvPr id="61" name="Picture 60">
              <a:extLst>
                <a:ext uri="{FF2B5EF4-FFF2-40B4-BE49-F238E27FC236}">
                  <a16:creationId xmlns:a16="http://schemas.microsoft.com/office/drawing/2014/main" id="{11972565-F86B-8E75-E5FF-D85CFD0D734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06" y="1135"/>
              <a:ext cx="49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AutoShape 132">
              <a:extLst>
                <a:ext uri="{FF2B5EF4-FFF2-40B4-BE49-F238E27FC236}">
                  <a16:creationId xmlns:a16="http://schemas.microsoft.com/office/drawing/2014/main" id="{F27E9260-70F9-76B0-8391-565D931EC531}"/>
                </a:ext>
              </a:extLst>
            </p:cNvPr>
            <p:cNvSpPr>
              <a:spLocks/>
            </p:cNvSpPr>
            <p:nvPr/>
          </p:nvSpPr>
          <p:spPr bwMode="auto">
            <a:xfrm>
              <a:off x="3550" y="892"/>
              <a:ext cx="637" cy="459"/>
            </a:xfrm>
            <a:custGeom>
              <a:avLst/>
              <a:gdLst>
                <a:gd name="T0" fmla="+- 0 3550 3550"/>
                <a:gd name="T1" fmla="*/ T0 w 637"/>
                <a:gd name="T2" fmla="+- 0 1171 892"/>
                <a:gd name="T3" fmla="*/ 1171 h 459"/>
                <a:gd name="T4" fmla="+- 0 4186 3550"/>
                <a:gd name="T5" fmla="*/ T4 w 637"/>
                <a:gd name="T6" fmla="+- 0 892 892"/>
                <a:gd name="T7" fmla="*/ 892 h 459"/>
                <a:gd name="T8" fmla="+- 0 3644 3550"/>
                <a:gd name="T9" fmla="*/ T8 w 637"/>
                <a:gd name="T10" fmla="+- 0 1133 892"/>
                <a:gd name="T11" fmla="*/ 1133 h 459"/>
                <a:gd name="T12" fmla="+- 0 3644 3550"/>
                <a:gd name="T13" fmla="*/ T12 w 637"/>
                <a:gd name="T14" fmla="+- 0 1339 892"/>
                <a:gd name="T15" fmla="*/ 1339 h 459"/>
                <a:gd name="T16" fmla="+- 0 3644 3550"/>
                <a:gd name="T17" fmla="*/ T16 w 637"/>
                <a:gd name="T18" fmla="+- 0 1351 892"/>
                <a:gd name="T19" fmla="*/ 1351 h 459"/>
                <a:gd name="T20" fmla="+- 0 4186 3550"/>
                <a:gd name="T21" fmla="*/ T20 w 637"/>
                <a:gd name="T22" fmla="+- 0 1351 892"/>
                <a:gd name="T23" fmla="*/ 1351 h 459"/>
              </a:gdLst>
              <a:ahLst/>
              <a:cxnLst>
                <a:cxn ang="0">
                  <a:pos x="T1" y="T3"/>
                </a:cxn>
                <a:cxn ang="0">
                  <a:pos x="T5" y="T7"/>
                </a:cxn>
                <a:cxn ang="0">
                  <a:pos x="T9" y="T11"/>
                </a:cxn>
                <a:cxn ang="0">
                  <a:pos x="T13" y="T15"/>
                </a:cxn>
                <a:cxn ang="0">
                  <a:pos x="T17" y="T19"/>
                </a:cxn>
                <a:cxn ang="0">
                  <a:pos x="T21" y="T23"/>
                </a:cxn>
              </a:cxnLst>
              <a:rect l="0" t="0" r="r" b="b"/>
              <a:pathLst>
                <a:path w="637" h="459">
                  <a:moveTo>
                    <a:pt x="0" y="279"/>
                  </a:moveTo>
                  <a:lnTo>
                    <a:pt x="636" y="0"/>
                  </a:lnTo>
                  <a:moveTo>
                    <a:pt x="94" y="241"/>
                  </a:moveTo>
                  <a:lnTo>
                    <a:pt x="94" y="447"/>
                  </a:lnTo>
                  <a:lnTo>
                    <a:pt x="94" y="459"/>
                  </a:lnTo>
                  <a:lnTo>
                    <a:pt x="636" y="459"/>
                  </a:lnTo>
                </a:path>
              </a:pathLst>
            </a:custGeom>
            <a:noFill/>
            <a:ln w="1524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63" name="Picture 62">
              <a:extLst>
                <a:ext uri="{FF2B5EF4-FFF2-40B4-BE49-F238E27FC236}">
                  <a16:creationId xmlns:a16="http://schemas.microsoft.com/office/drawing/2014/main" id="{63D26B9E-9088-31A7-CA0B-870F4E64129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4" y="398"/>
              <a:ext cx="369"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AutoShape 134">
              <a:extLst>
                <a:ext uri="{FF2B5EF4-FFF2-40B4-BE49-F238E27FC236}">
                  <a16:creationId xmlns:a16="http://schemas.microsoft.com/office/drawing/2014/main" id="{8536D565-423C-78D0-5B50-E4D5D2F7AD04}"/>
                </a:ext>
              </a:extLst>
            </p:cNvPr>
            <p:cNvSpPr>
              <a:spLocks/>
            </p:cNvSpPr>
            <p:nvPr/>
          </p:nvSpPr>
          <p:spPr bwMode="auto">
            <a:xfrm>
              <a:off x="4859" y="932"/>
              <a:ext cx="559" cy="215"/>
            </a:xfrm>
            <a:custGeom>
              <a:avLst/>
              <a:gdLst>
                <a:gd name="T0" fmla="+- 0 4878 4859"/>
                <a:gd name="T1" fmla="*/ T0 w 559"/>
                <a:gd name="T2" fmla="+- 0 938 933"/>
                <a:gd name="T3" fmla="*/ 938 h 215"/>
                <a:gd name="T4" fmla="+- 0 4862 4859"/>
                <a:gd name="T5" fmla="*/ T4 w 559"/>
                <a:gd name="T6" fmla="+- 0 959 933"/>
                <a:gd name="T7" fmla="*/ 959 h 215"/>
                <a:gd name="T8" fmla="+- 0 4860 4859"/>
                <a:gd name="T9" fmla="*/ T8 w 559"/>
                <a:gd name="T10" fmla="+- 0 972 933"/>
                <a:gd name="T11" fmla="*/ 972 h 215"/>
                <a:gd name="T12" fmla="+- 0 4861 4859"/>
                <a:gd name="T13" fmla="*/ T12 w 559"/>
                <a:gd name="T14" fmla="+- 0 993 933"/>
                <a:gd name="T15" fmla="*/ 993 h 215"/>
                <a:gd name="T16" fmla="+- 0 4977 4859"/>
                <a:gd name="T17" fmla="*/ T16 w 559"/>
                <a:gd name="T18" fmla="+- 0 1091 933"/>
                <a:gd name="T19" fmla="*/ 1091 h 215"/>
                <a:gd name="T20" fmla="+- 0 5116 4859"/>
                <a:gd name="T21" fmla="*/ T20 w 559"/>
                <a:gd name="T22" fmla="+- 0 1148 933"/>
                <a:gd name="T23" fmla="*/ 1148 h 215"/>
                <a:gd name="T24" fmla="+- 0 5228 4859"/>
                <a:gd name="T25" fmla="*/ T24 w 559"/>
                <a:gd name="T26" fmla="+- 0 1127 933"/>
                <a:gd name="T27" fmla="*/ 1127 h 215"/>
                <a:gd name="T28" fmla="+- 0 5064 4859"/>
                <a:gd name="T29" fmla="*/ T28 w 559"/>
                <a:gd name="T30" fmla="+- 0 1110 933"/>
                <a:gd name="T31" fmla="*/ 1110 h 215"/>
                <a:gd name="T32" fmla="+- 0 4917 4859"/>
                <a:gd name="T33" fmla="*/ T32 w 559"/>
                <a:gd name="T34" fmla="+- 0 1029 933"/>
                <a:gd name="T35" fmla="*/ 1029 h 215"/>
                <a:gd name="T36" fmla="+- 0 4879 4859"/>
                <a:gd name="T37" fmla="*/ T36 w 559"/>
                <a:gd name="T38" fmla="+- 0 977 933"/>
                <a:gd name="T39" fmla="*/ 977 h 215"/>
                <a:gd name="T40" fmla="+- 0 4887 4859"/>
                <a:gd name="T41" fmla="*/ T40 w 559"/>
                <a:gd name="T42" fmla="+- 0 960 933"/>
                <a:gd name="T43" fmla="*/ 960 h 215"/>
                <a:gd name="T44" fmla="+- 0 4894 4859"/>
                <a:gd name="T45" fmla="*/ T44 w 559"/>
                <a:gd name="T46" fmla="+- 0 959 933"/>
                <a:gd name="T47" fmla="*/ 959 h 215"/>
                <a:gd name="T48" fmla="+- 0 4898 4859"/>
                <a:gd name="T49" fmla="*/ T48 w 559"/>
                <a:gd name="T50" fmla="+- 0 938 933"/>
                <a:gd name="T51" fmla="*/ 938 h 215"/>
                <a:gd name="T52" fmla="+- 0 5361 4859"/>
                <a:gd name="T53" fmla="*/ T52 w 559"/>
                <a:gd name="T54" fmla="+- 0 1072 933"/>
                <a:gd name="T55" fmla="*/ 1072 h 215"/>
                <a:gd name="T56" fmla="+- 0 5312 4859"/>
                <a:gd name="T57" fmla="*/ T56 w 559"/>
                <a:gd name="T58" fmla="+- 0 1085 933"/>
                <a:gd name="T59" fmla="*/ 1085 h 215"/>
                <a:gd name="T60" fmla="+- 0 5161 4859"/>
                <a:gd name="T61" fmla="*/ T60 w 559"/>
                <a:gd name="T62" fmla="+- 0 1120 933"/>
                <a:gd name="T63" fmla="*/ 1120 h 215"/>
                <a:gd name="T64" fmla="+- 0 5228 4859"/>
                <a:gd name="T65" fmla="*/ T64 w 559"/>
                <a:gd name="T66" fmla="+- 0 1127 933"/>
                <a:gd name="T67" fmla="*/ 1127 h 215"/>
                <a:gd name="T68" fmla="+- 0 5315 4859"/>
                <a:gd name="T69" fmla="*/ T68 w 559"/>
                <a:gd name="T70" fmla="+- 0 1106 933"/>
                <a:gd name="T71" fmla="*/ 1106 h 215"/>
                <a:gd name="T72" fmla="+- 0 5362 4859"/>
                <a:gd name="T73" fmla="*/ T72 w 559"/>
                <a:gd name="T74" fmla="+- 0 1072 933"/>
                <a:gd name="T75" fmla="*/ 1072 h 215"/>
                <a:gd name="T76" fmla="+- 0 4949 4859"/>
                <a:gd name="T77" fmla="*/ T76 w 559"/>
                <a:gd name="T78" fmla="+- 0 959 933"/>
                <a:gd name="T79" fmla="*/ 959 h 215"/>
                <a:gd name="T80" fmla="+- 0 4996 4859"/>
                <a:gd name="T81" fmla="*/ T80 w 559"/>
                <a:gd name="T82" fmla="+- 0 1001 933"/>
                <a:gd name="T83" fmla="*/ 1001 h 215"/>
                <a:gd name="T84" fmla="+- 0 4999 4859"/>
                <a:gd name="T85" fmla="*/ T84 w 559"/>
                <a:gd name="T86" fmla="+- 0 1019 933"/>
                <a:gd name="T87" fmla="*/ 1019 h 215"/>
                <a:gd name="T88" fmla="+- 0 5014 4859"/>
                <a:gd name="T89" fmla="*/ T88 w 559"/>
                <a:gd name="T90" fmla="+- 0 1038 933"/>
                <a:gd name="T91" fmla="*/ 1038 h 215"/>
                <a:gd name="T92" fmla="+- 0 5026 4859"/>
                <a:gd name="T93" fmla="*/ T92 w 559"/>
                <a:gd name="T94" fmla="+- 0 1043 933"/>
                <a:gd name="T95" fmla="*/ 1043 h 215"/>
                <a:gd name="T96" fmla="+- 0 5133 4859"/>
                <a:gd name="T97" fmla="*/ T96 w 559"/>
                <a:gd name="T98" fmla="+- 0 1060 933"/>
                <a:gd name="T99" fmla="*/ 1060 h 215"/>
                <a:gd name="T100" fmla="+- 0 5158 4859"/>
                <a:gd name="T101" fmla="*/ T100 w 559"/>
                <a:gd name="T102" fmla="+- 0 1057 933"/>
                <a:gd name="T103" fmla="*/ 1057 h 215"/>
                <a:gd name="T104" fmla="+- 0 5183 4859"/>
                <a:gd name="T105" fmla="*/ T104 w 559"/>
                <a:gd name="T106" fmla="+- 0 1051 933"/>
                <a:gd name="T107" fmla="*/ 1051 h 215"/>
                <a:gd name="T108" fmla="+- 0 5022 4859"/>
                <a:gd name="T109" fmla="*/ T108 w 559"/>
                <a:gd name="T110" fmla="+- 0 1021 933"/>
                <a:gd name="T111" fmla="*/ 1021 h 215"/>
                <a:gd name="T112" fmla="+- 0 5016 4859"/>
                <a:gd name="T113" fmla="*/ T112 w 559"/>
                <a:gd name="T114" fmla="+- 0 995 933"/>
                <a:gd name="T115" fmla="*/ 995 h 215"/>
                <a:gd name="T116" fmla="+- 0 5036 4859"/>
                <a:gd name="T117" fmla="*/ T116 w 559"/>
                <a:gd name="T118" fmla="+- 0 981 933"/>
                <a:gd name="T119" fmla="*/ 981 h 215"/>
                <a:gd name="T120" fmla="+- 0 5001 4859"/>
                <a:gd name="T121" fmla="*/ T120 w 559"/>
                <a:gd name="T122" fmla="+- 0 981 933"/>
                <a:gd name="T123" fmla="*/ 981 h 215"/>
                <a:gd name="T124" fmla="+- 0 5418 4859"/>
                <a:gd name="T125" fmla="*/ T124 w 559"/>
                <a:gd name="T126" fmla="+- 0 933 933"/>
                <a:gd name="T127" fmla="*/ 933 h 215"/>
                <a:gd name="T128" fmla="+- 0 5284 4859"/>
                <a:gd name="T129" fmla="*/ T128 w 559"/>
                <a:gd name="T130" fmla="+- 0 934 933"/>
                <a:gd name="T131" fmla="*/ 934 h 215"/>
                <a:gd name="T132" fmla="+- 0 5217 4859"/>
                <a:gd name="T133" fmla="*/ T132 w 559"/>
                <a:gd name="T134" fmla="+- 0 944 933"/>
                <a:gd name="T135" fmla="*/ 944 h 215"/>
                <a:gd name="T136" fmla="+- 0 5032 4859"/>
                <a:gd name="T137" fmla="*/ T136 w 559"/>
                <a:gd name="T138" fmla="+- 0 960 933"/>
                <a:gd name="T139" fmla="*/ 960 h 215"/>
                <a:gd name="T140" fmla="+- 0 5007 4859"/>
                <a:gd name="T141" fmla="*/ T140 w 559"/>
                <a:gd name="T142" fmla="+- 0 971 933"/>
                <a:gd name="T143" fmla="*/ 971 h 215"/>
                <a:gd name="T144" fmla="+- 0 5041 4859"/>
                <a:gd name="T145" fmla="*/ T144 w 559"/>
                <a:gd name="T146" fmla="+- 0 981 933"/>
                <a:gd name="T147" fmla="*/ 981 h 215"/>
                <a:gd name="T148" fmla="+- 0 5209 4859"/>
                <a:gd name="T149" fmla="*/ T148 w 559"/>
                <a:gd name="T150" fmla="+- 0 967 933"/>
                <a:gd name="T151" fmla="*/ 967 h 215"/>
                <a:gd name="T152" fmla="+- 0 5267 4859"/>
                <a:gd name="T153" fmla="*/ T152 w 559"/>
                <a:gd name="T154" fmla="+- 0 956 933"/>
                <a:gd name="T155" fmla="*/ 956 h 215"/>
                <a:gd name="T156" fmla="+- 0 5418 4859"/>
                <a:gd name="T157" fmla="*/ T156 w 559"/>
                <a:gd name="T158" fmla="+- 0 954 933"/>
                <a:gd name="T159" fmla="*/ 954 h 2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59" h="215">
                  <a:moveTo>
                    <a:pt x="35" y="5"/>
                  </a:moveTo>
                  <a:lnTo>
                    <a:pt x="19" y="5"/>
                  </a:lnTo>
                  <a:lnTo>
                    <a:pt x="8" y="18"/>
                  </a:lnTo>
                  <a:lnTo>
                    <a:pt x="3" y="26"/>
                  </a:lnTo>
                  <a:lnTo>
                    <a:pt x="1" y="36"/>
                  </a:lnTo>
                  <a:lnTo>
                    <a:pt x="1" y="39"/>
                  </a:lnTo>
                  <a:lnTo>
                    <a:pt x="0" y="48"/>
                  </a:lnTo>
                  <a:lnTo>
                    <a:pt x="2" y="60"/>
                  </a:lnTo>
                  <a:lnTo>
                    <a:pt x="42" y="109"/>
                  </a:lnTo>
                  <a:lnTo>
                    <a:pt x="118" y="158"/>
                  </a:lnTo>
                  <a:lnTo>
                    <a:pt x="200" y="198"/>
                  </a:lnTo>
                  <a:lnTo>
                    <a:pt x="257" y="215"/>
                  </a:lnTo>
                  <a:lnTo>
                    <a:pt x="303" y="208"/>
                  </a:lnTo>
                  <a:lnTo>
                    <a:pt x="369" y="194"/>
                  </a:lnTo>
                  <a:lnTo>
                    <a:pt x="258" y="194"/>
                  </a:lnTo>
                  <a:lnTo>
                    <a:pt x="205" y="177"/>
                  </a:lnTo>
                  <a:lnTo>
                    <a:pt x="128" y="141"/>
                  </a:lnTo>
                  <a:lnTo>
                    <a:pt x="58" y="96"/>
                  </a:lnTo>
                  <a:lnTo>
                    <a:pt x="23" y="56"/>
                  </a:lnTo>
                  <a:lnTo>
                    <a:pt x="20" y="44"/>
                  </a:lnTo>
                  <a:lnTo>
                    <a:pt x="21" y="36"/>
                  </a:lnTo>
                  <a:lnTo>
                    <a:pt x="28" y="27"/>
                  </a:lnTo>
                  <a:lnTo>
                    <a:pt x="32" y="26"/>
                  </a:lnTo>
                  <a:lnTo>
                    <a:pt x="35" y="26"/>
                  </a:lnTo>
                  <a:lnTo>
                    <a:pt x="90" y="26"/>
                  </a:lnTo>
                  <a:lnTo>
                    <a:pt x="39" y="5"/>
                  </a:lnTo>
                  <a:lnTo>
                    <a:pt x="35" y="5"/>
                  </a:lnTo>
                  <a:close/>
                  <a:moveTo>
                    <a:pt x="502" y="139"/>
                  </a:moveTo>
                  <a:lnTo>
                    <a:pt x="499" y="140"/>
                  </a:lnTo>
                  <a:lnTo>
                    <a:pt x="453" y="152"/>
                  </a:lnTo>
                  <a:lnTo>
                    <a:pt x="377" y="170"/>
                  </a:lnTo>
                  <a:lnTo>
                    <a:pt x="302" y="187"/>
                  </a:lnTo>
                  <a:lnTo>
                    <a:pt x="258" y="194"/>
                  </a:lnTo>
                  <a:lnTo>
                    <a:pt x="369" y="194"/>
                  </a:lnTo>
                  <a:lnTo>
                    <a:pt x="380" y="191"/>
                  </a:lnTo>
                  <a:lnTo>
                    <a:pt x="456" y="173"/>
                  </a:lnTo>
                  <a:lnTo>
                    <a:pt x="503" y="160"/>
                  </a:lnTo>
                  <a:lnTo>
                    <a:pt x="503" y="139"/>
                  </a:lnTo>
                  <a:lnTo>
                    <a:pt x="502" y="139"/>
                  </a:lnTo>
                  <a:close/>
                  <a:moveTo>
                    <a:pt x="90" y="26"/>
                  </a:moveTo>
                  <a:lnTo>
                    <a:pt x="35" y="26"/>
                  </a:lnTo>
                  <a:lnTo>
                    <a:pt x="137" y="68"/>
                  </a:lnTo>
                  <a:lnTo>
                    <a:pt x="137" y="72"/>
                  </a:lnTo>
                  <a:lnTo>
                    <a:pt x="140" y="86"/>
                  </a:lnTo>
                  <a:lnTo>
                    <a:pt x="146" y="96"/>
                  </a:lnTo>
                  <a:lnTo>
                    <a:pt x="155" y="105"/>
                  </a:lnTo>
                  <a:lnTo>
                    <a:pt x="167" y="109"/>
                  </a:lnTo>
                  <a:lnTo>
                    <a:pt x="167" y="110"/>
                  </a:lnTo>
                  <a:lnTo>
                    <a:pt x="274" y="116"/>
                  </a:lnTo>
                  <a:lnTo>
                    <a:pt x="274" y="127"/>
                  </a:lnTo>
                  <a:lnTo>
                    <a:pt x="284" y="126"/>
                  </a:lnTo>
                  <a:lnTo>
                    <a:pt x="299" y="124"/>
                  </a:lnTo>
                  <a:lnTo>
                    <a:pt x="314" y="121"/>
                  </a:lnTo>
                  <a:lnTo>
                    <a:pt x="324" y="118"/>
                  </a:lnTo>
                  <a:lnTo>
                    <a:pt x="383" y="101"/>
                  </a:lnTo>
                  <a:lnTo>
                    <a:pt x="163" y="88"/>
                  </a:lnTo>
                  <a:lnTo>
                    <a:pt x="158" y="79"/>
                  </a:lnTo>
                  <a:lnTo>
                    <a:pt x="157" y="62"/>
                  </a:lnTo>
                  <a:lnTo>
                    <a:pt x="162" y="51"/>
                  </a:lnTo>
                  <a:lnTo>
                    <a:pt x="177" y="48"/>
                  </a:lnTo>
                  <a:lnTo>
                    <a:pt x="182" y="48"/>
                  </a:lnTo>
                  <a:lnTo>
                    <a:pt x="142" y="48"/>
                  </a:lnTo>
                  <a:lnTo>
                    <a:pt x="90" y="26"/>
                  </a:lnTo>
                  <a:close/>
                  <a:moveTo>
                    <a:pt x="559" y="0"/>
                  </a:moveTo>
                  <a:lnTo>
                    <a:pt x="455" y="0"/>
                  </a:lnTo>
                  <a:lnTo>
                    <a:pt x="425" y="1"/>
                  </a:lnTo>
                  <a:lnTo>
                    <a:pt x="393" y="5"/>
                  </a:lnTo>
                  <a:lnTo>
                    <a:pt x="358" y="11"/>
                  </a:lnTo>
                  <a:lnTo>
                    <a:pt x="320" y="21"/>
                  </a:lnTo>
                  <a:lnTo>
                    <a:pt x="173" y="27"/>
                  </a:lnTo>
                  <a:lnTo>
                    <a:pt x="158" y="30"/>
                  </a:lnTo>
                  <a:lnTo>
                    <a:pt x="148" y="38"/>
                  </a:lnTo>
                  <a:lnTo>
                    <a:pt x="142" y="48"/>
                  </a:lnTo>
                  <a:lnTo>
                    <a:pt x="182" y="48"/>
                  </a:lnTo>
                  <a:lnTo>
                    <a:pt x="323" y="42"/>
                  </a:lnTo>
                  <a:lnTo>
                    <a:pt x="350" y="34"/>
                  </a:lnTo>
                  <a:lnTo>
                    <a:pt x="379" y="28"/>
                  </a:lnTo>
                  <a:lnTo>
                    <a:pt x="408" y="23"/>
                  </a:lnTo>
                  <a:lnTo>
                    <a:pt x="434" y="21"/>
                  </a:lnTo>
                  <a:lnTo>
                    <a:pt x="559" y="21"/>
                  </a:lnTo>
                  <a:lnTo>
                    <a:pt x="559" y="0"/>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65" name="Freeform 135">
              <a:extLst>
                <a:ext uri="{FF2B5EF4-FFF2-40B4-BE49-F238E27FC236}">
                  <a16:creationId xmlns:a16="http://schemas.microsoft.com/office/drawing/2014/main" id="{85C1EAD5-F7BF-9F1D-8116-D696BFED5B09}"/>
                </a:ext>
              </a:extLst>
            </p:cNvPr>
            <p:cNvSpPr>
              <a:spLocks/>
            </p:cNvSpPr>
            <p:nvPr/>
          </p:nvSpPr>
          <p:spPr bwMode="auto">
            <a:xfrm>
              <a:off x="4859" y="932"/>
              <a:ext cx="559" cy="215"/>
            </a:xfrm>
            <a:custGeom>
              <a:avLst/>
              <a:gdLst>
                <a:gd name="T0" fmla="+- 0 5315 4859"/>
                <a:gd name="T1" fmla="*/ T0 w 559"/>
                <a:gd name="T2" fmla="+- 0 1106 933"/>
                <a:gd name="T3" fmla="*/ 1106 h 215"/>
                <a:gd name="T4" fmla="+- 0 5162 4859"/>
                <a:gd name="T5" fmla="*/ T4 w 559"/>
                <a:gd name="T6" fmla="+- 0 1141 933"/>
                <a:gd name="T7" fmla="*/ 1141 h 215"/>
                <a:gd name="T8" fmla="+- 0 5059 4859"/>
                <a:gd name="T9" fmla="*/ T8 w 559"/>
                <a:gd name="T10" fmla="+- 0 1131 933"/>
                <a:gd name="T11" fmla="*/ 1131 h 215"/>
                <a:gd name="T12" fmla="+- 0 4901 4859"/>
                <a:gd name="T13" fmla="*/ T12 w 559"/>
                <a:gd name="T14" fmla="+- 0 1042 933"/>
                <a:gd name="T15" fmla="*/ 1042 h 215"/>
                <a:gd name="T16" fmla="+- 0 4859 4859"/>
                <a:gd name="T17" fmla="*/ T16 w 559"/>
                <a:gd name="T18" fmla="+- 0 981 933"/>
                <a:gd name="T19" fmla="*/ 981 h 215"/>
                <a:gd name="T20" fmla="+- 0 4862 4859"/>
                <a:gd name="T21" fmla="*/ T20 w 559"/>
                <a:gd name="T22" fmla="+- 0 959 933"/>
                <a:gd name="T23" fmla="*/ 959 h 215"/>
                <a:gd name="T24" fmla="+- 0 4878 4859"/>
                <a:gd name="T25" fmla="*/ T24 w 559"/>
                <a:gd name="T26" fmla="+- 0 938 933"/>
                <a:gd name="T27" fmla="*/ 938 h 215"/>
                <a:gd name="T28" fmla="+- 0 4896 4859"/>
                <a:gd name="T29" fmla="*/ T28 w 559"/>
                <a:gd name="T30" fmla="+- 0 938 933"/>
                <a:gd name="T31" fmla="*/ 938 h 215"/>
                <a:gd name="T32" fmla="+- 0 4956 4859"/>
                <a:gd name="T33" fmla="*/ T32 w 559"/>
                <a:gd name="T34" fmla="+- 0 962 933"/>
                <a:gd name="T35" fmla="*/ 962 h 215"/>
                <a:gd name="T36" fmla="+- 0 5007 4859"/>
                <a:gd name="T37" fmla="*/ T36 w 559"/>
                <a:gd name="T38" fmla="+- 0 971 933"/>
                <a:gd name="T39" fmla="*/ 971 h 215"/>
                <a:gd name="T40" fmla="+- 0 5032 4859"/>
                <a:gd name="T41" fmla="*/ T40 w 559"/>
                <a:gd name="T42" fmla="+- 0 960 933"/>
                <a:gd name="T43" fmla="*/ 960 h 215"/>
                <a:gd name="T44" fmla="+- 0 5217 4859"/>
                <a:gd name="T45" fmla="*/ T44 w 559"/>
                <a:gd name="T46" fmla="+- 0 944 933"/>
                <a:gd name="T47" fmla="*/ 944 h 215"/>
                <a:gd name="T48" fmla="+- 0 5284 4859"/>
                <a:gd name="T49" fmla="*/ T48 w 559"/>
                <a:gd name="T50" fmla="+- 0 934 933"/>
                <a:gd name="T51" fmla="*/ 934 h 215"/>
                <a:gd name="T52" fmla="+- 0 5418 4859"/>
                <a:gd name="T53" fmla="*/ T52 w 559"/>
                <a:gd name="T54" fmla="+- 0 933 933"/>
                <a:gd name="T55" fmla="*/ 933 h 215"/>
                <a:gd name="T56" fmla="+- 0 5293 4859"/>
                <a:gd name="T57" fmla="*/ T56 w 559"/>
                <a:gd name="T58" fmla="+- 0 954 933"/>
                <a:gd name="T59" fmla="*/ 954 h 215"/>
                <a:gd name="T60" fmla="+- 0 5238 4859"/>
                <a:gd name="T61" fmla="*/ T60 w 559"/>
                <a:gd name="T62" fmla="+- 0 961 933"/>
                <a:gd name="T63" fmla="*/ 961 h 215"/>
                <a:gd name="T64" fmla="+- 0 5183 4859"/>
                <a:gd name="T65" fmla="*/ T64 w 559"/>
                <a:gd name="T66" fmla="+- 0 974 933"/>
                <a:gd name="T67" fmla="*/ 974 h 215"/>
                <a:gd name="T68" fmla="+- 0 5036 4859"/>
                <a:gd name="T69" fmla="*/ T68 w 559"/>
                <a:gd name="T70" fmla="+- 0 981 933"/>
                <a:gd name="T71" fmla="*/ 981 h 215"/>
                <a:gd name="T72" fmla="+- 0 5016 4859"/>
                <a:gd name="T73" fmla="*/ T72 w 559"/>
                <a:gd name="T74" fmla="+- 0 995 933"/>
                <a:gd name="T75" fmla="*/ 995 h 215"/>
                <a:gd name="T76" fmla="+- 0 5017 4859"/>
                <a:gd name="T77" fmla="*/ T76 w 559"/>
                <a:gd name="T78" fmla="+- 0 1012 933"/>
                <a:gd name="T79" fmla="*/ 1012 h 215"/>
                <a:gd name="T80" fmla="+- 0 5032 4859"/>
                <a:gd name="T81" fmla="*/ T80 w 559"/>
                <a:gd name="T82" fmla="+- 0 1022 933"/>
                <a:gd name="T83" fmla="*/ 1022 h 215"/>
                <a:gd name="T84" fmla="+- 0 5118 4859"/>
                <a:gd name="T85" fmla="*/ T84 w 559"/>
                <a:gd name="T86" fmla="+- 0 1027 933"/>
                <a:gd name="T87" fmla="*/ 1027 h 215"/>
                <a:gd name="T88" fmla="+- 0 5242 4859"/>
                <a:gd name="T89" fmla="*/ T88 w 559"/>
                <a:gd name="T90" fmla="+- 0 1034 933"/>
                <a:gd name="T91" fmla="*/ 1034 h 215"/>
                <a:gd name="T92" fmla="+- 0 5173 4859"/>
                <a:gd name="T93" fmla="*/ T92 w 559"/>
                <a:gd name="T94" fmla="+- 0 1054 933"/>
                <a:gd name="T95" fmla="*/ 1054 h 215"/>
                <a:gd name="T96" fmla="+- 0 5143 4859"/>
                <a:gd name="T97" fmla="*/ T96 w 559"/>
                <a:gd name="T98" fmla="+- 0 1059 933"/>
                <a:gd name="T99" fmla="*/ 1059 h 215"/>
                <a:gd name="T100" fmla="+- 0 5133 4859"/>
                <a:gd name="T101" fmla="*/ T100 w 559"/>
                <a:gd name="T102" fmla="+- 0 1049 933"/>
                <a:gd name="T103" fmla="*/ 1049 h 215"/>
                <a:gd name="T104" fmla="+- 0 5123 4859"/>
                <a:gd name="T105" fmla="*/ T104 w 559"/>
                <a:gd name="T106" fmla="+- 0 1048 933"/>
                <a:gd name="T107" fmla="*/ 1048 h 215"/>
                <a:gd name="T108" fmla="+- 0 5084 4859"/>
                <a:gd name="T109" fmla="*/ T108 w 559"/>
                <a:gd name="T110" fmla="+- 0 1046 933"/>
                <a:gd name="T111" fmla="*/ 1046 h 215"/>
                <a:gd name="T112" fmla="+- 0 5034 4859"/>
                <a:gd name="T113" fmla="*/ T112 w 559"/>
                <a:gd name="T114" fmla="+- 0 1043 933"/>
                <a:gd name="T115" fmla="*/ 1043 h 215"/>
                <a:gd name="T116" fmla="+- 0 5026 4859"/>
                <a:gd name="T117" fmla="*/ T116 w 559"/>
                <a:gd name="T118" fmla="+- 0 1042 933"/>
                <a:gd name="T119" fmla="*/ 1042 h 215"/>
                <a:gd name="T120" fmla="+- 0 5005 4859"/>
                <a:gd name="T121" fmla="*/ T120 w 559"/>
                <a:gd name="T122" fmla="+- 0 1029 933"/>
                <a:gd name="T123" fmla="*/ 1029 h 215"/>
                <a:gd name="T124" fmla="+- 0 4996 4859"/>
                <a:gd name="T125" fmla="*/ T124 w 559"/>
                <a:gd name="T126" fmla="+- 0 1005 933"/>
                <a:gd name="T127" fmla="*/ 1005 h 215"/>
                <a:gd name="T128" fmla="+- 0 4996 4859"/>
                <a:gd name="T129" fmla="*/ T128 w 559"/>
                <a:gd name="T130" fmla="+- 0 1003 933"/>
                <a:gd name="T131" fmla="*/ 1003 h 215"/>
                <a:gd name="T132" fmla="+- 0 4976 4859"/>
                <a:gd name="T133" fmla="*/ T132 w 559"/>
                <a:gd name="T134" fmla="+- 0 993 933"/>
                <a:gd name="T135" fmla="*/ 993 h 215"/>
                <a:gd name="T136" fmla="+- 0 4921 4859"/>
                <a:gd name="T137" fmla="*/ T136 w 559"/>
                <a:gd name="T138" fmla="+- 0 970 933"/>
                <a:gd name="T139" fmla="*/ 970 h 215"/>
                <a:gd name="T140" fmla="+- 0 4891 4859"/>
                <a:gd name="T141" fmla="*/ T140 w 559"/>
                <a:gd name="T142" fmla="+- 0 959 933"/>
                <a:gd name="T143" fmla="*/ 959 h 215"/>
                <a:gd name="T144" fmla="+- 0 4883 4859"/>
                <a:gd name="T145" fmla="*/ T144 w 559"/>
                <a:gd name="T146" fmla="+- 0 964 933"/>
                <a:gd name="T147" fmla="*/ 964 h 215"/>
                <a:gd name="T148" fmla="+- 0 4879 4859"/>
                <a:gd name="T149" fmla="*/ T148 w 559"/>
                <a:gd name="T150" fmla="+- 0 977 933"/>
                <a:gd name="T151" fmla="*/ 977 h 215"/>
                <a:gd name="T152" fmla="+- 0 4917 4859"/>
                <a:gd name="T153" fmla="*/ T152 w 559"/>
                <a:gd name="T154" fmla="+- 0 1029 933"/>
                <a:gd name="T155" fmla="*/ 1029 h 215"/>
                <a:gd name="T156" fmla="+- 0 5064 4859"/>
                <a:gd name="T157" fmla="*/ T156 w 559"/>
                <a:gd name="T158" fmla="+- 0 1110 933"/>
                <a:gd name="T159" fmla="*/ 1110 h 215"/>
                <a:gd name="T160" fmla="+- 0 5161 4859"/>
                <a:gd name="T161" fmla="*/ T160 w 559"/>
                <a:gd name="T162" fmla="+- 0 1120 933"/>
                <a:gd name="T163" fmla="*/ 1120 h 215"/>
                <a:gd name="T164" fmla="+- 0 5312 4859"/>
                <a:gd name="T165" fmla="*/ T164 w 559"/>
                <a:gd name="T166" fmla="+- 0 1085 933"/>
                <a:gd name="T167" fmla="*/ 1085 h 215"/>
                <a:gd name="T168" fmla="+- 0 5360 4859"/>
                <a:gd name="T169" fmla="*/ T168 w 559"/>
                <a:gd name="T170" fmla="+- 0 1072 933"/>
                <a:gd name="T171" fmla="*/ 1072 h 215"/>
                <a:gd name="T172" fmla="+- 0 5362 4859"/>
                <a:gd name="T173" fmla="*/ T172 w 559"/>
                <a:gd name="T174" fmla="+- 0 1072 933"/>
                <a:gd name="T175" fmla="*/ 1072 h 2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559" h="215">
                  <a:moveTo>
                    <a:pt x="503" y="160"/>
                  </a:moveTo>
                  <a:lnTo>
                    <a:pt x="456" y="173"/>
                  </a:lnTo>
                  <a:lnTo>
                    <a:pt x="380" y="191"/>
                  </a:lnTo>
                  <a:lnTo>
                    <a:pt x="303" y="208"/>
                  </a:lnTo>
                  <a:lnTo>
                    <a:pt x="257" y="215"/>
                  </a:lnTo>
                  <a:lnTo>
                    <a:pt x="200" y="198"/>
                  </a:lnTo>
                  <a:lnTo>
                    <a:pt x="118" y="158"/>
                  </a:lnTo>
                  <a:lnTo>
                    <a:pt x="42" y="109"/>
                  </a:lnTo>
                  <a:lnTo>
                    <a:pt x="2" y="60"/>
                  </a:lnTo>
                  <a:lnTo>
                    <a:pt x="0" y="48"/>
                  </a:lnTo>
                  <a:lnTo>
                    <a:pt x="1" y="36"/>
                  </a:lnTo>
                  <a:lnTo>
                    <a:pt x="3" y="26"/>
                  </a:lnTo>
                  <a:lnTo>
                    <a:pt x="8" y="18"/>
                  </a:lnTo>
                  <a:lnTo>
                    <a:pt x="19" y="5"/>
                  </a:lnTo>
                  <a:lnTo>
                    <a:pt x="35" y="5"/>
                  </a:lnTo>
                  <a:lnTo>
                    <a:pt x="37" y="5"/>
                  </a:lnTo>
                  <a:lnTo>
                    <a:pt x="39" y="5"/>
                  </a:lnTo>
                  <a:lnTo>
                    <a:pt x="97" y="29"/>
                  </a:lnTo>
                  <a:lnTo>
                    <a:pt x="142" y="48"/>
                  </a:lnTo>
                  <a:lnTo>
                    <a:pt x="148" y="38"/>
                  </a:lnTo>
                  <a:lnTo>
                    <a:pt x="158" y="30"/>
                  </a:lnTo>
                  <a:lnTo>
                    <a:pt x="173" y="27"/>
                  </a:lnTo>
                  <a:lnTo>
                    <a:pt x="320" y="21"/>
                  </a:lnTo>
                  <a:lnTo>
                    <a:pt x="358" y="11"/>
                  </a:lnTo>
                  <a:lnTo>
                    <a:pt x="393" y="5"/>
                  </a:lnTo>
                  <a:lnTo>
                    <a:pt x="425" y="1"/>
                  </a:lnTo>
                  <a:lnTo>
                    <a:pt x="455" y="0"/>
                  </a:lnTo>
                  <a:lnTo>
                    <a:pt x="559" y="0"/>
                  </a:lnTo>
                  <a:lnTo>
                    <a:pt x="559" y="21"/>
                  </a:lnTo>
                  <a:lnTo>
                    <a:pt x="434" y="21"/>
                  </a:lnTo>
                  <a:lnTo>
                    <a:pt x="408" y="23"/>
                  </a:lnTo>
                  <a:lnTo>
                    <a:pt x="379" y="28"/>
                  </a:lnTo>
                  <a:lnTo>
                    <a:pt x="350" y="34"/>
                  </a:lnTo>
                  <a:lnTo>
                    <a:pt x="324" y="41"/>
                  </a:lnTo>
                  <a:lnTo>
                    <a:pt x="323" y="42"/>
                  </a:lnTo>
                  <a:lnTo>
                    <a:pt x="177" y="48"/>
                  </a:lnTo>
                  <a:lnTo>
                    <a:pt x="162" y="51"/>
                  </a:lnTo>
                  <a:lnTo>
                    <a:pt x="157" y="62"/>
                  </a:lnTo>
                  <a:lnTo>
                    <a:pt x="158" y="71"/>
                  </a:lnTo>
                  <a:lnTo>
                    <a:pt x="158" y="79"/>
                  </a:lnTo>
                  <a:lnTo>
                    <a:pt x="163" y="88"/>
                  </a:lnTo>
                  <a:lnTo>
                    <a:pt x="173" y="89"/>
                  </a:lnTo>
                  <a:lnTo>
                    <a:pt x="187" y="90"/>
                  </a:lnTo>
                  <a:lnTo>
                    <a:pt x="259" y="94"/>
                  </a:lnTo>
                  <a:lnTo>
                    <a:pt x="321" y="97"/>
                  </a:lnTo>
                  <a:lnTo>
                    <a:pt x="383" y="101"/>
                  </a:lnTo>
                  <a:lnTo>
                    <a:pt x="324" y="118"/>
                  </a:lnTo>
                  <a:lnTo>
                    <a:pt x="314" y="121"/>
                  </a:lnTo>
                  <a:lnTo>
                    <a:pt x="299" y="124"/>
                  </a:lnTo>
                  <a:lnTo>
                    <a:pt x="284" y="126"/>
                  </a:lnTo>
                  <a:lnTo>
                    <a:pt x="274" y="127"/>
                  </a:lnTo>
                  <a:lnTo>
                    <a:pt x="274" y="116"/>
                  </a:lnTo>
                  <a:lnTo>
                    <a:pt x="269" y="116"/>
                  </a:lnTo>
                  <a:lnTo>
                    <a:pt x="264" y="115"/>
                  </a:lnTo>
                  <a:lnTo>
                    <a:pt x="258" y="115"/>
                  </a:lnTo>
                  <a:lnTo>
                    <a:pt x="225" y="113"/>
                  </a:lnTo>
                  <a:lnTo>
                    <a:pt x="196" y="111"/>
                  </a:lnTo>
                  <a:lnTo>
                    <a:pt x="175" y="110"/>
                  </a:lnTo>
                  <a:lnTo>
                    <a:pt x="167" y="110"/>
                  </a:lnTo>
                  <a:lnTo>
                    <a:pt x="167" y="109"/>
                  </a:lnTo>
                  <a:lnTo>
                    <a:pt x="155" y="105"/>
                  </a:lnTo>
                  <a:lnTo>
                    <a:pt x="146" y="96"/>
                  </a:lnTo>
                  <a:lnTo>
                    <a:pt x="140" y="86"/>
                  </a:lnTo>
                  <a:lnTo>
                    <a:pt x="137" y="72"/>
                  </a:lnTo>
                  <a:lnTo>
                    <a:pt x="137" y="71"/>
                  </a:lnTo>
                  <a:lnTo>
                    <a:pt x="137" y="70"/>
                  </a:lnTo>
                  <a:lnTo>
                    <a:pt x="137" y="68"/>
                  </a:lnTo>
                  <a:lnTo>
                    <a:pt x="117" y="60"/>
                  </a:lnTo>
                  <a:lnTo>
                    <a:pt x="91" y="49"/>
                  </a:lnTo>
                  <a:lnTo>
                    <a:pt x="62" y="37"/>
                  </a:lnTo>
                  <a:lnTo>
                    <a:pt x="35" y="26"/>
                  </a:lnTo>
                  <a:lnTo>
                    <a:pt x="32" y="26"/>
                  </a:lnTo>
                  <a:lnTo>
                    <a:pt x="28" y="27"/>
                  </a:lnTo>
                  <a:lnTo>
                    <a:pt x="24" y="31"/>
                  </a:lnTo>
                  <a:lnTo>
                    <a:pt x="21" y="36"/>
                  </a:lnTo>
                  <a:lnTo>
                    <a:pt x="20" y="44"/>
                  </a:lnTo>
                  <a:lnTo>
                    <a:pt x="23" y="56"/>
                  </a:lnTo>
                  <a:lnTo>
                    <a:pt x="58" y="96"/>
                  </a:lnTo>
                  <a:lnTo>
                    <a:pt x="128" y="141"/>
                  </a:lnTo>
                  <a:lnTo>
                    <a:pt x="205" y="177"/>
                  </a:lnTo>
                  <a:lnTo>
                    <a:pt x="258" y="194"/>
                  </a:lnTo>
                  <a:lnTo>
                    <a:pt x="302" y="187"/>
                  </a:lnTo>
                  <a:lnTo>
                    <a:pt x="377" y="170"/>
                  </a:lnTo>
                  <a:lnTo>
                    <a:pt x="453" y="152"/>
                  </a:lnTo>
                  <a:lnTo>
                    <a:pt x="499" y="140"/>
                  </a:lnTo>
                  <a:lnTo>
                    <a:pt x="501" y="139"/>
                  </a:lnTo>
                  <a:lnTo>
                    <a:pt x="502" y="139"/>
                  </a:lnTo>
                  <a:lnTo>
                    <a:pt x="503" y="139"/>
                  </a:lnTo>
                </a:path>
              </a:pathLst>
            </a:custGeom>
            <a:noFill/>
            <a:ln w="2438">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66" name="AutoShape 136">
              <a:extLst>
                <a:ext uri="{FF2B5EF4-FFF2-40B4-BE49-F238E27FC236}">
                  <a16:creationId xmlns:a16="http://schemas.microsoft.com/office/drawing/2014/main" id="{36F7BAEC-47D8-8AA8-C4CD-50141E8874CB}"/>
                </a:ext>
              </a:extLst>
            </p:cNvPr>
            <p:cNvSpPr>
              <a:spLocks/>
            </p:cNvSpPr>
            <p:nvPr/>
          </p:nvSpPr>
          <p:spPr bwMode="auto">
            <a:xfrm>
              <a:off x="7598" y="1506"/>
              <a:ext cx="631" cy="621"/>
            </a:xfrm>
            <a:custGeom>
              <a:avLst/>
              <a:gdLst>
                <a:gd name="T0" fmla="+- 0 8023 7599"/>
                <a:gd name="T1" fmla="*/ T0 w 631"/>
                <a:gd name="T2" fmla="+- 0 1547 1506"/>
                <a:gd name="T3" fmla="*/ 1547 h 621"/>
                <a:gd name="T4" fmla="+- 0 8001 7599"/>
                <a:gd name="T5" fmla="*/ T4 w 631"/>
                <a:gd name="T6" fmla="+- 0 1616 1506"/>
                <a:gd name="T7" fmla="*/ 1616 h 621"/>
                <a:gd name="T8" fmla="+- 0 7943 7599"/>
                <a:gd name="T9" fmla="*/ T8 w 631"/>
                <a:gd name="T10" fmla="+- 0 1645 1506"/>
                <a:gd name="T11" fmla="*/ 1645 h 621"/>
                <a:gd name="T12" fmla="+- 0 7916 7599"/>
                <a:gd name="T13" fmla="*/ T12 w 631"/>
                <a:gd name="T14" fmla="+- 0 1669 1506"/>
                <a:gd name="T15" fmla="*/ 1669 h 621"/>
                <a:gd name="T16" fmla="+- 0 7933 7599"/>
                <a:gd name="T17" fmla="*/ T16 w 631"/>
                <a:gd name="T18" fmla="+- 0 1692 1506"/>
                <a:gd name="T19" fmla="*/ 1692 h 621"/>
                <a:gd name="T20" fmla="+- 0 7964 7599"/>
                <a:gd name="T21" fmla="*/ T20 w 631"/>
                <a:gd name="T22" fmla="+- 0 1685 1506"/>
                <a:gd name="T23" fmla="*/ 1685 h 621"/>
                <a:gd name="T24" fmla="+- 0 8011 7599"/>
                <a:gd name="T25" fmla="*/ T24 w 631"/>
                <a:gd name="T26" fmla="+- 0 1666 1506"/>
                <a:gd name="T27" fmla="*/ 1666 h 621"/>
                <a:gd name="T28" fmla="+- 0 8051 7599"/>
                <a:gd name="T29" fmla="*/ T28 w 631"/>
                <a:gd name="T30" fmla="+- 0 1627 1506"/>
                <a:gd name="T31" fmla="*/ 1627 h 621"/>
                <a:gd name="T32" fmla="+- 0 8002 7599"/>
                <a:gd name="T33" fmla="*/ T32 w 631"/>
                <a:gd name="T34" fmla="+- 0 1786 1506"/>
                <a:gd name="T35" fmla="*/ 1786 h 621"/>
                <a:gd name="T36" fmla="+- 0 7984 7599"/>
                <a:gd name="T37" fmla="*/ T36 w 631"/>
                <a:gd name="T38" fmla="+- 0 1923 1506"/>
                <a:gd name="T39" fmla="*/ 1923 h 621"/>
                <a:gd name="T40" fmla="+- 0 8011 7599"/>
                <a:gd name="T41" fmla="*/ T40 w 631"/>
                <a:gd name="T42" fmla="+- 0 1923 1506"/>
                <a:gd name="T43" fmla="*/ 1923 h 621"/>
                <a:gd name="T44" fmla="+- 0 8040 7599"/>
                <a:gd name="T45" fmla="*/ T44 w 631"/>
                <a:gd name="T46" fmla="+- 0 1900 1506"/>
                <a:gd name="T47" fmla="*/ 1900 h 621"/>
                <a:gd name="T48" fmla="+- 0 8058 7599"/>
                <a:gd name="T49" fmla="*/ T48 w 631"/>
                <a:gd name="T50" fmla="+- 0 1792 1506"/>
                <a:gd name="T51" fmla="*/ 1792 h 621"/>
                <a:gd name="T52" fmla="+- 0 8108 7599"/>
                <a:gd name="T53" fmla="*/ T52 w 631"/>
                <a:gd name="T54" fmla="+- 0 1799 1506"/>
                <a:gd name="T55" fmla="*/ 1799 h 621"/>
                <a:gd name="T56" fmla="+- 0 8159 7599"/>
                <a:gd name="T57" fmla="*/ T56 w 631"/>
                <a:gd name="T58" fmla="+- 0 1921 1506"/>
                <a:gd name="T59" fmla="*/ 1921 h 621"/>
                <a:gd name="T60" fmla="+- 0 8174 7599"/>
                <a:gd name="T61" fmla="*/ T60 w 631"/>
                <a:gd name="T62" fmla="+- 0 1930 1506"/>
                <a:gd name="T63" fmla="*/ 1930 h 621"/>
                <a:gd name="T64" fmla="+- 0 8200 7599"/>
                <a:gd name="T65" fmla="*/ T64 w 631"/>
                <a:gd name="T66" fmla="+- 0 1919 1506"/>
                <a:gd name="T67" fmla="*/ 1919 h 621"/>
                <a:gd name="T68" fmla="+- 0 8205 7599"/>
                <a:gd name="T69" fmla="*/ T68 w 631"/>
                <a:gd name="T70" fmla="+- 0 1902 1506"/>
                <a:gd name="T71" fmla="*/ 1902 h 621"/>
                <a:gd name="T72" fmla="+- 0 8164 7599"/>
                <a:gd name="T73" fmla="*/ T72 w 631"/>
                <a:gd name="T74" fmla="+- 0 1792 1506"/>
                <a:gd name="T75" fmla="*/ 1792 h 621"/>
                <a:gd name="T76" fmla="+- 0 8121 7599"/>
                <a:gd name="T77" fmla="*/ T76 w 631"/>
                <a:gd name="T78" fmla="+- 0 1534 1506"/>
                <a:gd name="T79" fmla="*/ 1534 h 621"/>
                <a:gd name="T80" fmla="+- 0 8111 7599"/>
                <a:gd name="T81" fmla="*/ T80 w 631"/>
                <a:gd name="T82" fmla="+- 0 1509 1506"/>
                <a:gd name="T83" fmla="*/ 1509 h 621"/>
                <a:gd name="T84" fmla="+- 0 8092 7599"/>
                <a:gd name="T85" fmla="*/ T84 w 631"/>
                <a:gd name="T86" fmla="+- 0 1507 1506"/>
                <a:gd name="T87" fmla="*/ 1507 h 621"/>
                <a:gd name="T88" fmla="+- 0 8049 7599"/>
                <a:gd name="T89" fmla="*/ T88 w 631"/>
                <a:gd name="T90" fmla="+- 0 1518 1506"/>
                <a:gd name="T91" fmla="*/ 1518 h 621"/>
                <a:gd name="T92" fmla="+- 0 8023 7599"/>
                <a:gd name="T93" fmla="*/ T92 w 631"/>
                <a:gd name="T94" fmla="+- 0 1527 1506"/>
                <a:gd name="T95" fmla="*/ 1527 h 621"/>
                <a:gd name="T96" fmla="+- 0 7720 7599"/>
                <a:gd name="T97" fmla="*/ T96 w 631"/>
                <a:gd name="T98" fmla="+- 0 2031 1506"/>
                <a:gd name="T99" fmla="*/ 2031 h 621"/>
                <a:gd name="T100" fmla="+- 0 7957 7599"/>
                <a:gd name="T101" fmla="*/ T100 w 631"/>
                <a:gd name="T102" fmla="+- 0 1945 1506"/>
                <a:gd name="T103" fmla="*/ 1945 h 621"/>
                <a:gd name="T104" fmla="+- 0 7603 7599"/>
                <a:gd name="T105" fmla="*/ T104 w 631"/>
                <a:gd name="T106" fmla="+- 0 2094 1506"/>
                <a:gd name="T107" fmla="*/ 2094 h 621"/>
                <a:gd name="T108" fmla="+- 0 7655 7599"/>
                <a:gd name="T109" fmla="*/ T108 w 631"/>
                <a:gd name="T110" fmla="+- 0 1866 1506"/>
                <a:gd name="T111" fmla="*/ 1866 h 621"/>
                <a:gd name="T112" fmla="+- 0 7736 7599"/>
                <a:gd name="T113" fmla="*/ T112 w 631"/>
                <a:gd name="T114" fmla="+- 0 1691 1506"/>
                <a:gd name="T115" fmla="*/ 1691 h 621"/>
                <a:gd name="T116" fmla="+- 0 7781 7599"/>
                <a:gd name="T117" fmla="*/ T116 w 631"/>
                <a:gd name="T118" fmla="+- 0 1734 1506"/>
                <a:gd name="T119" fmla="*/ 1734 h 621"/>
                <a:gd name="T120" fmla="+- 0 7849 7599"/>
                <a:gd name="T121" fmla="*/ T120 w 631"/>
                <a:gd name="T122" fmla="+- 0 1709 1506"/>
                <a:gd name="T123" fmla="*/ 1709 h 621"/>
                <a:gd name="T124" fmla="+- 0 7870 7599"/>
                <a:gd name="T125" fmla="*/ T124 w 631"/>
                <a:gd name="T126" fmla="+- 0 1705 1506"/>
                <a:gd name="T127" fmla="*/ 1705 h 621"/>
                <a:gd name="T128" fmla="+- 0 7889 7599"/>
                <a:gd name="T129" fmla="*/ T128 w 631"/>
                <a:gd name="T130" fmla="+- 0 1713 1506"/>
                <a:gd name="T131" fmla="*/ 1713 h 621"/>
                <a:gd name="T132" fmla="+- 0 7893 7599"/>
                <a:gd name="T133" fmla="*/ T132 w 631"/>
                <a:gd name="T134" fmla="+- 0 1733 1506"/>
                <a:gd name="T135" fmla="*/ 1733 h 621"/>
                <a:gd name="T136" fmla="+- 0 7845 7599"/>
                <a:gd name="T137" fmla="*/ T136 w 631"/>
                <a:gd name="T138" fmla="+- 0 1758 1506"/>
                <a:gd name="T139" fmla="*/ 1758 h 621"/>
                <a:gd name="T140" fmla="+- 0 7798 7599"/>
                <a:gd name="T141" fmla="*/ T140 w 631"/>
                <a:gd name="T142" fmla="+- 0 1776 1506"/>
                <a:gd name="T143" fmla="*/ 1776 h 621"/>
                <a:gd name="T144" fmla="+- 0 7748 7599"/>
                <a:gd name="T145" fmla="*/ T144 w 631"/>
                <a:gd name="T146" fmla="+- 0 1833 1506"/>
                <a:gd name="T147" fmla="*/ 1833 h 621"/>
                <a:gd name="T148" fmla="+- 0 7866 7599"/>
                <a:gd name="T149" fmla="*/ T148 w 631"/>
                <a:gd name="T150" fmla="+- 0 1988 1506"/>
                <a:gd name="T151" fmla="*/ 1988 h 621"/>
                <a:gd name="T152" fmla="+- 0 7866 7599"/>
                <a:gd name="T153" fmla="*/ T152 w 631"/>
                <a:gd name="T154" fmla="+- 0 2011 1506"/>
                <a:gd name="T155" fmla="*/ 2011 h 621"/>
                <a:gd name="T156" fmla="+- 0 7819 7599"/>
                <a:gd name="T157" fmla="*/ T156 w 631"/>
                <a:gd name="T158" fmla="+- 0 2013 1506"/>
                <a:gd name="T159" fmla="*/ 2013 h 621"/>
                <a:gd name="T160" fmla="+- 0 7814 7599"/>
                <a:gd name="T161" fmla="*/ T160 w 631"/>
                <a:gd name="T162" fmla="+- 0 1992 1506"/>
                <a:gd name="T163" fmla="*/ 1992 h 621"/>
                <a:gd name="T164" fmla="+- 0 7713 7599"/>
                <a:gd name="T165" fmla="*/ T164 w 631"/>
                <a:gd name="T166" fmla="+- 0 1887 1506"/>
                <a:gd name="T167" fmla="*/ 1887 h 621"/>
                <a:gd name="T168" fmla="+- 0 7651 7599"/>
                <a:gd name="T169" fmla="*/ T168 w 631"/>
                <a:gd name="T170" fmla="+- 0 2102 1506"/>
                <a:gd name="T171" fmla="*/ 2102 h 621"/>
                <a:gd name="T172" fmla="+- 0 7640 7599"/>
                <a:gd name="T173" fmla="*/ T172 w 631"/>
                <a:gd name="T174" fmla="+- 0 2119 1506"/>
                <a:gd name="T175" fmla="*/ 2119 h 621"/>
                <a:gd name="T176" fmla="+- 0 7619 7599"/>
                <a:gd name="T177" fmla="*/ T176 w 631"/>
                <a:gd name="T178" fmla="+- 0 2116 1506"/>
                <a:gd name="T179" fmla="*/ 2116 h 621"/>
                <a:gd name="T180" fmla="+- 0 7603 7599"/>
                <a:gd name="T181" fmla="*/ T180 w 631"/>
                <a:gd name="T182" fmla="+- 0 2094 1506"/>
                <a:gd name="T183" fmla="*/ 2094 h 6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631" h="621">
                  <a:moveTo>
                    <a:pt x="424" y="21"/>
                  </a:moveTo>
                  <a:lnTo>
                    <a:pt x="424" y="41"/>
                  </a:lnTo>
                  <a:lnTo>
                    <a:pt x="413" y="103"/>
                  </a:lnTo>
                  <a:lnTo>
                    <a:pt x="402" y="110"/>
                  </a:lnTo>
                  <a:lnTo>
                    <a:pt x="374" y="124"/>
                  </a:lnTo>
                  <a:lnTo>
                    <a:pt x="344" y="139"/>
                  </a:lnTo>
                  <a:lnTo>
                    <a:pt x="325" y="149"/>
                  </a:lnTo>
                  <a:lnTo>
                    <a:pt x="317" y="163"/>
                  </a:lnTo>
                  <a:lnTo>
                    <a:pt x="321" y="177"/>
                  </a:lnTo>
                  <a:lnTo>
                    <a:pt x="334" y="186"/>
                  </a:lnTo>
                  <a:lnTo>
                    <a:pt x="350" y="185"/>
                  </a:lnTo>
                  <a:lnTo>
                    <a:pt x="365" y="179"/>
                  </a:lnTo>
                  <a:lnTo>
                    <a:pt x="389" y="169"/>
                  </a:lnTo>
                  <a:lnTo>
                    <a:pt x="412" y="160"/>
                  </a:lnTo>
                  <a:lnTo>
                    <a:pt x="421" y="156"/>
                  </a:lnTo>
                  <a:lnTo>
                    <a:pt x="452" y="121"/>
                  </a:lnTo>
                  <a:lnTo>
                    <a:pt x="444" y="175"/>
                  </a:lnTo>
                  <a:lnTo>
                    <a:pt x="403" y="280"/>
                  </a:lnTo>
                  <a:lnTo>
                    <a:pt x="390" y="394"/>
                  </a:lnTo>
                  <a:lnTo>
                    <a:pt x="385" y="417"/>
                  </a:lnTo>
                  <a:lnTo>
                    <a:pt x="412" y="417"/>
                  </a:lnTo>
                  <a:lnTo>
                    <a:pt x="438" y="418"/>
                  </a:lnTo>
                  <a:lnTo>
                    <a:pt x="441" y="394"/>
                  </a:lnTo>
                  <a:lnTo>
                    <a:pt x="459" y="286"/>
                  </a:lnTo>
                  <a:lnTo>
                    <a:pt x="496" y="208"/>
                  </a:lnTo>
                  <a:lnTo>
                    <a:pt x="509" y="293"/>
                  </a:lnTo>
                  <a:lnTo>
                    <a:pt x="552" y="398"/>
                  </a:lnTo>
                  <a:lnTo>
                    <a:pt x="560" y="415"/>
                  </a:lnTo>
                  <a:lnTo>
                    <a:pt x="567" y="422"/>
                  </a:lnTo>
                  <a:lnTo>
                    <a:pt x="575" y="424"/>
                  </a:lnTo>
                  <a:lnTo>
                    <a:pt x="588" y="421"/>
                  </a:lnTo>
                  <a:lnTo>
                    <a:pt x="601" y="413"/>
                  </a:lnTo>
                  <a:lnTo>
                    <a:pt x="606" y="404"/>
                  </a:lnTo>
                  <a:lnTo>
                    <a:pt x="606" y="396"/>
                  </a:lnTo>
                  <a:lnTo>
                    <a:pt x="606" y="392"/>
                  </a:lnTo>
                  <a:lnTo>
                    <a:pt x="565" y="286"/>
                  </a:lnTo>
                  <a:lnTo>
                    <a:pt x="565" y="185"/>
                  </a:lnTo>
                  <a:lnTo>
                    <a:pt x="522" y="28"/>
                  </a:lnTo>
                  <a:lnTo>
                    <a:pt x="517" y="11"/>
                  </a:lnTo>
                  <a:lnTo>
                    <a:pt x="512" y="3"/>
                  </a:lnTo>
                  <a:lnTo>
                    <a:pt x="505" y="0"/>
                  </a:lnTo>
                  <a:lnTo>
                    <a:pt x="493" y="1"/>
                  </a:lnTo>
                  <a:lnTo>
                    <a:pt x="473" y="6"/>
                  </a:lnTo>
                  <a:lnTo>
                    <a:pt x="450" y="12"/>
                  </a:lnTo>
                  <a:lnTo>
                    <a:pt x="431" y="18"/>
                  </a:lnTo>
                  <a:lnTo>
                    <a:pt x="424" y="21"/>
                  </a:lnTo>
                  <a:close/>
                  <a:moveTo>
                    <a:pt x="121" y="621"/>
                  </a:moveTo>
                  <a:lnTo>
                    <a:pt x="121" y="525"/>
                  </a:lnTo>
                  <a:lnTo>
                    <a:pt x="358" y="525"/>
                  </a:lnTo>
                  <a:lnTo>
                    <a:pt x="358" y="439"/>
                  </a:lnTo>
                  <a:lnTo>
                    <a:pt x="630" y="440"/>
                  </a:lnTo>
                  <a:moveTo>
                    <a:pt x="4" y="588"/>
                  </a:moveTo>
                  <a:lnTo>
                    <a:pt x="56" y="463"/>
                  </a:lnTo>
                  <a:lnTo>
                    <a:pt x="56" y="360"/>
                  </a:lnTo>
                  <a:lnTo>
                    <a:pt x="56" y="187"/>
                  </a:lnTo>
                  <a:lnTo>
                    <a:pt x="137" y="185"/>
                  </a:lnTo>
                  <a:lnTo>
                    <a:pt x="148" y="206"/>
                  </a:lnTo>
                  <a:lnTo>
                    <a:pt x="182" y="228"/>
                  </a:lnTo>
                  <a:lnTo>
                    <a:pt x="226" y="212"/>
                  </a:lnTo>
                  <a:lnTo>
                    <a:pt x="250" y="203"/>
                  </a:lnTo>
                  <a:lnTo>
                    <a:pt x="262" y="200"/>
                  </a:lnTo>
                  <a:lnTo>
                    <a:pt x="271" y="199"/>
                  </a:lnTo>
                  <a:lnTo>
                    <a:pt x="282" y="201"/>
                  </a:lnTo>
                  <a:lnTo>
                    <a:pt x="290" y="207"/>
                  </a:lnTo>
                  <a:lnTo>
                    <a:pt x="294" y="216"/>
                  </a:lnTo>
                  <a:lnTo>
                    <a:pt x="294" y="227"/>
                  </a:lnTo>
                  <a:lnTo>
                    <a:pt x="278" y="238"/>
                  </a:lnTo>
                  <a:lnTo>
                    <a:pt x="246" y="252"/>
                  </a:lnTo>
                  <a:lnTo>
                    <a:pt x="214" y="264"/>
                  </a:lnTo>
                  <a:lnTo>
                    <a:pt x="199" y="270"/>
                  </a:lnTo>
                  <a:lnTo>
                    <a:pt x="148" y="260"/>
                  </a:lnTo>
                  <a:lnTo>
                    <a:pt x="149" y="327"/>
                  </a:lnTo>
                  <a:lnTo>
                    <a:pt x="248" y="350"/>
                  </a:lnTo>
                  <a:lnTo>
                    <a:pt x="267" y="482"/>
                  </a:lnTo>
                  <a:lnTo>
                    <a:pt x="267" y="505"/>
                  </a:lnTo>
                  <a:lnTo>
                    <a:pt x="244" y="506"/>
                  </a:lnTo>
                  <a:lnTo>
                    <a:pt x="220" y="507"/>
                  </a:lnTo>
                  <a:lnTo>
                    <a:pt x="215" y="486"/>
                  </a:lnTo>
                  <a:lnTo>
                    <a:pt x="204" y="400"/>
                  </a:lnTo>
                  <a:lnTo>
                    <a:pt x="114" y="381"/>
                  </a:lnTo>
                  <a:lnTo>
                    <a:pt x="103" y="474"/>
                  </a:lnTo>
                  <a:lnTo>
                    <a:pt x="52" y="596"/>
                  </a:lnTo>
                  <a:lnTo>
                    <a:pt x="46" y="607"/>
                  </a:lnTo>
                  <a:lnTo>
                    <a:pt x="41" y="613"/>
                  </a:lnTo>
                  <a:lnTo>
                    <a:pt x="33" y="613"/>
                  </a:lnTo>
                  <a:lnTo>
                    <a:pt x="20" y="610"/>
                  </a:lnTo>
                  <a:lnTo>
                    <a:pt x="0" y="605"/>
                  </a:lnTo>
                  <a:lnTo>
                    <a:pt x="4" y="588"/>
                  </a:lnTo>
                  <a:close/>
                </a:path>
              </a:pathLst>
            </a:custGeom>
            <a:noFill/>
            <a:ln w="14224">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67" name="Picture 66">
              <a:extLst>
                <a:ext uri="{FF2B5EF4-FFF2-40B4-BE49-F238E27FC236}">
                  <a16:creationId xmlns:a16="http://schemas.microsoft.com/office/drawing/2014/main" id="{98576943-AA3F-84D3-1DA4-0564231B109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9" y="1527"/>
              <a:ext cx="13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a:extLst>
                <a:ext uri="{FF2B5EF4-FFF2-40B4-BE49-F238E27FC236}">
                  <a16:creationId xmlns:a16="http://schemas.microsoft.com/office/drawing/2014/main" id="{00DE5BE1-E69C-168A-DD98-5DE08A903A8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59" y="1359"/>
              <a:ext cx="13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139">
              <a:extLst>
                <a:ext uri="{FF2B5EF4-FFF2-40B4-BE49-F238E27FC236}">
                  <a16:creationId xmlns:a16="http://schemas.microsoft.com/office/drawing/2014/main" id="{D9442C8F-890C-DEC0-83BC-080943EC98BF}"/>
                </a:ext>
              </a:extLst>
            </p:cNvPr>
            <p:cNvSpPr>
              <a:spLocks/>
            </p:cNvSpPr>
            <p:nvPr/>
          </p:nvSpPr>
          <p:spPr bwMode="auto">
            <a:xfrm>
              <a:off x="6862" y="6677"/>
              <a:ext cx="686" cy="686"/>
            </a:xfrm>
            <a:custGeom>
              <a:avLst/>
              <a:gdLst>
                <a:gd name="T0" fmla="+- 0 7205 6863"/>
                <a:gd name="T1" fmla="*/ T0 w 686"/>
                <a:gd name="T2" fmla="+- 0 6677 6677"/>
                <a:gd name="T3" fmla="*/ 6677 h 686"/>
                <a:gd name="T4" fmla="+- 0 7127 6863"/>
                <a:gd name="T5" fmla="*/ T4 w 686"/>
                <a:gd name="T6" fmla="+- 0 6686 6677"/>
                <a:gd name="T7" fmla="*/ 6686 h 686"/>
                <a:gd name="T8" fmla="+- 0 7055 6863"/>
                <a:gd name="T9" fmla="*/ T8 w 686"/>
                <a:gd name="T10" fmla="+- 0 6712 6677"/>
                <a:gd name="T11" fmla="*/ 6712 h 686"/>
                <a:gd name="T12" fmla="+- 0 6991 6863"/>
                <a:gd name="T13" fmla="*/ T12 w 686"/>
                <a:gd name="T14" fmla="+- 0 6752 6677"/>
                <a:gd name="T15" fmla="*/ 6752 h 686"/>
                <a:gd name="T16" fmla="+- 0 6938 6863"/>
                <a:gd name="T17" fmla="*/ T16 w 686"/>
                <a:gd name="T18" fmla="+- 0 6805 6677"/>
                <a:gd name="T19" fmla="*/ 6805 h 686"/>
                <a:gd name="T20" fmla="+- 0 6898 6863"/>
                <a:gd name="T21" fmla="*/ T20 w 686"/>
                <a:gd name="T22" fmla="+- 0 6869 6677"/>
                <a:gd name="T23" fmla="*/ 6869 h 686"/>
                <a:gd name="T24" fmla="+- 0 6872 6863"/>
                <a:gd name="T25" fmla="*/ T24 w 686"/>
                <a:gd name="T26" fmla="+- 0 6941 6677"/>
                <a:gd name="T27" fmla="*/ 6941 h 686"/>
                <a:gd name="T28" fmla="+- 0 6863 6863"/>
                <a:gd name="T29" fmla="*/ T28 w 686"/>
                <a:gd name="T30" fmla="+- 0 7020 6677"/>
                <a:gd name="T31" fmla="*/ 7020 h 686"/>
                <a:gd name="T32" fmla="+- 0 6872 6863"/>
                <a:gd name="T33" fmla="*/ T32 w 686"/>
                <a:gd name="T34" fmla="+- 0 7098 6677"/>
                <a:gd name="T35" fmla="*/ 7098 h 686"/>
                <a:gd name="T36" fmla="+- 0 6898 6863"/>
                <a:gd name="T37" fmla="*/ T36 w 686"/>
                <a:gd name="T38" fmla="+- 0 7170 6677"/>
                <a:gd name="T39" fmla="*/ 7170 h 686"/>
                <a:gd name="T40" fmla="+- 0 6938 6863"/>
                <a:gd name="T41" fmla="*/ T40 w 686"/>
                <a:gd name="T42" fmla="+- 0 7234 6677"/>
                <a:gd name="T43" fmla="*/ 7234 h 686"/>
                <a:gd name="T44" fmla="+- 0 6991 6863"/>
                <a:gd name="T45" fmla="*/ T44 w 686"/>
                <a:gd name="T46" fmla="+- 0 7287 6677"/>
                <a:gd name="T47" fmla="*/ 7287 h 686"/>
                <a:gd name="T48" fmla="+- 0 7055 6863"/>
                <a:gd name="T49" fmla="*/ T48 w 686"/>
                <a:gd name="T50" fmla="+- 0 7327 6677"/>
                <a:gd name="T51" fmla="*/ 7327 h 686"/>
                <a:gd name="T52" fmla="+- 0 7127 6863"/>
                <a:gd name="T53" fmla="*/ T52 w 686"/>
                <a:gd name="T54" fmla="+- 0 7353 6677"/>
                <a:gd name="T55" fmla="*/ 7353 h 686"/>
                <a:gd name="T56" fmla="+- 0 7205 6863"/>
                <a:gd name="T57" fmla="*/ T56 w 686"/>
                <a:gd name="T58" fmla="+- 0 7362 6677"/>
                <a:gd name="T59" fmla="*/ 7362 h 686"/>
                <a:gd name="T60" fmla="+- 0 7284 6863"/>
                <a:gd name="T61" fmla="*/ T60 w 686"/>
                <a:gd name="T62" fmla="+- 0 7353 6677"/>
                <a:gd name="T63" fmla="*/ 7353 h 686"/>
                <a:gd name="T64" fmla="+- 0 7356 6863"/>
                <a:gd name="T65" fmla="*/ T64 w 686"/>
                <a:gd name="T66" fmla="+- 0 7327 6677"/>
                <a:gd name="T67" fmla="*/ 7327 h 686"/>
                <a:gd name="T68" fmla="+- 0 7420 6863"/>
                <a:gd name="T69" fmla="*/ T68 w 686"/>
                <a:gd name="T70" fmla="+- 0 7287 6677"/>
                <a:gd name="T71" fmla="*/ 7287 h 686"/>
                <a:gd name="T72" fmla="+- 0 7473 6863"/>
                <a:gd name="T73" fmla="*/ T72 w 686"/>
                <a:gd name="T74" fmla="+- 0 7234 6677"/>
                <a:gd name="T75" fmla="*/ 7234 h 686"/>
                <a:gd name="T76" fmla="+- 0 7513 6863"/>
                <a:gd name="T77" fmla="*/ T76 w 686"/>
                <a:gd name="T78" fmla="+- 0 7170 6677"/>
                <a:gd name="T79" fmla="*/ 7170 h 686"/>
                <a:gd name="T80" fmla="+- 0 7539 6863"/>
                <a:gd name="T81" fmla="*/ T80 w 686"/>
                <a:gd name="T82" fmla="+- 0 7098 6677"/>
                <a:gd name="T83" fmla="*/ 7098 h 686"/>
                <a:gd name="T84" fmla="+- 0 7548 6863"/>
                <a:gd name="T85" fmla="*/ T84 w 686"/>
                <a:gd name="T86" fmla="+- 0 7020 6677"/>
                <a:gd name="T87" fmla="*/ 7020 h 686"/>
                <a:gd name="T88" fmla="+- 0 7539 6863"/>
                <a:gd name="T89" fmla="*/ T88 w 686"/>
                <a:gd name="T90" fmla="+- 0 6941 6677"/>
                <a:gd name="T91" fmla="*/ 6941 h 686"/>
                <a:gd name="T92" fmla="+- 0 7513 6863"/>
                <a:gd name="T93" fmla="*/ T92 w 686"/>
                <a:gd name="T94" fmla="+- 0 6869 6677"/>
                <a:gd name="T95" fmla="*/ 6869 h 686"/>
                <a:gd name="T96" fmla="+- 0 7473 6863"/>
                <a:gd name="T97" fmla="*/ T96 w 686"/>
                <a:gd name="T98" fmla="+- 0 6805 6677"/>
                <a:gd name="T99" fmla="*/ 6805 h 686"/>
                <a:gd name="T100" fmla="+- 0 7420 6863"/>
                <a:gd name="T101" fmla="*/ T100 w 686"/>
                <a:gd name="T102" fmla="+- 0 6752 6677"/>
                <a:gd name="T103" fmla="*/ 6752 h 686"/>
                <a:gd name="T104" fmla="+- 0 7356 6863"/>
                <a:gd name="T105" fmla="*/ T104 w 686"/>
                <a:gd name="T106" fmla="+- 0 6712 6677"/>
                <a:gd name="T107" fmla="*/ 6712 h 686"/>
                <a:gd name="T108" fmla="+- 0 7284 6863"/>
                <a:gd name="T109" fmla="*/ T108 w 686"/>
                <a:gd name="T110" fmla="+- 0 6686 6677"/>
                <a:gd name="T111" fmla="*/ 6686 h 686"/>
                <a:gd name="T112" fmla="+- 0 7205 6863"/>
                <a:gd name="T113" fmla="*/ T112 w 686"/>
                <a:gd name="T114" fmla="+- 0 6677 6677"/>
                <a:gd name="T115" fmla="*/ 6677 h 6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86" h="686">
                  <a:moveTo>
                    <a:pt x="342" y="0"/>
                  </a:moveTo>
                  <a:lnTo>
                    <a:pt x="264" y="9"/>
                  </a:lnTo>
                  <a:lnTo>
                    <a:pt x="192" y="35"/>
                  </a:lnTo>
                  <a:lnTo>
                    <a:pt x="128" y="75"/>
                  </a:lnTo>
                  <a:lnTo>
                    <a:pt x="75" y="128"/>
                  </a:lnTo>
                  <a:lnTo>
                    <a:pt x="35" y="192"/>
                  </a:lnTo>
                  <a:lnTo>
                    <a:pt x="9" y="264"/>
                  </a:lnTo>
                  <a:lnTo>
                    <a:pt x="0" y="343"/>
                  </a:lnTo>
                  <a:lnTo>
                    <a:pt x="9" y="421"/>
                  </a:lnTo>
                  <a:lnTo>
                    <a:pt x="35" y="493"/>
                  </a:lnTo>
                  <a:lnTo>
                    <a:pt x="75" y="557"/>
                  </a:lnTo>
                  <a:lnTo>
                    <a:pt x="128" y="610"/>
                  </a:lnTo>
                  <a:lnTo>
                    <a:pt x="192" y="650"/>
                  </a:lnTo>
                  <a:lnTo>
                    <a:pt x="264" y="676"/>
                  </a:lnTo>
                  <a:lnTo>
                    <a:pt x="342" y="685"/>
                  </a:lnTo>
                  <a:lnTo>
                    <a:pt x="421" y="676"/>
                  </a:lnTo>
                  <a:lnTo>
                    <a:pt x="493" y="650"/>
                  </a:lnTo>
                  <a:lnTo>
                    <a:pt x="557" y="610"/>
                  </a:lnTo>
                  <a:lnTo>
                    <a:pt x="610" y="557"/>
                  </a:lnTo>
                  <a:lnTo>
                    <a:pt x="650" y="493"/>
                  </a:lnTo>
                  <a:lnTo>
                    <a:pt x="676" y="421"/>
                  </a:lnTo>
                  <a:lnTo>
                    <a:pt x="685" y="343"/>
                  </a:lnTo>
                  <a:lnTo>
                    <a:pt x="676" y="264"/>
                  </a:lnTo>
                  <a:lnTo>
                    <a:pt x="650" y="192"/>
                  </a:lnTo>
                  <a:lnTo>
                    <a:pt x="610" y="128"/>
                  </a:lnTo>
                  <a:lnTo>
                    <a:pt x="557" y="75"/>
                  </a:lnTo>
                  <a:lnTo>
                    <a:pt x="493" y="35"/>
                  </a:lnTo>
                  <a:lnTo>
                    <a:pt x="421" y="9"/>
                  </a:lnTo>
                  <a:lnTo>
                    <a:pt x="342" y="0"/>
                  </a:lnTo>
                  <a:close/>
                </a:path>
              </a:pathLst>
            </a:custGeom>
            <a:solidFill>
              <a:srgbClr val="E6C0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a:p>
          </p:txBody>
        </p:sp>
        <p:sp>
          <p:nvSpPr>
            <p:cNvPr id="70" name="Freeform 140">
              <a:extLst>
                <a:ext uri="{FF2B5EF4-FFF2-40B4-BE49-F238E27FC236}">
                  <a16:creationId xmlns:a16="http://schemas.microsoft.com/office/drawing/2014/main" id="{3C19DA5A-FF2A-C5BA-DA1B-5AB36ED2E785}"/>
                </a:ext>
              </a:extLst>
            </p:cNvPr>
            <p:cNvSpPr>
              <a:spLocks/>
            </p:cNvSpPr>
            <p:nvPr/>
          </p:nvSpPr>
          <p:spPr bwMode="auto">
            <a:xfrm>
              <a:off x="6884" y="6650"/>
              <a:ext cx="340" cy="493"/>
            </a:xfrm>
            <a:custGeom>
              <a:avLst/>
              <a:gdLst>
                <a:gd name="T0" fmla="+- 0 6997 6885"/>
                <a:gd name="T1" fmla="*/ T0 w 340"/>
                <a:gd name="T2" fmla="+- 0 6690 6651"/>
                <a:gd name="T3" fmla="*/ 6690 h 493"/>
                <a:gd name="T4" fmla="+- 0 6990 6885"/>
                <a:gd name="T5" fmla="*/ T4 w 340"/>
                <a:gd name="T6" fmla="+- 0 6789 6651"/>
                <a:gd name="T7" fmla="*/ 6789 h 493"/>
                <a:gd name="T8" fmla="+- 0 6978 6885"/>
                <a:gd name="T9" fmla="*/ T8 w 340"/>
                <a:gd name="T10" fmla="+- 0 6798 6651"/>
                <a:gd name="T11" fmla="*/ 6798 h 493"/>
                <a:gd name="T12" fmla="+- 0 6948 6885"/>
                <a:gd name="T13" fmla="*/ T12 w 340"/>
                <a:gd name="T14" fmla="+- 0 6813 6651"/>
                <a:gd name="T15" fmla="*/ 6813 h 493"/>
                <a:gd name="T16" fmla="+- 0 6915 6885"/>
                <a:gd name="T17" fmla="*/ T16 w 340"/>
                <a:gd name="T18" fmla="+- 0 6830 6651"/>
                <a:gd name="T19" fmla="*/ 6830 h 493"/>
                <a:gd name="T20" fmla="+- 0 6895 6885"/>
                <a:gd name="T21" fmla="*/ T20 w 340"/>
                <a:gd name="T22" fmla="+- 0 6841 6651"/>
                <a:gd name="T23" fmla="*/ 6841 h 493"/>
                <a:gd name="T24" fmla="+- 0 6885 6885"/>
                <a:gd name="T25" fmla="*/ T24 w 340"/>
                <a:gd name="T26" fmla="+- 0 6857 6651"/>
                <a:gd name="T27" fmla="*/ 6857 h 493"/>
                <a:gd name="T28" fmla="+- 0 6887 6885"/>
                <a:gd name="T29" fmla="*/ T28 w 340"/>
                <a:gd name="T30" fmla="+- 0 6872 6651"/>
                <a:gd name="T31" fmla="*/ 6872 h 493"/>
                <a:gd name="T32" fmla="+- 0 6898 6885"/>
                <a:gd name="T33" fmla="*/ T32 w 340"/>
                <a:gd name="T34" fmla="+- 0 6882 6651"/>
                <a:gd name="T35" fmla="*/ 6882 h 493"/>
                <a:gd name="T36" fmla="+- 0 6971 6885"/>
                <a:gd name="T37" fmla="*/ T36 w 340"/>
                <a:gd name="T38" fmla="+- 0 6851 6651"/>
                <a:gd name="T39" fmla="*/ 6851 h 493"/>
                <a:gd name="T40" fmla="+- 0 7058 6885"/>
                <a:gd name="T41" fmla="*/ T40 w 340"/>
                <a:gd name="T42" fmla="+- 0 6767 6651"/>
                <a:gd name="T43" fmla="*/ 6767 h 493"/>
                <a:gd name="T44" fmla="+- 0 7098 6885"/>
                <a:gd name="T45" fmla="*/ T44 w 340"/>
                <a:gd name="T46" fmla="+- 0 6806 6651"/>
                <a:gd name="T47" fmla="*/ 6806 h 493"/>
                <a:gd name="T48" fmla="+- 0 7141 6885"/>
                <a:gd name="T49" fmla="*/ T48 w 340"/>
                <a:gd name="T50" fmla="+- 0 6854 6651"/>
                <a:gd name="T51" fmla="*/ 6854 h 493"/>
                <a:gd name="T52" fmla="+- 0 7133 6885"/>
                <a:gd name="T53" fmla="*/ T52 w 340"/>
                <a:gd name="T54" fmla="+- 0 6968 6651"/>
                <a:gd name="T55" fmla="*/ 6968 h 493"/>
                <a:gd name="T56" fmla="+- 0 7136 6885"/>
                <a:gd name="T57" fmla="*/ T56 w 340"/>
                <a:gd name="T58" fmla="+- 0 7115 6651"/>
                <a:gd name="T59" fmla="*/ 7115 h 493"/>
                <a:gd name="T60" fmla="+- 0 7145 6885"/>
                <a:gd name="T61" fmla="*/ T60 w 340"/>
                <a:gd name="T62" fmla="+- 0 7133 6651"/>
                <a:gd name="T63" fmla="*/ 7133 h 493"/>
                <a:gd name="T64" fmla="+- 0 7152 6885"/>
                <a:gd name="T65" fmla="*/ T64 w 340"/>
                <a:gd name="T66" fmla="+- 0 7142 6651"/>
                <a:gd name="T67" fmla="*/ 7142 h 493"/>
                <a:gd name="T68" fmla="+- 0 7161 6885"/>
                <a:gd name="T69" fmla="*/ T68 w 340"/>
                <a:gd name="T70" fmla="+- 0 7143 6651"/>
                <a:gd name="T71" fmla="*/ 7143 h 493"/>
                <a:gd name="T72" fmla="+- 0 7176 6885"/>
                <a:gd name="T73" fmla="*/ T72 w 340"/>
                <a:gd name="T74" fmla="+- 0 7140 6651"/>
                <a:gd name="T75" fmla="*/ 7140 h 493"/>
                <a:gd name="T76" fmla="+- 0 7190 6885"/>
                <a:gd name="T77" fmla="*/ T76 w 340"/>
                <a:gd name="T78" fmla="+- 0 7132 6651"/>
                <a:gd name="T79" fmla="*/ 7132 h 493"/>
                <a:gd name="T80" fmla="+- 0 7195 6885"/>
                <a:gd name="T81" fmla="*/ T80 w 340"/>
                <a:gd name="T82" fmla="+- 0 7122 6651"/>
                <a:gd name="T83" fmla="*/ 7122 h 493"/>
                <a:gd name="T84" fmla="+- 0 7196 6885"/>
                <a:gd name="T85" fmla="*/ T84 w 340"/>
                <a:gd name="T86" fmla="+- 0 7113 6651"/>
                <a:gd name="T87" fmla="*/ 7113 h 493"/>
                <a:gd name="T88" fmla="+- 0 7195 6885"/>
                <a:gd name="T89" fmla="*/ T88 w 340"/>
                <a:gd name="T90" fmla="+- 0 7109 6651"/>
                <a:gd name="T91" fmla="*/ 7109 h 493"/>
                <a:gd name="T92" fmla="+- 0 7197 6885"/>
                <a:gd name="T93" fmla="*/ T92 w 340"/>
                <a:gd name="T94" fmla="+- 0 6957 6651"/>
                <a:gd name="T95" fmla="*/ 6957 h 493"/>
                <a:gd name="T96" fmla="+- 0 7224 6885"/>
                <a:gd name="T97" fmla="*/ T96 w 340"/>
                <a:gd name="T98" fmla="+- 0 6821 6651"/>
                <a:gd name="T99" fmla="*/ 6821 h 493"/>
                <a:gd name="T100" fmla="+- 0 7130 6885"/>
                <a:gd name="T101" fmla="*/ T100 w 340"/>
                <a:gd name="T102" fmla="+- 0 6700 6651"/>
                <a:gd name="T103" fmla="*/ 6700 h 493"/>
                <a:gd name="T104" fmla="+- 0 7078 6885"/>
                <a:gd name="T105" fmla="*/ T104 w 340"/>
                <a:gd name="T106" fmla="+- 0 6655 6651"/>
                <a:gd name="T107" fmla="*/ 6655 h 493"/>
                <a:gd name="T108" fmla="+- 0 7065 6885"/>
                <a:gd name="T109" fmla="*/ T108 w 340"/>
                <a:gd name="T110" fmla="+- 0 6651 6651"/>
                <a:gd name="T111" fmla="*/ 6651 h 493"/>
                <a:gd name="T112" fmla="+- 0 7051 6885"/>
                <a:gd name="T113" fmla="*/ T112 w 340"/>
                <a:gd name="T114" fmla="+- 0 6651 6651"/>
                <a:gd name="T115" fmla="*/ 6651 h 493"/>
                <a:gd name="T116" fmla="+- 0 7033 6885"/>
                <a:gd name="T117" fmla="*/ T116 w 340"/>
                <a:gd name="T118" fmla="+- 0 6659 6651"/>
                <a:gd name="T119" fmla="*/ 6659 h 493"/>
                <a:gd name="T120" fmla="+- 0 7015 6885"/>
                <a:gd name="T121" fmla="*/ T120 w 340"/>
                <a:gd name="T122" fmla="+- 0 6672 6651"/>
                <a:gd name="T123" fmla="*/ 6672 h 493"/>
                <a:gd name="T124" fmla="+- 0 7003 6885"/>
                <a:gd name="T125" fmla="*/ T124 w 340"/>
                <a:gd name="T126" fmla="+- 0 6685 6651"/>
                <a:gd name="T127" fmla="*/ 6685 h 493"/>
                <a:gd name="T128" fmla="+- 0 6997 6885"/>
                <a:gd name="T129" fmla="*/ T128 w 340"/>
                <a:gd name="T130" fmla="+- 0 6690 6651"/>
                <a:gd name="T131" fmla="*/ 6690 h 4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340" h="493">
                  <a:moveTo>
                    <a:pt x="112" y="39"/>
                  </a:moveTo>
                  <a:lnTo>
                    <a:pt x="105" y="138"/>
                  </a:lnTo>
                  <a:lnTo>
                    <a:pt x="93" y="147"/>
                  </a:lnTo>
                  <a:lnTo>
                    <a:pt x="63" y="162"/>
                  </a:lnTo>
                  <a:lnTo>
                    <a:pt x="30" y="179"/>
                  </a:lnTo>
                  <a:lnTo>
                    <a:pt x="10" y="190"/>
                  </a:lnTo>
                  <a:lnTo>
                    <a:pt x="0" y="206"/>
                  </a:lnTo>
                  <a:lnTo>
                    <a:pt x="2" y="221"/>
                  </a:lnTo>
                  <a:lnTo>
                    <a:pt x="13" y="231"/>
                  </a:lnTo>
                  <a:lnTo>
                    <a:pt x="86" y="200"/>
                  </a:lnTo>
                  <a:lnTo>
                    <a:pt x="173" y="116"/>
                  </a:lnTo>
                  <a:lnTo>
                    <a:pt x="213" y="155"/>
                  </a:lnTo>
                  <a:lnTo>
                    <a:pt x="256" y="203"/>
                  </a:lnTo>
                  <a:lnTo>
                    <a:pt x="248" y="317"/>
                  </a:lnTo>
                  <a:lnTo>
                    <a:pt x="251" y="464"/>
                  </a:lnTo>
                  <a:lnTo>
                    <a:pt x="260" y="482"/>
                  </a:lnTo>
                  <a:lnTo>
                    <a:pt x="267" y="491"/>
                  </a:lnTo>
                  <a:lnTo>
                    <a:pt x="276" y="492"/>
                  </a:lnTo>
                  <a:lnTo>
                    <a:pt x="291" y="489"/>
                  </a:lnTo>
                  <a:lnTo>
                    <a:pt x="305" y="481"/>
                  </a:lnTo>
                  <a:lnTo>
                    <a:pt x="310" y="471"/>
                  </a:lnTo>
                  <a:lnTo>
                    <a:pt x="311" y="462"/>
                  </a:lnTo>
                  <a:lnTo>
                    <a:pt x="310" y="458"/>
                  </a:lnTo>
                  <a:lnTo>
                    <a:pt x="312" y="306"/>
                  </a:lnTo>
                  <a:lnTo>
                    <a:pt x="339" y="170"/>
                  </a:lnTo>
                  <a:lnTo>
                    <a:pt x="245" y="49"/>
                  </a:lnTo>
                  <a:lnTo>
                    <a:pt x="193" y="4"/>
                  </a:lnTo>
                  <a:lnTo>
                    <a:pt x="180" y="0"/>
                  </a:lnTo>
                  <a:lnTo>
                    <a:pt x="166" y="0"/>
                  </a:lnTo>
                  <a:lnTo>
                    <a:pt x="148" y="8"/>
                  </a:lnTo>
                  <a:lnTo>
                    <a:pt x="130" y="21"/>
                  </a:lnTo>
                  <a:lnTo>
                    <a:pt x="118" y="34"/>
                  </a:lnTo>
                  <a:lnTo>
                    <a:pt x="112" y="39"/>
                  </a:lnTo>
                  <a:close/>
                </a:path>
              </a:pathLst>
            </a:custGeom>
            <a:noFill/>
            <a:ln w="12700">
              <a:solidFill>
                <a:srgbClr val="55555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pic>
          <p:nvPicPr>
            <p:cNvPr id="71" name="Picture 70">
              <a:extLst>
                <a:ext uri="{FF2B5EF4-FFF2-40B4-BE49-F238E27FC236}">
                  <a16:creationId xmlns:a16="http://schemas.microsoft.com/office/drawing/2014/main" id="{549568EA-BB9E-8BA4-36B1-6ED89952053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0" y="6883"/>
              <a:ext cx="19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a:extLst>
                <a:ext uri="{FF2B5EF4-FFF2-40B4-BE49-F238E27FC236}">
                  <a16:creationId xmlns:a16="http://schemas.microsoft.com/office/drawing/2014/main" id="{0BE1DD80-E26F-B887-89DC-0849DAC148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99" y="6580"/>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3BBB521B-3B43-2B01-0A14-EB478F4C5E9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48" y="6932"/>
              <a:ext cx="22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TextBox 74">
            <a:extLst>
              <a:ext uri="{FF2B5EF4-FFF2-40B4-BE49-F238E27FC236}">
                <a16:creationId xmlns:a16="http://schemas.microsoft.com/office/drawing/2014/main" id="{CE90DF10-74EE-4B86-987F-A3EAFE7C50A9}"/>
              </a:ext>
            </a:extLst>
          </p:cNvPr>
          <p:cNvSpPr txBox="1"/>
          <p:nvPr/>
        </p:nvSpPr>
        <p:spPr>
          <a:xfrm>
            <a:off x="213360" y="1720840"/>
            <a:ext cx="4443529" cy="2585323"/>
          </a:xfrm>
          <a:prstGeom prst="rect">
            <a:avLst/>
          </a:prstGeom>
          <a:noFill/>
        </p:spPr>
        <p:txBody>
          <a:bodyPr wrap="square" rtlCol="0">
            <a:spAutoFit/>
          </a:bodyPr>
          <a:lstStyle/>
          <a:p>
            <a:r>
              <a:rPr lang="en-IE" b="1" dirty="0">
                <a:solidFill>
                  <a:srgbClr val="FF0000"/>
                </a:solidFill>
                <a:latin typeface="Arial" panose="020B0604020202020204" pitchFamily="34" charset="0"/>
                <a:cs typeface="Arial" panose="020B0604020202020204" pitchFamily="34" charset="0"/>
              </a:rPr>
              <a:t>Moving away from</a:t>
            </a:r>
            <a:r>
              <a:rPr lang="en-IE"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IE" dirty="0">
                <a:latin typeface="Arial" panose="020B0604020202020204" pitchFamily="34" charset="0"/>
                <a:cs typeface="Arial" panose="020B0604020202020204" pitchFamily="34" charset="0"/>
              </a:rPr>
              <a:t>working in silos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insufficient prevention policies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absent early identification systems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weak and fragmented </a:t>
            </a:r>
            <a:r>
              <a:rPr lang="en-IE" dirty="0">
                <a:latin typeface="Arial" panose="020B0604020202020204" pitchFamily="34" charset="0"/>
                <a:cs typeface="Arial" panose="020B0604020202020204" pitchFamily="34" charset="0"/>
              </a:rPr>
              <a:t>(including psychosocial) support</a:t>
            </a:r>
          </a:p>
          <a:p>
            <a:pPr marL="285750" indent="-285750">
              <a:buFont typeface="Wingdings" panose="05000000000000000000" pitchFamily="2" charset="2"/>
              <a:buChar char="Ø"/>
            </a:pPr>
            <a:r>
              <a:rPr lang="en-IE" dirty="0">
                <a:latin typeface="Arial" panose="020B0604020202020204" pitchFamily="34" charset="0"/>
                <a:cs typeface="Arial" panose="020B0604020202020204" pitchFamily="34" charset="0"/>
              </a:rPr>
              <a:t>lack of coordination and information flow on cases </a:t>
            </a:r>
          </a:p>
          <a:p>
            <a:pPr marL="285750" indent="-285750">
              <a:buFont typeface="Wingdings" panose="05000000000000000000" pitchFamily="2" charset="2"/>
              <a:buChar char="Ø"/>
            </a:pPr>
            <a:r>
              <a:rPr lang="en-IE" dirty="0">
                <a:latin typeface="Arial" panose="020B0604020202020204" pitchFamily="34" charset="0"/>
                <a:cs typeface="Arial" panose="020B0604020202020204" pitchFamily="34" charset="0"/>
              </a:rPr>
              <a:t>issue based programming and funding</a:t>
            </a:r>
          </a:p>
        </p:txBody>
      </p:sp>
      <p:sp>
        <p:nvSpPr>
          <p:cNvPr id="76" name="Arrow: Right 75">
            <a:extLst>
              <a:ext uri="{FF2B5EF4-FFF2-40B4-BE49-F238E27FC236}">
                <a16:creationId xmlns:a16="http://schemas.microsoft.com/office/drawing/2014/main" id="{14BBBF59-396F-B5C7-86C5-5280772EB7CE}"/>
              </a:ext>
            </a:extLst>
          </p:cNvPr>
          <p:cNvSpPr/>
          <p:nvPr/>
        </p:nvSpPr>
        <p:spPr>
          <a:xfrm>
            <a:off x="4489168" y="2186219"/>
            <a:ext cx="1552399" cy="1193504"/>
          </a:xfrm>
          <a:prstGeom prst="rightArrow">
            <a:avLst/>
          </a:prstGeom>
          <a:solidFill>
            <a:srgbClr val="4382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TextBox 76">
            <a:extLst>
              <a:ext uri="{FF2B5EF4-FFF2-40B4-BE49-F238E27FC236}">
                <a16:creationId xmlns:a16="http://schemas.microsoft.com/office/drawing/2014/main" id="{1A8CACF8-94FA-94E8-3F06-495D9D830474}"/>
              </a:ext>
            </a:extLst>
          </p:cNvPr>
          <p:cNvSpPr txBox="1"/>
          <p:nvPr/>
        </p:nvSpPr>
        <p:spPr>
          <a:xfrm>
            <a:off x="5265367" y="3422597"/>
            <a:ext cx="6845353" cy="1631216"/>
          </a:xfrm>
          <a:prstGeom prst="rect">
            <a:avLst/>
          </a:prstGeom>
          <a:noFill/>
        </p:spPr>
        <p:txBody>
          <a:bodyPr wrap="square" rtlCol="0">
            <a:spAutoFit/>
          </a:bodyPr>
          <a:lstStyle/>
          <a:p>
            <a:r>
              <a:rPr lang="en-IE" b="1" dirty="0">
                <a:solidFill>
                  <a:schemeClr val="accent1"/>
                </a:solidFill>
                <a:latin typeface="Arial" panose="020B0604020202020204" pitchFamily="34" charset="0"/>
                <a:cs typeface="Arial" panose="020B0604020202020204" pitchFamily="34" charset="0"/>
              </a:rPr>
              <a:t>Towards Integrated child protection systems </a:t>
            </a:r>
            <a:r>
              <a:rPr lang="en-IE" sz="1600" dirty="0">
                <a:latin typeface="Arial" panose="020B0604020202020204" pitchFamily="34" charset="0"/>
                <a:cs typeface="Arial" panose="020B0604020202020204" pitchFamily="34" charset="0"/>
              </a:rPr>
              <a:t>where all elements  and components </a:t>
            </a:r>
            <a:r>
              <a:rPr lang="en-US" sz="1600" dirty="0">
                <a:latin typeface="Arial" panose="020B0604020202020204" pitchFamily="34" charset="0"/>
                <a:cs typeface="Arial" panose="020B0604020202020204" pitchFamily="34" charset="0"/>
              </a:rPr>
              <a:t>work in a more coordinated, holistic, sustainable and long-term </a:t>
            </a:r>
            <a:r>
              <a:rPr lang="en-US" sz="1600" b="1" dirty="0">
                <a:latin typeface="Arial" panose="020B0604020202020204" pitchFamily="34" charset="0"/>
                <a:cs typeface="Arial" panose="020B0604020202020204" pitchFamily="34" charset="0"/>
              </a:rPr>
              <a:t>system-wide approach</a:t>
            </a:r>
            <a:r>
              <a:rPr lang="en-US" sz="1600" dirty="0">
                <a:latin typeface="Arial" panose="020B0604020202020204" pitchFamily="34" charset="0"/>
                <a:cs typeface="Arial" panose="020B0604020202020204" pitchFamily="34" charset="0"/>
              </a:rPr>
              <a:t>, addresses the wider </a:t>
            </a:r>
            <a:r>
              <a:rPr lang="en-US" sz="1600" b="1" dirty="0">
                <a:latin typeface="Arial" panose="020B0604020202020204" pitchFamily="34" charset="0"/>
                <a:cs typeface="Arial" panose="020B0604020202020204" pitchFamily="34" charset="0"/>
              </a:rPr>
              <a:t>vulnerabilities </a:t>
            </a:r>
            <a:r>
              <a:rPr lang="en-US" sz="1600" dirty="0">
                <a:latin typeface="Arial" panose="020B0604020202020204" pitchFamily="34" charset="0"/>
                <a:cs typeface="Arial" panose="020B0604020202020204" pitchFamily="34" charset="0"/>
              </a:rPr>
              <a:t>of children and their families and includes preventative strategies</a:t>
            </a:r>
            <a:r>
              <a:rPr lang="en-IE" sz="1600" dirty="0">
                <a:latin typeface="Arial" panose="020B0604020202020204" pitchFamily="34" charset="0"/>
                <a:cs typeface="Arial" panose="020B0604020202020204" pitchFamily="34" charset="0"/>
              </a:rPr>
              <a:t> through </a:t>
            </a:r>
            <a:r>
              <a:rPr lang="en-IE" sz="1600" b="1" dirty="0">
                <a:latin typeface="Arial" panose="020B0604020202020204" pitchFamily="34" charset="0"/>
                <a:cs typeface="Arial" panose="020B0604020202020204" pitchFamily="34" charset="0"/>
              </a:rPr>
              <a:t>child centred budgeting</a:t>
            </a:r>
            <a:r>
              <a:rPr lang="en-IE" sz="1600" dirty="0">
                <a:latin typeface="Arial" panose="020B0604020202020204" pitchFamily="34" charset="0"/>
                <a:cs typeface="Arial" panose="020B0604020202020204" pitchFamily="34" charset="0"/>
              </a:rPr>
              <a:t>.</a:t>
            </a:r>
          </a:p>
          <a:p>
            <a:endParaRPr lang="en-IE" dirty="0"/>
          </a:p>
        </p:txBody>
      </p:sp>
      <p:sp>
        <p:nvSpPr>
          <p:cNvPr id="78" name="TextBox 77">
            <a:extLst>
              <a:ext uri="{FF2B5EF4-FFF2-40B4-BE49-F238E27FC236}">
                <a16:creationId xmlns:a16="http://schemas.microsoft.com/office/drawing/2014/main" id="{52E4E681-5FAE-2764-EC98-887190B7E3BC}"/>
              </a:ext>
            </a:extLst>
          </p:cNvPr>
          <p:cNvSpPr txBox="1"/>
          <p:nvPr/>
        </p:nvSpPr>
        <p:spPr>
          <a:xfrm>
            <a:off x="132080" y="4933076"/>
            <a:ext cx="12052702" cy="1603131"/>
          </a:xfrm>
          <a:prstGeom prst="rect">
            <a:avLst/>
          </a:prstGeom>
          <a:noFill/>
        </p:spPr>
        <p:txBody>
          <a:bodyPr wrap="square" rtlCol="0">
            <a:spAutoFit/>
          </a:bodyPr>
          <a:lstStyle/>
          <a:p>
            <a:pPr>
              <a:lnSpc>
                <a:spcPct val="107000"/>
              </a:lnSpc>
              <a:spcAft>
                <a:spcPts val="800"/>
              </a:spcAft>
            </a:pPr>
            <a:r>
              <a:rPr lang="en-IE" sz="1600" i="1"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Domains where children need to feel safe</a:t>
            </a:r>
            <a:r>
              <a:rPr lang="en-IE" sz="1600" kern="100" dirty="0">
                <a:effectLst/>
                <a:latin typeface="Arial" panose="020B0604020202020204" pitchFamily="34" charset="0"/>
                <a:ea typeface="Calibri" panose="020F0502020204030204" pitchFamily="34" charset="0"/>
                <a:cs typeface="Arial" panose="020B0604020202020204" pitchFamily="34" charset="0"/>
              </a:rPr>
              <a:t>: school, home, online, public and community based spaces, institutions, in court proceedings, on the move (migration), cross border situations</a:t>
            </a:r>
          </a:p>
          <a:p>
            <a:pPr>
              <a:lnSpc>
                <a:spcPct val="107000"/>
              </a:lnSpc>
              <a:spcAft>
                <a:spcPts val="800"/>
              </a:spcAft>
            </a:pPr>
            <a:r>
              <a:rPr lang="en-IE" sz="1600" i="1"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Types of violence children face</a:t>
            </a:r>
            <a:r>
              <a:rPr lang="en-IE" sz="1600" i="1" kern="100" dirty="0">
                <a:effectLst/>
                <a:latin typeface="Arial" panose="020B0604020202020204" pitchFamily="34" charset="0"/>
                <a:ea typeface="Calibri" panose="020F0502020204030204" pitchFamily="34" charset="0"/>
                <a:cs typeface="Arial" panose="020B0604020202020204" pitchFamily="34" charset="0"/>
              </a:rPr>
              <a:t>: </a:t>
            </a:r>
            <a:r>
              <a:rPr lang="en-IE" sz="1600" kern="100" dirty="0">
                <a:effectLst/>
                <a:latin typeface="Arial" panose="020B0604020202020204" pitchFamily="34" charset="0"/>
                <a:ea typeface="Calibri" panose="020F0502020204030204" pitchFamily="34" charset="0"/>
                <a:cs typeface="Arial" panose="020B0604020202020204" pitchFamily="34" charset="0"/>
              </a:rPr>
              <a:t>sexual abuse, mental health, poverty, discrimination and bullying, trafficking, early marriage, </a:t>
            </a:r>
          </a:p>
          <a:p>
            <a:pPr>
              <a:lnSpc>
                <a:spcPct val="107000"/>
              </a:lnSpc>
              <a:spcAft>
                <a:spcPts val="800"/>
              </a:spcAft>
            </a:pPr>
            <a:r>
              <a:rPr lang="en-IE" sz="1600" i="1"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Targeted child violence vulnerability</a:t>
            </a:r>
            <a:r>
              <a:rPr lang="en-IE" sz="1600" kern="100" dirty="0">
                <a:effectLst/>
                <a:latin typeface="Arial" panose="020B0604020202020204" pitchFamily="34" charset="0"/>
                <a:ea typeface="Calibri" panose="020F0502020204030204" pitchFamily="34" charset="0"/>
                <a:cs typeface="Arial" panose="020B0604020202020204" pitchFamily="34" charset="0"/>
              </a:rPr>
              <a:t>: girls, migrant and asylum seeking children, LGBTQI+, Roma children, disabled children, homeless children, children in institutional care.</a:t>
            </a:r>
            <a:endParaRPr lang="en-I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00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0BF2B14-2C9A-1FE2-5079-66B96B8FCC20}"/>
              </a:ext>
            </a:extLst>
          </p:cNvPr>
          <p:cNvSpPr>
            <a:spLocks noGrp="1"/>
          </p:cNvSpPr>
          <p:nvPr>
            <p:ph type="body" idx="1"/>
          </p:nvPr>
        </p:nvSpPr>
        <p:spPr>
          <a:xfrm>
            <a:off x="172720" y="1723557"/>
            <a:ext cx="5778179" cy="4941403"/>
          </a:xfrm>
        </p:spPr>
        <p:txBody>
          <a:bodyPr/>
          <a:lstStyle/>
          <a:p>
            <a:pPr marL="0" indent="0" fontAlgn="base">
              <a:buClr>
                <a:schemeClr val="tx1">
                  <a:lumMod val="75000"/>
                </a:schemeClr>
              </a:buClr>
              <a:buSzPct val="100000"/>
              <a:buNone/>
            </a:pPr>
            <a:r>
              <a:rPr lang="en-IE"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 PROTECTION  PRINCIPLES</a:t>
            </a:r>
            <a:endParaRPr lang="en-IE" sz="2000" b="1"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fontAlgn="base">
              <a:buClr>
                <a:schemeClr val="tx1">
                  <a:lumMod val="75000"/>
                </a:schemeClr>
              </a:buClr>
              <a:buSzPct val="100000"/>
              <a:buNone/>
            </a:pPr>
            <a:endParaRPr lang="en-IE"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14415D-02A9-AFB8-E248-7E3123C34C21}"/>
              </a:ext>
            </a:extLst>
          </p:cNvPr>
          <p:cNvSpPr txBox="1"/>
          <p:nvPr/>
        </p:nvSpPr>
        <p:spPr>
          <a:xfrm>
            <a:off x="0" y="398155"/>
            <a:ext cx="4074160" cy="584775"/>
          </a:xfrm>
          <a:prstGeom prst="rect">
            <a:avLst/>
          </a:prstGeom>
          <a:noFill/>
        </p:spPr>
        <p:txBody>
          <a:bodyPr wrap="square" rtlCol="0">
            <a:spAutoFit/>
          </a:bodyPr>
          <a:lstStyle/>
          <a:p>
            <a:pPr>
              <a:spcAft>
                <a:spcPts val="600"/>
              </a:spcAft>
            </a:pPr>
            <a:r>
              <a:rPr lang="pt-BR" sz="3200" b="1" dirty="0">
                <a:solidFill>
                  <a:schemeClr val="bg1"/>
                </a:solidFill>
              </a:rPr>
              <a:t>Key Guiding Principles </a:t>
            </a:r>
            <a:endParaRPr lang="en-US" sz="3200" dirty="0">
              <a:solidFill>
                <a:schemeClr val="bg1"/>
              </a:solidFill>
            </a:endParaRPr>
          </a:p>
        </p:txBody>
      </p:sp>
      <p:pic>
        <p:nvPicPr>
          <p:cNvPr id="11" name="Picture 10">
            <a:extLst>
              <a:ext uri="{FF2B5EF4-FFF2-40B4-BE49-F238E27FC236}">
                <a16:creationId xmlns:a16="http://schemas.microsoft.com/office/drawing/2014/main" id="{81F5CA27-DF99-801E-153B-571760EC4FD5}"/>
              </a:ext>
            </a:extLst>
          </p:cNvPr>
          <p:cNvPicPr>
            <a:picLocks noChangeAspect="1"/>
          </p:cNvPicPr>
          <p:nvPr/>
        </p:nvPicPr>
        <p:blipFill>
          <a:blip r:embed="rId2"/>
          <a:stretch>
            <a:fillRect/>
          </a:stretch>
        </p:blipFill>
        <p:spPr>
          <a:xfrm>
            <a:off x="13023" y="2285999"/>
            <a:ext cx="5127937" cy="4245247"/>
          </a:xfrm>
          <a:prstGeom prst="rect">
            <a:avLst/>
          </a:prstGeom>
        </p:spPr>
      </p:pic>
      <p:grpSp>
        <p:nvGrpSpPr>
          <p:cNvPr id="14" name="Grupo 18">
            <a:extLst>
              <a:ext uri="{FF2B5EF4-FFF2-40B4-BE49-F238E27FC236}">
                <a16:creationId xmlns:a16="http://schemas.microsoft.com/office/drawing/2014/main" id="{A94F3E56-1ED6-D392-3660-0745C30F4E7B}"/>
              </a:ext>
            </a:extLst>
          </p:cNvPr>
          <p:cNvGrpSpPr/>
          <p:nvPr/>
        </p:nvGrpSpPr>
        <p:grpSpPr>
          <a:xfrm>
            <a:off x="0" y="-31898"/>
            <a:ext cx="12206177" cy="1698138"/>
            <a:chOff x="-10633" y="-31900"/>
            <a:chExt cx="12216810" cy="3827721"/>
          </a:xfrm>
        </p:grpSpPr>
        <p:sp>
          <p:nvSpPr>
            <p:cNvPr id="15" name="Forma libre: forma 14">
              <a:extLst>
                <a:ext uri="{FF2B5EF4-FFF2-40B4-BE49-F238E27FC236}">
                  <a16:creationId xmlns:a16="http://schemas.microsoft.com/office/drawing/2014/main" id="{C1417F4B-8A86-75D1-3940-EBF35664C83C}"/>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5">
              <a:extLst>
                <a:ext uri="{FF2B5EF4-FFF2-40B4-BE49-F238E27FC236}">
                  <a16:creationId xmlns:a16="http://schemas.microsoft.com/office/drawing/2014/main" id="{43F395B4-F7DB-635C-1708-3D96FDC53CBB}"/>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6">
              <a:extLst>
                <a:ext uri="{FF2B5EF4-FFF2-40B4-BE49-F238E27FC236}">
                  <a16:creationId xmlns:a16="http://schemas.microsoft.com/office/drawing/2014/main" id="{1380A8E6-8D5E-D1BC-D9C0-C5A67E2D8528}"/>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Forma libre: forma 17">
              <a:extLst>
                <a:ext uri="{FF2B5EF4-FFF2-40B4-BE49-F238E27FC236}">
                  <a16:creationId xmlns:a16="http://schemas.microsoft.com/office/drawing/2014/main" id="{BE347C14-7E1B-D3A6-1417-4D83302C124F}"/>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1" name="TextBox 20">
            <a:extLst>
              <a:ext uri="{FF2B5EF4-FFF2-40B4-BE49-F238E27FC236}">
                <a16:creationId xmlns:a16="http://schemas.microsoft.com/office/drawing/2014/main" id="{DE7F4573-2EB3-F329-7375-F6309469E5B5}"/>
              </a:ext>
            </a:extLst>
          </p:cNvPr>
          <p:cNvSpPr txBox="1"/>
          <p:nvPr/>
        </p:nvSpPr>
        <p:spPr>
          <a:xfrm>
            <a:off x="172720" y="84391"/>
            <a:ext cx="6283960" cy="1154162"/>
          </a:xfrm>
          <a:prstGeom prst="rect">
            <a:avLst/>
          </a:prstGeom>
          <a:noFill/>
        </p:spPr>
        <p:txBody>
          <a:bodyPr wrap="square">
            <a:spAutoFit/>
          </a:bodyPr>
          <a:lstStyle/>
          <a:p>
            <a:pPr>
              <a:spcAft>
                <a:spcPts val="600"/>
              </a:spcAft>
            </a:pPr>
            <a:r>
              <a:rPr lang="fr-BE" sz="3200" b="1" dirty="0">
                <a:solidFill>
                  <a:schemeClr val="bg1"/>
                </a:solidFill>
                <a:latin typeface="Arial" panose="020B0604020202020204" pitchFamily="34" charset="0"/>
                <a:cs typeface="Arial" panose="020B0604020202020204" pitchFamily="34" charset="0"/>
              </a:rPr>
              <a:t>EC </a:t>
            </a:r>
            <a:r>
              <a:rPr lang="en-US" sz="3200" b="1" dirty="0">
                <a:solidFill>
                  <a:schemeClr val="bg1"/>
                </a:solidFill>
                <a:latin typeface="Arial" panose="020B0604020202020204" pitchFamily="34" charset="0"/>
                <a:cs typeface="Arial" panose="020B0604020202020204" pitchFamily="34" charset="0"/>
              </a:rPr>
              <a:t>Recommendation</a:t>
            </a:r>
            <a:r>
              <a:rPr lang="fr-BE" sz="3200" b="1" dirty="0">
                <a:solidFill>
                  <a:schemeClr val="bg1"/>
                </a:solidFill>
                <a:latin typeface="Arial" panose="020B0604020202020204" pitchFamily="34" charset="0"/>
                <a:cs typeface="Arial" panose="020B0604020202020204" pitchFamily="34" charset="0"/>
              </a:rPr>
              <a:t> on </a:t>
            </a:r>
            <a:r>
              <a:rPr lang="en-IE" sz="3200" b="1" dirty="0">
                <a:solidFill>
                  <a:schemeClr val="bg1"/>
                </a:solidFill>
                <a:latin typeface="Arial" panose="020B0604020202020204" pitchFamily="34" charset="0"/>
                <a:cs typeface="Arial" panose="020B0604020202020204" pitchFamily="34" charset="0"/>
              </a:rPr>
              <a:t>ICPS: </a:t>
            </a:r>
          </a:p>
          <a:p>
            <a:pPr>
              <a:spcAft>
                <a:spcPts val="600"/>
              </a:spcAft>
            </a:pPr>
            <a:r>
              <a:rPr lang="en-IE" sz="3200" b="1" dirty="0">
                <a:solidFill>
                  <a:schemeClr val="bg1"/>
                </a:solidFill>
                <a:latin typeface="Arial" panose="020B0604020202020204" pitchFamily="34" charset="0"/>
                <a:cs typeface="Arial" panose="020B0604020202020204" pitchFamily="34" charset="0"/>
              </a:rPr>
              <a:t>Key Guiding Principles</a:t>
            </a:r>
            <a:endParaRPr lang="en-US" sz="32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0370D19-8B24-5784-B75F-E716E6124DD1}"/>
              </a:ext>
            </a:extLst>
          </p:cNvPr>
          <p:cNvSpPr txBox="1"/>
          <p:nvPr/>
        </p:nvSpPr>
        <p:spPr>
          <a:xfrm>
            <a:off x="6594554" y="1561063"/>
            <a:ext cx="6187440" cy="369332"/>
          </a:xfrm>
          <a:prstGeom prst="rect">
            <a:avLst/>
          </a:prstGeom>
          <a:noFill/>
        </p:spPr>
        <p:txBody>
          <a:bodyPr wrap="square">
            <a:spAutoFit/>
          </a:bodyPr>
          <a:lstStyle/>
          <a:p>
            <a:pPr marL="76200" indent="0" algn="just">
              <a:spcAft>
                <a:spcPts val="1200"/>
              </a:spcAft>
              <a:buSzPct val="100000"/>
              <a:buNone/>
            </a:pPr>
            <a:r>
              <a:rPr lang="en-IE" sz="1800" b="1" dirty="0">
                <a:latin typeface="Arial" panose="020B0604020202020204" pitchFamily="34" charset="0"/>
                <a:ea typeface="Calibri" panose="020F0502020204030204" pitchFamily="34" charset="0"/>
                <a:cs typeface="Arial" panose="020B0604020202020204" pitchFamily="34" charset="0"/>
              </a:rPr>
              <a:t>INTEGRATED OPERATIONAL PRINCIPLES </a:t>
            </a:r>
          </a:p>
        </p:txBody>
      </p:sp>
      <p:pic>
        <p:nvPicPr>
          <p:cNvPr id="24" name="Picture 23">
            <a:extLst>
              <a:ext uri="{FF2B5EF4-FFF2-40B4-BE49-F238E27FC236}">
                <a16:creationId xmlns:a16="http://schemas.microsoft.com/office/drawing/2014/main" id="{66A69B6E-A7B8-038B-5606-2A45FD1B71D3}"/>
              </a:ext>
            </a:extLst>
          </p:cNvPr>
          <p:cNvPicPr>
            <a:picLocks noChangeAspect="1"/>
          </p:cNvPicPr>
          <p:nvPr/>
        </p:nvPicPr>
        <p:blipFill>
          <a:blip r:embed="rId3"/>
          <a:stretch>
            <a:fillRect/>
          </a:stretch>
        </p:blipFill>
        <p:spPr>
          <a:xfrm>
            <a:off x="5293360" y="1930395"/>
            <a:ext cx="6725920" cy="4457863"/>
          </a:xfrm>
          <a:prstGeom prst="rect">
            <a:avLst/>
          </a:prstGeom>
        </p:spPr>
      </p:pic>
    </p:spTree>
    <p:extLst>
      <p:ext uri="{BB962C8B-B14F-4D97-AF65-F5344CB8AC3E}">
        <p14:creationId xmlns:p14="http://schemas.microsoft.com/office/powerpoint/2010/main" val="40712751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 point" id="{4DFDE4C1-BAA1-4DC9-AF17-EA0A266F995E}" vid="{96C87116-5F9C-4621-BF27-C9F37E192F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 point</Template>
  <TotalTime>3242</TotalTime>
  <Words>2530</Words>
  <Application>Microsoft Office PowerPoint</Application>
  <PresentationFormat>Panorámica</PresentationFormat>
  <Paragraphs>341</Paragraphs>
  <Slides>22</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Aptos</vt:lpstr>
      <vt:lpstr>Arial</vt:lpstr>
      <vt:lpstr>Calibri</vt:lpstr>
      <vt:lpstr>Calibri Light</vt:lpstr>
      <vt:lpstr>Corbel</vt:lpstr>
      <vt:lpstr>Courier New</vt:lpstr>
      <vt:lpstr>Segoe UI</vt:lpstr>
      <vt:lpstr>Times New Roman</vt:lpstr>
      <vt:lpstr>Wingdings</vt:lpstr>
      <vt:lpstr>Tema de Office</vt:lpstr>
      <vt:lpstr>  Quality Assurance in Child and  Family Support in Europe  Policy lessons for evidence-informed decision making</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Focus – General framework of integrated child protection systems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Continuity of comprehensive and coordinated services to address children’s needs</vt:lpstr>
      <vt:lpstr>Focus – General framework of integrated child protection systems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FAMILY SUPPORT</dc:title>
  <dc:creator>ALVARO RODRIGUEZ MARTIN</dc:creator>
  <cp:lastModifiedBy>Anna Jean Grasmeijer</cp:lastModifiedBy>
  <cp:revision>273</cp:revision>
  <dcterms:created xsi:type="dcterms:W3CDTF">2022-02-25T09:40:59Z</dcterms:created>
  <dcterms:modified xsi:type="dcterms:W3CDTF">2024-09-28T15:47:49Z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2024-09-26T03:06:40Z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e41d296d-e8a7-40cb-bdbb-2523b4d71dfa</vt:lpwstr>
  </property>
  <property fmtid="{D5CDD505-2E9C-101B-9397-08002B2CF9AE}" pid="8" name="MSIP_Label_6bd9ddd1-4d20-43f6-abfa-fc3c07406f94_ContentBits">
    <vt:lpwstr>0</vt:lpwstr>
  </property>
</Properties>
</file>