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23" r:id="rId2"/>
    <p:sldId id="422" r:id="rId3"/>
    <p:sldId id="431" r:id="rId4"/>
    <p:sldId id="430" r:id="rId5"/>
    <p:sldId id="427" r:id="rId6"/>
    <p:sldId id="432" r:id="rId7"/>
    <p:sldId id="426" r:id="rId8"/>
    <p:sldId id="409" r:id="rId9"/>
    <p:sldId id="410" r:id="rId10"/>
    <p:sldId id="411" r:id="rId11"/>
    <p:sldId id="385" r:id="rId12"/>
    <p:sldId id="434" r:id="rId13"/>
    <p:sldId id="412" r:id="rId14"/>
    <p:sldId id="413" r:id="rId15"/>
    <p:sldId id="414" r:id="rId16"/>
    <p:sldId id="421" r:id="rId17"/>
    <p:sldId id="418" r:id="rId18"/>
    <p:sldId id="419" r:id="rId19"/>
    <p:sldId id="420" r:id="rId20"/>
    <p:sldId id="417" r:id="rId21"/>
    <p:sldId id="428" r:id="rId22"/>
  </p:sldIdLst>
  <p:sldSz cx="12192000" cy="6858000"/>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E1E92-3C0F-3D6B-A9C4-C9F8925281C3}" name="LUCIA JIMENEZ GARCIA" initials="LJ" userId="S::luciajimenez@us.es::2437961d-da82-4196-b0be-82c5a8dd30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FF"/>
    <a:srgbClr val="4382C1"/>
    <a:srgbClr val="336699"/>
    <a:srgbClr val="009999"/>
    <a:srgbClr val="008080"/>
    <a:srgbClr val="006600"/>
    <a:srgbClr val="3C72C2"/>
    <a:srgbClr val="7097D3"/>
    <a:srgbClr val="889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5033" autoAdjust="0"/>
  </p:normalViewPr>
  <p:slideViewPr>
    <p:cSldViewPr snapToGrid="0">
      <p:cViewPr varScale="1">
        <p:scale>
          <a:sx n="79" d="100"/>
          <a:sy n="79" d="100"/>
        </p:scale>
        <p:origin x="696"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an\Documents\WP1\Excel%20QAP%20Definitiv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an\Documents\WP1\Excel%20QAP%20Definitiv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an\Documents\WP1\Excel%20QAP%20Definitiv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an\Documents\WP1\Excel%20QAP%20Definitiv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an\Documents\WP1\Prioritization%20con%20etiquetas%20y%20an&#225;li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378AE"/>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3</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11</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45</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BA-4541-B01B-E70AB7CFA4C2}"/>
                </c:ext>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3</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21</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61</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BA-4541-B01B-E70AB7CFA4C2}"/>
                </c:ext>
              </c:extLst>
            </c:dLbl>
            <c:dLbl>
              <c:idx val="2"/>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65</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49</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3BA-4541-B01B-E70AB7CFA4C2}"/>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47</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54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3BA-4541-B01B-E70AB7CFA4C2}"/>
                </c:ext>
              </c:extLst>
            </c:dLbl>
            <c:dLbl>
              <c:idx val="4"/>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41</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57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3BA-4541-B01B-E70AB7CFA4C2}"/>
                </c:ext>
              </c:extLst>
            </c:dLbl>
            <c:dLbl>
              <c:idx val="5"/>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37</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68</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3BA-4541-B01B-E70AB7CFA4C2}"/>
                </c:ext>
              </c:extLst>
            </c:dLbl>
            <c:dLbl>
              <c:idx val="6"/>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63</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52</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3BA-4541-B01B-E70AB7CFA4C2}"/>
                </c:ext>
              </c:extLst>
            </c:dLbl>
            <c:dLbl>
              <c:idx val="7"/>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75</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70</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3BA-4541-B01B-E70AB7CFA4C2}"/>
                </c:ext>
              </c:extLst>
            </c:dLbl>
            <c:dLbl>
              <c:idx val="8"/>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96</a:t>
                    </a:r>
                  </a:p>
                  <a:p>
                    <a:pPr>
                      <a:defRPr sz="1200">
                        <a:solidFill>
                          <a:schemeClr val="tx1"/>
                        </a:solidFill>
                        <a:latin typeface="Arial" panose="020B0604020202020204" pitchFamily="34" charset="0"/>
                        <a:cs typeface="Arial" panose="020B0604020202020204" pitchFamily="34" charset="0"/>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0" u="none" strike="noStrike" kern="1200" baseline="0" dirty="0">
                        <a:solidFill>
                          <a:schemeClr val="tx1"/>
                        </a:solidFill>
                        <a:latin typeface="Arial" panose="020B0604020202020204" pitchFamily="34" charset="0"/>
                        <a:cs typeface="Arial" panose="020B0604020202020204" pitchFamily="34" charset="0"/>
                      </a:rPr>
                      <a:t>77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3BA-4541-B01B-E70AB7CFA4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QAP Definitivo.xlsx]Sólo puntuaciones'!$B$2:$J$2</c:f>
              <c:strCache>
                <c:ptCount val="9"/>
                <c:pt idx="0">
                  <c:v>Best interest</c:v>
                </c:pt>
                <c:pt idx="1">
                  <c:v>Confidentiality</c:v>
                </c:pt>
                <c:pt idx="2">
                  <c:v>Alliance with families</c:v>
                </c:pt>
                <c:pt idx="3">
                  <c:v>Strengths approach</c:v>
                </c:pt>
                <c:pt idx="4">
                  <c:v>Responsiveness &amp; Timeliness</c:v>
                </c:pt>
                <c:pt idx="5">
                  <c:v>Evidence-based approaches</c:v>
                </c:pt>
                <c:pt idx="6">
                  <c:v>Feasible intervention plan</c:v>
                </c:pt>
                <c:pt idx="7">
                  <c:v>Positive work environment</c:v>
                </c:pt>
                <c:pt idx="8">
                  <c:v>Regular reporting</c:v>
                </c:pt>
              </c:strCache>
            </c:strRef>
          </c:cat>
          <c:val>
            <c:numRef>
              <c:f>'[Excel QAP Definitivo.xlsx]Sólo puntuaciones'!$B$22:$J$22</c:f>
              <c:numCache>
                <c:formatCode>General</c:formatCode>
                <c:ptCount val="9"/>
                <c:pt idx="0">
                  <c:v>3.1052631578947367</c:v>
                </c:pt>
                <c:pt idx="1">
                  <c:v>3.2105263157894739</c:v>
                </c:pt>
                <c:pt idx="2">
                  <c:v>2.6494736842105264</c:v>
                </c:pt>
                <c:pt idx="3">
                  <c:v>2.4736842105263159</c:v>
                </c:pt>
                <c:pt idx="4">
                  <c:v>2.411578947368421</c:v>
                </c:pt>
                <c:pt idx="5">
                  <c:v>2.3684210526315788</c:v>
                </c:pt>
                <c:pt idx="6">
                  <c:v>2.6315789473684212</c:v>
                </c:pt>
                <c:pt idx="7">
                  <c:v>2.7457894736842108</c:v>
                </c:pt>
                <c:pt idx="8">
                  <c:v>2.9605263157894739</c:v>
                </c:pt>
              </c:numCache>
            </c:numRef>
          </c:val>
          <c:extLst>
            <c:ext xmlns:c16="http://schemas.microsoft.com/office/drawing/2014/chart" uri="{C3380CC4-5D6E-409C-BE32-E72D297353CC}">
              <c16:uniqueId val="{00000009-A3BA-4541-B01B-E70AB7CFA4C2}"/>
            </c:ext>
          </c:extLst>
        </c:ser>
        <c:dLbls>
          <c:dLblPos val="outEnd"/>
          <c:showLegendKey val="0"/>
          <c:showVal val="1"/>
          <c:showCatName val="0"/>
          <c:showSerName val="0"/>
          <c:showPercent val="0"/>
          <c:showBubbleSize val="0"/>
        </c:dLbls>
        <c:gapWidth val="219"/>
        <c:overlap val="-27"/>
        <c:axId val="205707120"/>
        <c:axId val="205708368"/>
      </c:barChart>
      <c:catAx>
        <c:axId val="205707120"/>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205708368"/>
        <c:crosses val="autoZero"/>
        <c:auto val="1"/>
        <c:lblAlgn val="ctr"/>
        <c:lblOffset val="100"/>
        <c:noMultiLvlLbl val="0"/>
      </c:catAx>
      <c:valAx>
        <c:axId val="20570836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205707120"/>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95030236028569"/>
          <c:y val="4.1344865305117412E-2"/>
          <c:w val="0.55797788763270606"/>
          <c:h val="0.91731026938976523"/>
        </c:manualLayout>
      </c:layout>
      <c:barChart>
        <c:barDir val="bar"/>
        <c:grouping val="clustered"/>
        <c:varyColors val="0"/>
        <c:ser>
          <c:idx val="0"/>
          <c:order val="0"/>
          <c:spPr>
            <a:solidFill>
              <a:srgbClr val="C6AA55"/>
            </a:solidFill>
            <a:ln>
              <a:noFill/>
            </a:ln>
            <a:effectLst/>
          </c:spPr>
          <c:invertIfNegative val="0"/>
          <c:dLbls>
            <c:dLbl>
              <c:idx val="0"/>
              <c:tx>
                <c:rich>
                  <a:bodyPr/>
                  <a:lstStyle/>
                  <a:p>
                    <a:r>
                      <a:rPr lang="en-US"/>
                      <a:t>63.16%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D6-4982-9EA2-88DDEC595139}"/>
                </c:ext>
              </c:extLst>
            </c:dLbl>
            <c:dLbl>
              <c:idx val="1"/>
              <c:tx>
                <c:rich>
                  <a:bodyPr/>
                  <a:lstStyle/>
                  <a:p>
                    <a:r>
                      <a:rPr lang="en-US"/>
                      <a:t>57.89%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D6-4982-9EA2-88DDEC595139}"/>
                </c:ext>
              </c:extLst>
            </c:dLbl>
            <c:dLbl>
              <c:idx val="2"/>
              <c:tx>
                <c:rich>
                  <a:bodyPr/>
                  <a:lstStyle/>
                  <a:p>
                    <a:r>
                      <a:rPr lang="en-US" dirty="0"/>
                      <a:t>42.11%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D6-4982-9EA2-88DDEC595139}"/>
                </c:ext>
              </c:extLst>
            </c:dLbl>
            <c:dLbl>
              <c:idx val="3"/>
              <c:tx>
                <c:rich>
                  <a:bodyPr/>
                  <a:lstStyle/>
                  <a:p>
                    <a:r>
                      <a:rPr lang="en-US"/>
                      <a:t>36.84%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D6-4982-9EA2-88DDEC595139}"/>
                </c:ext>
              </c:extLst>
            </c:dLbl>
            <c:dLbl>
              <c:idx val="4"/>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b="0"/>
                      <a:t>36.84%</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D6-4982-9EA2-88DDEC595139}"/>
                </c:ext>
              </c:extLst>
            </c:dLbl>
            <c:dLbl>
              <c:idx val="5"/>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b="0"/>
                      <a:t>36.84%</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BD6-4982-9EA2-88DDEC595139}"/>
                </c:ext>
              </c:extLst>
            </c:dLbl>
            <c:dLbl>
              <c:idx val="6"/>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b="0"/>
                      <a:t>36.84%</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BD6-4982-9EA2-88DDEC59513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event'!$AD$3:$AJ$3</c:f>
              <c:strCache>
                <c:ptCount val="7"/>
                <c:pt idx="0">
                  <c:v>Quality assessment</c:v>
                </c:pt>
                <c:pt idx="1">
                  <c:v>Trilateral collaboration</c:v>
                </c:pt>
                <c:pt idx="2">
                  <c:v>Best practices guidelines</c:v>
                </c:pt>
                <c:pt idx="3">
                  <c:v>Quality assessment bodies</c:v>
                </c:pt>
                <c:pt idx="4">
                  <c:v>Interprofessional competencies guidelines</c:v>
                </c:pt>
                <c:pt idx="5">
                  <c:v>Families' feedback</c:v>
                </c:pt>
                <c:pt idx="6">
                  <c:v>Public acknowledgement</c:v>
                </c:pt>
              </c:strCache>
            </c:strRef>
          </c:cat>
          <c:val>
            <c:numRef>
              <c:f>'For presentation policy event'!$AD$24:$AJ$24</c:f>
              <c:numCache>
                <c:formatCode>General</c:formatCode>
                <c:ptCount val="7"/>
                <c:pt idx="0">
                  <c:v>12</c:v>
                </c:pt>
                <c:pt idx="1">
                  <c:v>11</c:v>
                </c:pt>
                <c:pt idx="2">
                  <c:v>8</c:v>
                </c:pt>
                <c:pt idx="3">
                  <c:v>7</c:v>
                </c:pt>
                <c:pt idx="4">
                  <c:v>7</c:v>
                </c:pt>
                <c:pt idx="5">
                  <c:v>7</c:v>
                </c:pt>
                <c:pt idx="6">
                  <c:v>7</c:v>
                </c:pt>
              </c:numCache>
            </c:numRef>
          </c:val>
          <c:extLst>
            <c:ext xmlns:c16="http://schemas.microsoft.com/office/drawing/2014/chart" uri="{C3380CC4-5D6E-409C-BE32-E72D297353CC}">
              <c16:uniqueId val="{00000007-9BD6-4982-9EA2-88DDEC595139}"/>
            </c:ext>
          </c:extLst>
        </c:ser>
        <c:dLbls>
          <c:dLblPos val="outEnd"/>
          <c:showLegendKey val="0"/>
          <c:showVal val="1"/>
          <c:showCatName val="0"/>
          <c:showSerName val="0"/>
          <c:showPercent val="0"/>
          <c:showBubbleSize val="0"/>
        </c:dLbls>
        <c:gapWidth val="182"/>
        <c:axId val="457810015"/>
        <c:axId val="457812511"/>
      </c:barChart>
      <c:catAx>
        <c:axId val="457810015"/>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457812511"/>
        <c:crosses val="autoZero"/>
        <c:auto val="1"/>
        <c:lblAlgn val="ctr"/>
        <c:lblOffset val="100"/>
        <c:noMultiLvlLbl val="0"/>
      </c:catAx>
      <c:valAx>
        <c:axId val="457812511"/>
        <c:scaling>
          <c:orientation val="minMax"/>
          <c:max val="19"/>
          <c:min val="0"/>
        </c:scaling>
        <c:delete val="1"/>
        <c:axPos val="t"/>
        <c:numFmt formatCode="General" sourceLinked="1"/>
        <c:majorTickMark val="out"/>
        <c:minorTickMark val="none"/>
        <c:tickLblPos val="nextTo"/>
        <c:crossAx val="457810015"/>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b="1"/>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6AAD4"/>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2.89</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0.64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A4-41C6-B613-C7492ABD9AED}"/>
                </c:ext>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2.42</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0.67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A4-41C6-B613-C7492ABD9AED}"/>
                </c:ext>
              </c:extLst>
            </c:dLbl>
            <c:dLbl>
              <c:idx val="2"/>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2.44</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0.90</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0A4-41C6-B613-C7492ABD9AED}"/>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2.63</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0.74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A4-41C6-B613-C7492ABD9AED}"/>
                </c:ext>
              </c:extLst>
            </c:dLbl>
            <c:dLbl>
              <c:idx val="4"/>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2.53</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0.75</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0A4-41C6-B613-C7492ABD9AED}"/>
                </c:ext>
              </c:extLst>
            </c:dLbl>
            <c:dLbl>
              <c:idx val="5"/>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2.84</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0.59</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0A4-41C6-B613-C7492ABD9AED}"/>
                </c:ext>
              </c:extLst>
            </c:dLbl>
            <c:dLbl>
              <c:idx val="6"/>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3.16</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0.87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0A4-41C6-B613-C7492ABD9AED}"/>
                </c:ext>
              </c:extLst>
            </c:dLbl>
            <c:dLbl>
              <c:idx val="7"/>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2.53</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1.04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0A4-41C6-B613-C7492ABD9AED}"/>
                </c:ext>
              </c:extLst>
            </c:dLbl>
            <c:dLbl>
              <c:idx val="8"/>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3.21</a:t>
                    </a:r>
                  </a:p>
                  <a:p>
                    <a:pPr>
                      <a:defRPr sz="1200">
                        <a:solidFill>
                          <a:schemeClr val="tx1"/>
                        </a:solidFill>
                      </a:defRPr>
                    </a:pPr>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0.83</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0A4-41C6-B613-C7492ABD9A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'Sólo puntuaciones'!$L$2:$T$2</c:f>
              <c:strCache>
                <c:ptCount val="9"/>
                <c:pt idx="0">
                  <c:v>Broad accessible supports</c:v>
                </c:pt>
                <c:pt idx="1">
                  <c:v>Economic support</c:v>
                </c:pt>
                <c:pt idx="2">
                  <c:v>Family-friendly working conditions</c:v>
                </c:pt>
                <c:pt idx="3">
                  <c:v>Continuum of services </c:v>
                </c:pt>
                <c:pt idx="4">
                  <c:v>Person-centred response</c:v>
                </c:pt>
                <c:pt idx="5">
                  <c:v>Inclusiveness</c:v>
                </c:pt>
                <c:pt idx="6">
                  <c:v>Coordination</c:v>
                </c:pt>
                <c:pt idx="7">
                  <c:v>Adequate funding</c:v>
                </c:pt>
                <c:pt idx="8">
                  <c:v>Professional training</c:v>
                </c:pt>
              </c:strCache>
            </c:strRef>
          </c:cat>
          <c:val>
            <c:numRef>
              <c:f>'Sólo puntuaciones'!$L$22:$T$22</c:f>
              <c:numCache>
                <c:formatCode>General</c:formatCode>
                <c:ptCount val="9"/>
                <c:pt idx="0">
                  <c:v>2.8947368421052633</c:v>
                </c:pt>
                <c:pt idx="1">
                  <c:v>2.4210526315789473</c:v>
                </c:pt>
                <c:pt idx="2">
                  <c:v>2.4444444444444446</c:v>
                </c:pt>
                <c:pt idx="3">
                  <c:v>2.6315789473684212</c:v>
                </c:pt>
                <c:pt idx="4">
                  <c:v>2.5263157894736841</c:v>
                </c:pt>
                <c:pt idx="5">
                  <c:v>2.8421052631578947</c:v>
                </c:pt>
                <c:pt idx="6">
                  <c:v>3.1578947368421053</c:v>
                </c:pt>
                <c:pt idx="7">
                  <c:v>2.5294117647058822</c:v>
                </c:pt>
                <c:pt idx="8">
                  <c:v>3.2105263157894739</c:v>
                </c:pt>
              </c:numCache>
            </c:numRef>
          </c:val>
          <c:extLst>
            <c:ext xmlns:c16="http://schemas.microsoft.com/office/drawing/2014/chart" uri="{C3380CC4-5D6E-409C-BE32-E72D297353CC}">
              <c16:uniqueId val="{00000009-A0A4-41C6-B613-C7492ABD9AED}"/>
            </c:ext>
          </c:extLst>
        </c:ser>
        <c:dLbls>
          <c:showLegendKey val="0"/>
          <c:showVal val="0"/>
          <c:showCatName val="0"/>
          <c:showSerName val="0"/>
          <c:showPercent val="0"/>
          <c:showBubbleSize val="0"/>
        </c:dLbls>
        <c:gapWidth val="219"/>
        <c:overlap val="-27"/>
        <c:axId val="644238336"/>
        <c:axId val="644239584"/>
      </c:barChart>
      <c:catAx>
        <c:axId val="644238336"/>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644239584"/>
        <c:crosses val="autoZero"/>
        <c:auto val="1"/>
        <c:lblAlgn val="ctr"/>
        <c:lblOffset val="100"/>
        <c:noMultiLvlLbl val="0"/>
      </c:catAx>
      <c:valAx>
        <c:axId val="644239584"/>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644238336"/>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6AA55"/>
            </a:solidFill>
            <a:ln>
              <a:noFill/>
            </a:ln>
            <a:effectLst/>
          </c:spPr>
          <c:invertIfNegative val="0"/>
          <c:dLbls>
            <c:dLbl>
              <c:idx val="0"/>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2.50</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96-4AE3-97C7-7ADC750C70DE}"/>
                </c:ext>
              </c:extLst>
            </c:dLbl>
            <c:dLbl>
              <c:idx val="1"/>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2.58</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96-4AE3-97C7-7ADC750C70DE}"/>
                </c:ext>
              </c:extLst>
            </c:dLbl>
            <c:dLbl>
              <c:idx val="2"/>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2.84</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1.23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96-4AE3-97C7-7ADC750C70DE}"/>
                </c:ext>
              </c:extLst>
            </c:dLbl>
            <c:dLbl>
              <c:idx val="3"/>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2.63</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96-4AE3-97C7-7ADC750C70DE}"/>
                </c:ext>
              </c:extLst>
            </c:dLbl>
            <c:dLbl>
              <c:idx val="4"/>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2.46</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96-4AE3-97C7-7ADC750C70DE}"/>
                </c:ext>
              </c:extLst>
            </c:dLbl>
            <c:dLbl>
              <c:idx val="5"/>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2.05</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596-4AE3-97C7-7ADC750C70DE}"/>
                </c:ext>
              </c:extLst>
            </c:dLbl>
            <c:dLbl>
              <c:idx val="6"/>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2.56</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96-4AE3-97C7-7ADC750C70DE}"/>
                </c:ext>
              </c:extLst>
            </c:dLbl>
            <c:dLbl>
              <c:idx val="7"/>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2.58</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96-4AE3-97C7-7ADC750C70DE}"/>
                </c:ext>
              </c:extLst>
            </c:dLbl>
            <c:dLbl>
              <c:idx val="8"/>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2.84</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96-4AE3-97C7-7ADC750C70DE}"/>
                </c:ext>
              </c:extLst>
            </c:dLbl>
            <c:dLbl>
              <c:idx val="9"/>
              <c:tx>
                <c:rich>
                  <a:bodyPr/>
                  <a:lstStyle/>
                  <a:p>
                    <a:r>
                      <a:rPr lang="en-US" sz="1200" b="0" i="1" u="none" strike="noStrike" kern="1200" baseline="0" dirty="0">
                        <a:solidFill>
                          <a:schemeClr val="tx1"/>
                        </a:solidFill>
                        <a:latin typeface="Arial" panose="020B0604020202020204" pitchFamily="34" charset="0"/>
                        <a:cs typeface="Arial" panose="020B0604020202020204" pitchFamily="34" charset="0"/>
                      </a:rPr>
                      <a:t>M</a:t>
                    </a:r>
                    <a:r>
                      <a:rPr lang="en-US" sz="1200" b="0" i="0" u="none" strike="noStrike" kern="1200" baseline="0" dirty="0">
                        <a:solidFill>
                          <a:schemeClr val="tx1"/>
                        </a:solidFill>
                        <a:latin typeface="Arial" panose="020B0604020202020204" pitchFamily="34" charset="0"/>
                        <a:cs typeface="Arial" panose="020B0604020202020204" pitchFamily="34" charset="0"/>
                      </a:rPr>
                      <a:t> = 2.58</a:t>
                    </a:r>
                  </a:p>
                  <a:p>
                    <a:r>
                      <a:rPr lang="en-US" sz="1200" b="0" i="1" u="none" strike="noStrike" kern="1200" baseline="0" dirty="0">
                        <a:solidFill>
                          <a:schemeClr val="tx1"/>
                        </a:solidFill>
                        <a:latin typeface="Arial" panose="020B0604020202020204" pitchFamily="34" charset="0"/>
                        <a:cs typeface="Arial" panose="020B0604020202020204" pitchFamily="34" charset="0"/>
                      </a:rPr>
                      <a:t>SD</a:t>
                    </a:r>
                    <a:r>
                      <a:rPr lang="en-US" sz="1200" b="0" i="0" u="none" strike="noStrike" kern="1200" baseline="0" dirty="0">
                        <a:solidFill>
                          <a:schemeClr val="tx1"/>
                        </a:solidFill>
                        <a:latin typeface="Arial" panose="020B0604020202020204" pitchFamily="34" charset="0"/>
                        <a:cs typeface="Arial" panose="020B0604020202020204" pitchFamily="34" charset="0"/>
                      </a:rPr>
                      <a:t> = 0.67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96-4AE3-97C7-7ADC750C70D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'Sólo puntuaciones'!$V$2:$AE$2</c:f>
              <c:strCache>
                <c:ptCount val="10"/>
                <c:pt idx="0">
                  <c:v>Trilateral collaboration</c:v>
                </c:pt>
                <c:pt idx="1">
                  <c:v>Quality assessment bodies</c:v>
                </c:pt>
                <c:pt idx="2">
                  <c:v>Participatory advocacy</c:v>
                </c:pt>
                <c:pt idx="3">
                  <c:v>Best practices guidelines</c:v>
                </c:pt>
                <c:pt idx="4">
                  <c:v>Interprofessional competencies guidelines</c:v>
                </c:pt>
                <c:pt idx="5">
                  <c:v>Quality assessment</c:v>
                </c:pt>
                <c:pt idx="6">
                  <c:v>Families' feedback</c:v>
                </c:pt>
                <c:pt idx="7">
                  <c:v>Public acknowledgement</c:v>
                </c:pt>
                <c:pt idx="8">
                  <c:v>Professional training in EBP</c:v>
                </c:pt>
                <c:pt idx="9">
                  <c:v>Best practices dissemination</c:v>
                </c:pt>
              </c:strCache>
            </c:strRef>
          </c:cat>
          <c:val>
            <c:numRef>
              <c:f>'Sólo puntuaciones'!$V$22:$AE$22</c:f>
              <c:numCache>
                <c:formatCode>General</c:formatCode>
                <c:ptCount val="10"/>
                <c:pt idx="0">
                  <c:v>2.5</c:v>
                </c:pt>
                <c:pt idx="1">
                  <c:v>2.5789473684210527</c:v>
                </c:pt>
                <c:pt idx="2">
                  <c:v>2.8421052631578947</c:v>
                </c:pt>
                <c:pt idx="3">
                  <c:v>2.6273684210526316</c:v>
                </c:pt>
                <c:pt idx="4">
                  <c:v>2.4605263157894739</c:v>
                </c:pt>
                <c:pt idx="5">
                  <c:v>2.0526315789473686</c:v>
                </c:pt>
                <c:pt idx="6">
                  <c:v>2.5555555555555554</c:v>
                </c:pt>
                <c:pt idx="7">
                  <c:v>2.5789473684210527</c:v>
                </c:pt>
                <c:pt idx="8">
                  <c:v>2.8421052631578947</c:v>
                </c:pt>
                <c:pt idx="9">
                  <c:v>2.5789473684210527</c:v>
                </c:pt>
              </c:numCache>
            </c:numRef>
          </c:val>
          <c:extLst>
            <c:ext xmlns:c16="http://schemas.microsoft.com/office/drawing/2014/chart" uri="{C3380CC4-5D6E-409C-BE32-E72D297353CC}">
              <c16:uniqueId val="{0000000A-A596-4AE3-97C7-7ADC750C70DE}"/>
            </c:ext>
          </c:extLst>
        </c:ser>
        <c:dLbls>
          <c:dLblPos val="outEnd"/>
          <c:showLegendKey val="0"/>
          <c:showVal val="1"/>
          <c:showCatName val="0"/>
          <c:showSerName val="0"/>
          <c:showPercent val="0"/>
          <c:showBubbleSize val="0"/>
        </c:dLbls>
        <c:gapWidth val="219"/>
        <c:overlap val="-27"/>
        <c:axId val="407403840"/>
        <c:axId val="407392608"/>
      </c:barChart>
      <c:catAx>
        <c:axId val="407403840"/>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07392608"/>
        <c:crosses val="autoZero"/>
        <c:auto val="1"/>
        <c:lblAlgn val="ctr"/>
        <c:lblOffset val="100"/>
        <c:noMultiLvlLbl val="0"/>
      </c:catAx>
      <c:valAx>
        <c:axId val="40739260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407403840"/>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'Medias de los sectores'!$B$1</c:f>
              <c:strCache>
                <c:ptCount val="1"/>
                <c:pt idx="0">
                  <c:v>Social</c:v>
                </c:pt>
              </c:strCache>
            </c:strRef>
          </c:tx>
          <c:spPr>
            <a:solidFill>
              <a:srgbClr val="B378AE"/>
            </a:solidFill>
            <a:ln>
              <a:solidFill>
                <a:srgbClr val="B378AE"/>
              </a:solidFill>
            </a:ln>
            <a:effectLst/>
          </c:spPr>
          <c:cat>
            <c:strRef>
              <c:f>'Medias de los sectores'!$A$2:$A$8</c:f>
              <c:strCache>
                <c:ptCount val="7"/>
                <c:pt idx="0">
                  <c:v>Alliance with families</c:v>
                </c:pt>
                <c:pt idx="1">
                  <c:v>Strengths approach</c:v>
                </c:pt>
                <c:pt idx="2">
                  <c:v>Responsiveness &amp; Timeliness</c:v>
                </c:pt>
                <c:pt idx="3">
                  <c:v>Evidence-based approaches</c:v>
                </c:pt>
                <c:pt idx="4">
                  <c:v>Feasible intervention plan</c:v>
                </c:pt>
                <c:pt idx="5">
                  <c:v>Positive work environment</c:v>
                </c:pt>
                <c:pt idx="6">
                  <c:v>Regular reporting</c:v>
                </c:pt>
              </c:strCache>
            </c:strRef>
          </c:cat>
          <c:val>
            <c:numRef>
              <c:f>'Medias de los sectores'!$B$2:$B$8</c:f>
              <c:numCache>
                <c:formatCode>General</c:formatCode>
                <c:ptCount val="7"/>
                <c:pt idx="0">
                  <c:v>2.8947368421052633</c:v>
                </c:pt>
                <c:pt idx="1">
                  <c:v>2.8947368421052633</c:v>
                </c:pt>
                <c:pt idx="2">
                  <c:v>2.736842105263158</c:v>
                </c:pt>
                <c:pt idx="3">
                  <c:v>2.4210526315789473</c:v>
                </c:pt>
                <c:pt idx="4">
                  <c:v>2.736842105263158</c:v>
                </c:pt>
                <c:pt idx="5">
                  <c:v>2.736842105263158</c:v>
                </c:pt>
                <c:pt idx="6">
                  <c:v>3.1052631578947367</c:v>
                </c:pt>
              </c:numCache>
            </c:numRef>
          </c:val>
          <c:extLst>
            <c:ext xmlns:c16="http://schemas.microsoft.com/office/drawing/2014/chart" uri="{C3380CC4-5D6E-409C-BE32-E72D297353CC}">
              <c16:uniqueId val="{00000000-78E4-4404-A2E0-6688C9E857D6}"/>
            </c:ext>
          </c:extLst>
        </c:ser>
        <c:ser>
          <c:idx val="1"/>
          <c:order val="1"/>
          <c:tx>
            <c:strRef>
              <c:f>'Medias de los sectores'!$C$1</c:f>
              <c:strCache>
                <c:ptCount val="1"/>
                <c:pt idx="0">
                  <c:v>Education</c:v>
                </c:pt>
              </c:strCache>
            </c:strRef>
          </c:tx>
          <c:spPr>
            <a:solidFill>
              <a:srgbClr val="96AAD4"/>
            </a:solidFill>
            <a:ln>
              <a:solidFill>
                <a:srgbClr val="96AAD4"/>
              </a:solidFill>
            </a:ln>
            <a:effectLst/>
          </c:spPr>
          <c:cat>
            <c:strRef>
              <c:f>'Medias de los sectores'!$A$2:$A$8</c:f>
              <c:strCache>
                <c:ptCount val="7"/>
                <c:pt idx="0">
                  <c:v>Alliance with families</c:v>
                </c:pt>
                <c:pt idx="1">
                  <c:v>Strengths approach</c:v>
                </c:pt>
                <c:pt idx="2">
                  <c:v>Responsiveness &amp; Timeliness</c:v>
                </c:pt>
                <c:pt idx="3">
                  <c:v>Evidence-based approaches</c:v>
                </c:pt>
                <c:pt idx="4">
                  <c:v>Feasible intervention plan</c:v>
                </c:pt>
                <c:pt idx="5">
                  <c:v>Positive work environment</c:v>
                </c:pt>
                <c:pt idx="6">
                  <c:v>Regular reporting</c:v>
                </c:pt>
              </c:strCache>
            </c:strRef>
          </c:cat>
          <c:val>
            <c:numRef>
              <c:f>'Medias de los sectores'!$C$2:$C$8</c:f>
              <c:numCache>
                <c:formatCode>General</c:formatCode>
                <c:ptCount val="7"/>
                <c:pt idx="0">
                  <c:v>2.6666666666666665</c:v>
                </c:pt>
                <c:pt idx="1">
                  <c:v>2.4705882352941178</c:v>
                </c:pt>
                <c:pt idx="2">
                  <c:v>2.3611111111111112</c:v>
                </c:pt>
                <c:pt idx="3">
                  <c:v>2.3125</c:v>
                </c:pt>
                <c:pt idx="4">
                  <c:v>2.6470588235294117</c:v>
                </c:pt>
                <c:pt idx="5">
                  <c:v>2.7647058823529411</c:v>
                </c:pt>
                <c:pt idx="6">
                  <c:v>3</c:v>
                </c:pt>
              </c:numCache>
            </c:numRef>
          </c:val>
          <c:extLst>
            <c:ext xmlns:c16="http://schemas.microsoft.com/office/drawing/2014/chart" uri="{C3380CC4-5D6E-409C-BE32-E72D297353CC}">
              <c16:uniqueId val="{00000001-78E4-4404-A2E0-6688C9E857D6}"/>
            </c:ext>
          </c:extLst>
        </c:ser>
        <c:ser>
          <c:idx val="2"/>
          <c:order val="2"/>
          <c:tx>
            <c:strRef>
              <c:f>'Medias de los sectores'!$D$1</c:f>
              <c:strCache>
                <c:ptCount val="1"/>
                <c:pt idx="0">
                  <c:v>Health</c:v>
                </c:pt>
              </c:strCache>
            </c:strRef>
          </c:tx>
          <c:spPr>
            <a:solidFill>
              <a:srgbClr val="C6AA55"/>
            </a:solidFill>
            <a:ln>
              <a:solidFill>
                <a:srgbClr val="C6AA55"/>
              </a:solidFill>
            </a:ln>
            <a:effectLst/>
          </c:spPr>
          <c:cat>
            <c:strRef>
              <c:f>'Medias de los sectores'!$A$2:$A$8</c:f>
              <c:strCache>
                <c:ptCount val="7"/>
                <c:pt idx="0">
                  <c:v>Alliance with families</c:v>
                </c:pt>
                <c:pt idx="1">
                  <c:v>Strengths approach</c:v>
                </c:pt>
                <c:pt idx="2">
                  <c:v>Responsiveness &amp; Timeliness</c:v>
                </c:pt>
                <c:pt idx="3">
                  <c:v>Evidence-based approaches</c:v>
                </c:pt>
                <c:pt idx="4">
                  <c:v>Feasible intervention plan</c:v>
                </c:pt>
                <c:pt idx="5">
                  <c:v>Positive work environment</c:v>
                </c:pt>
                <c:pt idx="6">
                  <c:v>Regular reporting</c:v>
                </c:pt>
              </c:strCache>
            </c:strRef>
          </c:cat>
          <c:val>
            <c:numRef>
              <c:f>'Medias de los sectores'!$D$2:$D$8</c:f>
              <c:numCache>
                <c:formatCode>General</c:formatCode>
                <c:ptCount val="7"/>
                <c:pt idx="0">
                  <c:v>2.6111111111111112</c:v>
                </c:pt>
                <c:pt idx="1">
                  <c:v>2.3529411764705883</c:v>
                </c:pt>
                <c:pt idx="2">
                  <c:v>2.3888888888888888</c:v>
                </c:pt>
                <c:pt idx="3">
                  <c:v>2.375</c:v>
                </c:pt>
                <c:pt idx="4">
                  <c:v>2.5294117647058822</c:v>
                </c:pt>
                <c:pt idx="5">
                  <c:v>2.7647058823529411</c:v>
                </c:pt>
                <c:pt idx="6">
                  <c:v>2.6875</c:v>
                </c:pt>
              </c:numCache>
            </c:numRef>
          </c:val>
          <c:extLst>
            <c:ext xmlns:c16="http://schemas.microsoft.com/office/drawing/2014/chart" uri="{C3380CC4-5D6E-409C-BE32-E72D297353CC}">
              <c16:uniqueId val="{00000002-78E4-4404-A2E0-6688C9E857D6}"/>
            </c:ext>
          </c:extLst>
        </c:ser>
        <c:ser>
          <c:idx val="3"/>
          <c:order val="3"/>
          <c:tx>
            <c:strRef>
              <c:f>'Medias de los sectores'!$E$1</c:f>
              <c:strCache>
                <c:ptCount val="1"/>
                <c:pt idx="0">
                  <c:v>Justice</c:v>
                </c:pt>
              </c:strCache>
            </c:strRef>
          </c:tx>
          <c:spPr>
            <a:solidFill>
              <a:srgbClr val="888586"/>
            </a:solidFill>
            <a:ln>
              <a:solidFill>
                <a:srgbClr val="888586"/>
              </a:solidFill>
            </a:ln>
            <a:effectLst/>
          </c:spPr>
          <c:cat>
            <c:strRef>
              <c:f>'Medias de los sectores'!$A$2:$A$8</c:f>
              <c:strCache>
                <c:ptCount val="7"/>
                <c:pt idx="0">
                  <c:v>Alliance with families</c:v>
                </c:pt>
                <c:pt idx="1">
                  <c:v>Strengths approach</c:v>
                </c:pt>
                <c:pt idx="2">
                  <c:v>Responsiveness &amp; Timeliness</c:v>
                </c:pt>
                <c:pt idx="3">
                  <c:v>Evidence-based approaches</c:v>
                </c:pt>
                <c:pt idx="4">
                  <c:v>Feasible intervention plan</c:v>
                </c:pt>
                <c:pt idx="5">
                  <c:v>Positive work environment</c:v>
                </c:pt>
                <c:pt idx="6">
                  <c:v>Regular reporting</c:v>
                </c:pt>
              </c:strCache>
            </c:strRef>
          </c:cat>
          <c:val>
            <c:numRef>
              <c:f>'Medias de los sectores'!$E$2:$E$8</c:f>
              <c:numCache>
                <c:formatCode>General</c:formatCode>
                <c:ptCount val="7"/>
                <c:pt idx="0">
                  <c:v>2.3125</c:v>
                </c:pt>
                <c:pt idx="1">
                  <c:v>1.9375</c:v>
                </c:pt>
                <c:pt idx="2">
                  <c:v>2.1764705882352939</c:v>
                </c:pt>
                <c:pt idx="3">
                  <c:v>2.4</c:v>
                </c:pt>
                <c:pt idx="4">
                  <c:v>2.4375</c:v>
                </c:pt>
                <c:pt idx="5">
                  <c:v>2.5333333333333332</c:v>
                </c:pt>
                <c:pt idx="6">
                  <c:v>2.7333333333333334</c:v>
                </c:pt>
              </c:numCache>
            </c:numRef>
          </c:val>
          <c:extLst>
            <c:ext xmlns:c16="http://schemas.microsoft.com/office/drawing/2014/chart" uri="{C3380CC4-5D6E-409C-BE32-E72D297353CC}">
              <c16:uniqueId val="{00000003-78E4-4404-A2E0-6688C9E857D6}"/>
            </c:ext>
          </c:extLst>
        </c:ser>
        <c:dLbls>
          <c:showLegendKey val="0"/>
          <c:showVal val="0"/>
          <c:showCatName val="0"/>
          <c:showSerName val="0"/>
          <c:showPercent val="0"/>
          <c:showBubbleSize val="0"/>
        </c:dLbls>
        <c:axId val="1034778032"/>
        <c:axId val="1034768880"/>
      </c:radarChart>
      <c:catAx>
        <c:axId val="10347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34768880"/>
        <c:crosses val="autoZero"/>
        <c:auto val="1"/>
        <c:lblAlgn val="ctr"/>
        <c:lblOffset val="100"/>
        <c:noMultiLvlLbl val="0"/>
      </c:catAx>
      <c:valAx>
        <c:axId val="103476888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034778032"/>
        <c:crosses val="autoZero"/>
        <c:crossBetween val="between"/>
        <c:majorUnit val="1"/>
        <c:minorUnit val="1"/>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Entry>
      <c:legendEntry>
        <c:idx val="2"/>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Entry>
      <c:legendEntry>
        <c:idx val="3"/>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B378AE"/>
            </a:solidFill>
            <a:ln>
              <a:noFill/>
            </a:ln>
            <a:effectLst/>
          </c:spPr>
          <c:invertIfNegative val="0"/>
          <c:dLbls>
            <c:dLbl>
              <c:idx val="0"/>
              <c:tx>
                <c:rich>
                  <a:bodyPr/>
                  <a:lstStyle/>
                  <a:p>
                    <a:r>
                      <a:rPr lang="en-US" dirty="0"/>
                      <a:t>73.68%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21E-4EDD-A9BA-6BFA970CFDE3}"/>
                </c:ext>
              </c:extLst>
            </c:dLbl>
            <c:dLbl>
              <c:idx val="1"/>
              <c:tx>
                <c:rich>
                  <a:bodyPr/>
                  <a:lstStyle/>
                  <a:p>
                    <a:r>
                      <a:rPr lang="en-US"/>
                      <a:t>57.89%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21E-4EDD-A9BA-6BFA970CFDE3}"/>
                </c:ext>
              </c:extLst>
            </c:dLbl>
            <c:dLbl>
              <c:idx val="2"/>
              <c:tx>
                <c:rich>
                  <a:bodyPr/>
                  <a:lstStyle/>
                  <a:p>
                    <a:r>
                      <a:rPr lang="en-US"/>
                      <a:t>31.58%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21E-4EDD-A9BA-6BFA970CFDE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event'!$B$3:$D$3</c:f>
              <c:strCache>
                <c:ptCount val="3"/>
                <c:pt idx="0">
                  <c:v>Best interest</c:v>
                </c:pt>
                <c:pt idx="1">
                  <c:v>Confidentiality</c:v>
                </c:pt>
                <c:pt idx="2">
                  <c:v>Regular reporting</c:v>
                </c:pt>
              </c:strCache>
            </c:strRef>
          </c:cat>
          <c:val>
            <c:numRef>
              <c:f>'For presentation policy event'!$B$23:$D$23</c:f>
              <c:numCache>
                <c:formatCode>General</c:formatCode>
                <c:ptCount val="3"/>
                <c:pt idx="0">
                  <c:v>14</c:v>
                </c:pt>
                <c:pt idx="1">
                  <c:v>11</c:v>
                </c:pt>
                <c:pt idx="2">
                  <c:v>6</c:v>
                </c:pt>
              </c:numCache>
            </c:numRef>
          </c:val>
          <c:extLst>
            <c:ext xmlns:c16="http://schemas.microsoft.com/office/drawing/2014/chart" uri="{C3380CC4-5D6E-409C-BE32-E72D297353CC}">
              <c16:uniqueId val="{00000000-221E-4EDD-A9BA-6BFA970CFDE3}"/>
            </c:ext>
          </c:extLst>
        </c:ser>
        <c:dLbls>
          <c:dLblPos val="outEnd"/>
          <c:showLegendKey val="0"/>
          <c:showVal val="1"/>
          <c:showCatName val="0"/>
          <c:showSerName val="0"/>
          <c:showPercent val="0"/>
          <c:showBubbleSize val="0"/>
        </c:dLbls>
        <c:gapWidth val="182"/>
        <c:axId val="514642335"/>
        <c:axId val="514638591"/>
      </c:barChart>
      <c:catAx>
        <c:axId val="514642335"/>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514638591"/>
        <c:crosses val="autoZero"/>
        <c:auto val="1"/>
        <c:lblAlgn val="ctr"/>
        <c:lblOffset val="100"/>
        <c:noMultiLvlLbl val="0"/>
      </c:catAx>
      <c:valAx>
        <c:axId val="514638591"/>
        <c:scaling>
          <c:orientation val="minMax"/>
          <c:max val="19"/>
          <c:min val="0"/>
        </c:scaling>
        <c:delete val="1"/>
        <c:axPos val="t"/>
        <c:numFmt formatCode="General" sourceLinked="1"/>
        <c:majorTickMark val="none"/>
        <c:minorTickMark val="none"/>
        <c:tickLblPos val="nextTo"/>
        <c:crossAx val="514642335"/>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B378AE"/>
            </a:solidFill>
            <a:ln>
              <a:noFill/>
            </a:ln>
            <a:effectLst/>
          </c:spPr>
          <c:invertIfNegative val="0"/>
          <c:dLbls>
            <c:dLbl>
              <c:idx val="0"/>
              <c:tx>
                <c:rich>
                  <a:bodyPr/>
                  <a:lstStyle/>
                  <a:p>
                    <a:r>
                      <a:rPr lang="en-US"/>
                      <a:t>57.89%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9B-4DF4-AAF0-130AF3951B04}"/>
                </c:ext>
              </c:extLst>
            </c:dLbl>
            <c:dLbl>
              <c:idx val="1"/>
              <c:tx>
                <c:rich>
                  <a:bodyPr/>
                  <a:lstStyle/>
                  <a:p>
                    <a:r>
                      <a:rPr lang="en-US"/>
                      <a:t>57.89%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9B-4DF4-AAF0-130AF3951B04}"/>
                </c:ext>
              </c:extLst>
            </c:dLbl>
            <c:dLbl>
              <c:idx val="2"/>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0" i="0" u="none" strike="noStrike" kern="1200" baseline="0" dirty="0">
                        <a:solidFill>
                          <a:sysClr val="windowText" lastClr="000000"/>
                        </a:solidFill>
                        <a:latin typeface="Arial" panose="020B0604020202020204" pitchFamily="34" charset="0"/>
                        <a:cs typeface="Arial" panose="020B0604020202020204" pitchFamily="34" charset="0"/>
                      </a:rPr>
                      <a:t>52.63%</a:t>
                    </a:r>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9B-4DF4-AAF0-130AF3951B04}"/>
                </c:ext>
              </c:extLst>
            </c:dLbl>
            <c:dLbl>
              <c:idx val="3"/>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0" i="0" u="none" strike="noStrike" kern="1200" baseline="0" dirty="0">
                        <a:solidFill>
                          <a:sysClr val="windowText" lastClr="000000"/>
                        </a:solidFill>
                        <a:latin typeface="Arial" panose="020B0604020202020204" pitchFamily="34" charset="0"/>
                        <a:cs typeface="Arial" panose="020B0604020202020204" pitchFamily="34" charset="0"/>
                      </a:rPr>
                      <a:t>52.63%</a:t>
                    </a:r>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9B-4DF4-AAF0-130AF3951B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event'!$G$3:$J$3</c:f>
              <c:strCache>
                <c:ptCount val="4"/>
                <c:pt idx="0">
                  <c:v>Family evaluation</c:v>
                </c:pt>
                <c:pt idx="1">
                  <c:v>Evidence-based approaches</c:v>
                </c:pt>
                <c:pt idx="2">
                  <c:v>Alliance with families</c:v>
                </c:pt>
                <c:pt idx="3">
                  <c:v>Strengths approach</c:v>
                </c:pt>
              </c:strCache>
            </c:strRef>
          </c:cat>
          <c:val>
            <c:numRef>
              <c:f>'For presentation policy event'!$G$24:$J$24</c:f>
              <c:numCache>
                <c:formatCode>General</c:formatCode>
                <c:ptCount val="4"/>
                <c:pt idx="0">
                  <c:v>11</c:v>
                </c:pt>
                <c:pt idx="1">
                  <c:v>11</c:v>
                </c:pt>
                <c:pt idx="2">
                  <c:v>10</c:v>
                </c:pt>
                <c:pt idx="3">
                  <c:v>10</c:v>
                </c:pt>
              </c:numCache>
            </c:numRef>
          </c:val>
          <c:extLst>
            <c:ext xmlns:c16="http://schemas.microsoft.com/office/drawing/2014/chart" uri="{C3380CC4-5D6E-409C-BE32-E72D297353CC}">
              <c16:uniqueId val="{00000004-739B-4DF4-AAF0-130AF3951B04}"/>
            </c:ext>
          </c:extLst>
        </c:ser>
        <c:dLbls>
          <c:dLblPos val="outEnd"/>
          <c:showLegendKey val="0"/>
          <c:showVal val="1"/>
          <c:showCatName val="0"/>
          <c:showSerName val="0"/>
          <c:showPercent val="0"/>
          <c:showBubbleSize val="0"/>
        </c:dLbls>
        <c:gapWidth val="182"/>
        <c:axId val="528083535"/>
        <c:axId val="528089359"/>
      </c:barChart>
      <c:catAx>
        <c:axId val="528083535"/>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528089359"/>
        <c:crosses val="autoZero"/>
        <c:auto val="1"/>
        <c:lblAlgn val="ctr"/>
        <c:lblOffset val="100"/>
        <c:noMultiLvlLbl val="0"/>
      </c:catAx>
      <c:valAx>
        <c:axId val="528089359"/>
        <c:scaling>
          <c:orientation val="minMax"/>
          <c:max val="19"/>
          <c:min val="0"/>
        </c:scaling>
        <c:delete val="1"/>
        <c:axPos val="t"/>
        <c:numFmt formatCode="General" sourceLinked="1"/>
        <c:majorTickMark val="out"/>
        <c:minorTickMark val="none"/>
        <c:tickLblPos val="nextTo"/>
        <c:crossAx val="528083535"/>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6AAD4"/>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r>
                      <a:rPr lang="en-US" sz="1200" b="0" i="0" u="none" strike="noStrike" kern="1200" baseline="0" dirty="0">
                        <a:solidFill>
                          <a:prstClr val="black"/>
                        </a:solidFill>
                        <a:latin typeface="Arial" panose="020B0604020202020204" pitchFamily="34" charset="0"/>
                        <a:cs typeface="Arial" panose="020B0604020202020204" pitchFamily="34" charset="0"/>
                      </a:rPr>
                      <a:t>36.84%</a:t>
                    </a:r>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3F-43A4-A5C3-84DC0F025DC5}"/>
                </c:ext>
              </c:extLst>
            </c:dLbl>
            <c:dLbl>
              <c:idx val="1"/>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r>
                      <a:rPr lang="en-US" sz="1200" b="0" i="0" u="none" strike="noStrike" kern="1200" baseline="0" dirty="0">
                        <a:solidFill>
                          <a:prstClr val="black"/>
                        </a:solidFill>
                        <a:latin typeface="Arial" panose="020B0604020202020204" pitchFamily="34" charset="0"/>
                        <a:cs typeface="Arial" panose="020B0604020202020204" pitchFamily="34" charset="0"/>
                      </a:rPr>
                      <a:t>31.58%</a:t>
                    </a:r>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3F-43A4-A5C3-84DC0F025DC5}"/>
                </c:ext>
              </c:extLst>
            </c:dLbl>
            <c:dLbl>
              <c:idx val="2"/>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r>
                      <a:rPr lang="en-US" sz="1200" b="0" i="0" u="none" strike="noStrike" kern="1200" baseline="0" dirty="0">
                        <a:solidFill>
                          <a:prstClr val="black"/>
                        </a:solidFill>
                        <a:latin typeface="Arial" panose="020B0604020202020204" pitchFamily="34" charset="0"/>
                        <a:cs typeface="Arial" panose="020B0604020202020204" pitchFamily="34" charset="0"/>
                      </a:rPr>
                      <a:t>31.58%</a:t>
                    </a:r>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75000"/>
                          <a:lumOff val="25000"/>
                        </a:sys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3F-43A4-A5C3-84DC0F025D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event'!$N$3:$P$3</c:f>
              <c:strCache>
                <c:ptCount val="3"/>
                <c:pt idx="0">
                  <c:v>Broad accessible supports</c:v>
                </c:pt>
                <c:pt idx="1">
                  <c:v>Inclusiveness</c:v>
                </c:pt>
                <c:pt idx="2">
                  <c:v>Professional training</c:v>
                </c:pt>
              </c:strCache>
            </c:strRef>
          </c:cat>
          <c:val>
            <c:numRef>
              <c:f>'For presentation policy event'!$N$23:$P$23</c:f>
              <c:numCache>
                <c:formatCode>General</c:formatCode>
                <c:ptCount val="3"/>
                <c:pt idx="0">
                  <c:v>7</c:v>
                </c:pt>
                <c:pt idx="1">
                  <c:v>6</c:v>
                </c:pt>
                <c:pt idx="2">
                  <c:v>6</c:v>
                </c:pt>
              </c:numCache>
            </c:numRef>
          </c:val>
          <c:extLst>
            <c:ext xmlns:c16="http://schemas.microsoft.com/office/drawing/2014/chart" uri="{C3380CC4-5D6E-409C-BE32-E72D297353CC}">
              <c16:uniqueId val="{00000003-A13F-43A4-A5C3-84DC0F025DC5}"/>
            </c:ext>
          </c:extLst>
        </c:ser>
        <c:dLbls>
          <c:dLblPos val="outEnd"/>
          <c:showLegendKey val="0"/>
          <c:showVal val="1"/>
          <c:showCatName val="0"/>
          <c:showSerName val="0"/>
          <c:showPercent val="0"/>
          <c:showBubbleSize val="0"/>
        </c:dLbls>
        <c:gapWidth val="182"/>
        <c:axId val="528094351"/>
        <c:axId val="528088111"/>
      </c:barChart>
      <c:catAx>
        <c:axId val="528094351"/>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528088111"/>
        <c:crosses val="autoZero"/>
        <c:auto val="1"/>
        <c:lblAlgn val="ctr"/>
        <c:lblOffset val="100"/>
        <c:noMultiLvlLbl val="0"/>
      </c:catAx>
      <c:valAx>
        <c:axId val="528088111"/>
        <c:scaling>
          <c:orientation val="minMax"/>
          <c:max val="19"/>
          <c:min val="0"/>
        </c:scaling>
        <c:delete val="1"/>
        <c:axPos val="t"/>
        <c:numFmt formatCode="General" sourceLinked="1"/>
        <c:majorTickMark val="none"/>
        <c:minorTickMark val="none"/>
        <c:tickLblPos val="nextTo"/>
        <c:crossAx val="528094351"/>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6AAD4"/>
            </a:solidFill>
            <a:ln>
              <a:noFill/>
            </a:ln>
            <a:effectLst/>
          </c:spPr>
          <c:invertIfNegative val="0"/>
          <c:dLbls>
            <c:dLbl>
              <c:idx val="0"/>
              <c:tx>
                <c:rich>
                  <a:bodyPr/>
                  <a:lstStyle/>
                  <a:p>
                    <a:r>
                      <a:rPr lang="en-US"/>
                      <a:t>47.37%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3C6-41E9-9D4E-1805691477EC}"/>
                </c:ext>
              </c:extLst>
            </c:dLbl>
            <c:dLbl>
              <c:idx val="1"/>
              <c:tx>
                <c:rich>
                  <a:bodyPr/>
                  <a:lstStyle/>
                  <a:p>
                    <a:r>
                      <a:rPr lang="en-US"/>
                      <a:t>42.11%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3C6-41E9-9D4E-1805691477EC}"/>
                </c:ext>
              </c:extLst>
            </c:dLbl>
            <c:dLbl>
              <c:idx val="2"/>
              <c:tx>
                <c:rich>
                  <a:bodyPr/>
                  <a:lstStyle/>
                  <a:p>
                    <a:r>
                      <a:rPr lang="en-US"/>
                      <a:t>36.84%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3C6-41E9-9D4E-1805691477EC}"/>
                </c:ext>
              </c:extLst>
            </c:dLbl>
            <c:dLbl>
              <c:idx val="3"/>
              <c:tx>
                <c:rich>
                  <a:bodyPr/>
                  <a:lstStyle/>
                  <a:p>
                    <a:r>
                      <a:rPr lang="en-US"/>
                      <a:t>36.84%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3C6-41E9-9D4E-1805691477E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event'!$S$3:$V$3</c:f>
              <c:strCache>
                <c:ptCount val="4"/>
                <c:pt idx="0">
                  <c:v>Adequate funding</c:v>
                </c:pt>
                <c:pt idx="1">
                  <c:v>Broad accessible supports</c:v>
                </c:pt>
                <c:pt idx="2">
                  <c:v>Economic support</c:v>
                </c:pt>
                <c:pt idx="3">
                  <c:v>Family-friendly working conditions</c:v>
                </c:pt>
              </c:strCache>
            </c:strRef>
          </c:cat>
          <c:val>
            <c:numRef>
              <c:f>'For presentation policy event'!$S$24:$V$24</c:f>
              <c:numCache>
                <c:formatCode>General</c:formatCode>
                <c:ptCount val="4"/>
                <c:pt idx="0">
                  <c:v>9</c:v>
                </c:pt>
                <c:pt idx="1">
                  <c:v>8</c:v>
                </c:pt>
                <c:pt idx="2">
                  <c:v>7</c:v>
                </c:pt>
                <c:pt idx="3">
                  <c:v>7</c:v>
                </c:pt>
              </c:numCache>
            </c:numRef>
          </c:val>
          <c:extLst>
            <c:ext xmlns:c16="http://schemas.microsoft.com/office/drawing/2014/chart" uri="{C3380CC4-5D6E-409C-BE32-E72D297353CC}">
              <c16:uniqueId val="{00000004-E3C6-41E9-9D4E-1805691477EC}"/>
            </c:ext>
          </c:extLst>
        </c:ser>
        <c:dLbls>
          <c:dLblPos val="outEnd"/>
          <c:showLegendKey val="0"/>
          <c:showVal val="1"/>
          <c:showCatName val="0"/>
          <c:showSerName val="0"/>
          <c:showPercent val="0"/>
          <c:showBubbleSize val="0"/>
        </c:dLbls>
        <c:gapWidth val="182"/>
        <c:axId val="1541693551"/>
        <c:axId val="1541693135"/>
      </c:barChart>
      <c:catAx>
        <c:axId val="1541693551"/>
        <c:scaling>
          <c:orientation val="maxMin"/>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1541693135"/>
        <c:crosses val="autoZero"/>
        <c:auto val="1"/>
        <c:lblAlgn val="ctr"/>
        <c:lblOffset val="100"/>
        <c:noMultiLvlLbl val="0"/>
      </c:catAx>
      <c:valAx>
        <c:axId val="1541693135"/>
        <c:scaling>
          <c:orientation val="minMax"/>
          <c:max val="19"/>
          <c:min val="0"/>
        </c:scaling>
        <c:delete val="1"/>
        <c:axPos val="t"/>
        <c:numFmt formatCode="General" sourceLinked="1"/>
        <c:majorTickMark val="none"/>
        <c:minorTickMark val="none"/>
        <c:tickLblPos val="nextTo"/>
        <c:crossAx val="1541693551"/>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6AA55"/>
              </a:solidFill>
              <a:ln>
                <a:noFill/>
              </a:ln>
              <a:effectLst/>
            </c:spPr>
            <c:extLst>
              <c:ext xmlns:c16="http://schemas.microsoft.com/office/drawing/2014/chart" uri="{C3380CC4-5D6E-409C-BE32-E72D297353CC}">
                <c16:uniqueId val="{00000001-B109-441D-8C21-A38EDAC96A78}"/>
              </c:ext>
            </c:extLst>
          </c:dPt>
          <c:dPt>
            <c:idx val="1"/>
            <c:invertIfNegative val="0"/>
            <c:bubble3D val="0"/>
            <c:spPr>
              <a:solidFill>
                <a:srgbClr val="C6AA55"/>
              </a:solidFill>
              <a:ln>
                <a:noFill/>
              </a:ln>
              <a:effectLst/>
            </c:spPr>
            <c:extLst>
              <c:ext xmlns:c16="http://schemas.microsoft.com/office/drawing/2014/chart" uri="{C3380CC4-5D6E-409C-BE32-E72D297353CC}">
                <c16:uniqueId val="{00000003-B109-441D-8C21-A38EDAC96A78}"/>
              </c:ext>
            </c:extLst>
          </c:dPt>
          <c:dLbls>
            <c:dLbl>
              <c:idx val="0"/>
              <c:tx>
                <c:rich>
                  <a:bodyPr/>
                  <a:lstStyle/>
                  <a:p>
                    <a:r>
                      <a:rPr lang="en-US"/>
                      <a:t>36.84%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09-441D-8C21-A38EDAC96A78}"/>
                </c:ext>
              </c:extLst>
            </c:dLbl>
            <c:dLbl>
              <c:idx val="1"/>
              <c:tx>
                <c:rich>
                  <a:bodyPr/>
                  <a:lstStyle/>
                  <a:p>
                    <a:r>
                      <a:rPr lang="en-US"/>
                      <a:t>36.84%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09-441D-8C21-A38EDAC96A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presentation policy event'!$Z$3:$AA$3</c:f>
              <c:strCache>
                <c:ptCount val="2"/>
                <c:pt idx="0">
                  <c:v>Professional training in EBP</c:v>
                </c:pt>
                <c:pt idx="1">
                  <c:v>Best practices dissemination</c:v>
                </c:pt>
              </c:strCache>
            </c:strRef>
          </c:cat>
          <c:val>
            <c:numRef>
              <c:f>'For presentation policy event'!$Z$23:$AA$23</c:f>
              <c:numCache>
                <c:formatCode>General</c:formatCode>
                <c:ptCount val="2"/>
                <c:pt idx="0">
                  <c:v>7</c:v>
                </c:pt>
                <c:pt idx="1">
                  <c:v>7</c:v>
                </c:pt>
              </c:numCache>
            </c:numRef>
          </c:val>
          <c:extLst>
            <c:ext xmlns:c16="http://schemas.microsoft.com/office/drawing/2014/chart" uri="{C3380CC4-5D6E-409C-BE32-E72D297353CC}">
              <c16:uniqueId val="{00000004-B109-441D-8C21-A38EDAC96A78}"/>
            </c:ext>
          </c:extLst>
        </c:ser>
        <c:dLbls>
          <c:dLblPos val="outEnd"/>
          <c:showLegendKey val="0"/>
          <c:showVal val="1"/>
          <c:showCatName val="0"/>
          <c:showSerName val="0"/>
          <c:showPercent val="0"/>
          <c:showBubbleSize val="0"/>
        </c:dLbls>
        <c:gapWidth val="182"/>
        <c:axId val="1609625183"/>
        <c:axId val="1609631007"/>
      </c:barChart>
      <c:catAx>
        <c:axId val="1609625183"/>
        <c:scaling>
          <c:orientation val="minMax"/>
        </c:scaling>
        <c:delete val="0"/>
        <c:axPos val="l"/>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1609631007"/>
        <c:crosses val="autoZero"/>
        <c:auto val="1"/>
        <c:lblAlgn val="ctr"/>
        <c:lblOffset val="100"/>
        <c:noMultiLvlLbl val="0"/>
      </c:catAx>
      <c:valAx>
        <c:axId val="1609631007"/>
        <c:scaling>
          <c:orientation val="minMax"/>
          <c:max val="19"/>
          <c:min val="0"/>
        </c:scaling>
        <c:delete val="1"/>
        <c:axPos val="b"/>
        <c:numFmt formatCode="General" sourceLinked="1"/>
        <c:majorTickMark val="out"/>
        <c:minorTickMark val="none"/>
        <c:tickLblPos val="nextTo"/>
        <c:crossAx val="1609625183"/>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BB7A-B300-EC43-BFC6-988940AD3BBB}" type="doc">
      <dgm:prSet loTypeId="urn:microsoft.com/office/officeart/2005/8/layout/process2" loCatId="" qsTypeId="urn:microsoft.com/office/officeart/2005/8/quickstyle/simple1" qsCatId="simple" csTypeId="urn:microsoft.com/office/officeart/2005/8/colors/accent1_2" csCatId="accent1" phldr="1"/>
      <dgm:spPr/>
    </dgm:pt>
    <dgm:pt modelId="{B18B5AB7-9896-E041-B305-64727C8A114E}">
      <dgm:prSet phldrT="[Texto]" custT="1"/>
      <dgm:spPr/>
      <dgm:t>
        <a:bodyPr/>
        <a:lstStyle/>
        <a:p>
          <a:r>
            <a:rPr lang="es-ES" sz="1800" b="1" dirty="0">
              <a:latin typeface="Arial" panose="020B0604020202020204" pitchFamily="34" charset="0"/>
              <a:cs typeface="Arial" panose="020B0604020202020204" pitchFamily="34" charset="0"/>
            </a:rPr>
            <a:t>Application</a:t>
          </a:r>
          <a:r>
            <a:rPr lang="es-ES" sz="1600" b="1"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field</a:t>
          </a:r>
        </a:p>
      </dgm:t>
    </dgm:pt>
    <dgm:pt modelId="{AB0886E7-D50C-414D-AD87-E5C3240166FB}" type="parTrans" cxnId="{7B48F6F1-76D4-9946-9CA5-39860809F320}">
      <dgm:prSet/>
      <dgm:spPr/>
      <dgm:t>
        <a:bodyPr/>
        <a:lstStyle/>
        <a:p>
          <a:endParaRPr lang="es-ES" sz="1600" b="1">
            <a:latin typeface="Arial" panose="020B0604020202020204" pitchFamily="34" charset="0"/>
            <a:cs typeface="Arial" panose="020B0604020202020204" pitchFamily="34" charset="0"/>
          </a:endParaRPr>
        </a:p>
      </dgm:t>
    </dgm:pt>
    <dgm:pt modelId="{01223D62-DDC9-9D4A-BF15-6D5AE11824D2}" type="sibTrans" cxnId="{7B48F6F1-76D4-9946-9CA5-39860809F320}">
      <dgm:prSet custT="1"/>
      <dgm:spPr/>
      <dgm:t>
        <a:bodyPr/>
        <a:lstStyle/>
        <a:p>
          <a:endParaRPr lang="es-ES" sz="1400" b="1" dirty="0">
            <a:latin typeface="Arial" panose="020B0604020202020204" pitchFamily="34" charset="0"/>
            <a:cs typeface="Arial" panose="020B0604020202020204" pitchFamily="34" charset="0"/>
          </a:endParaRPr>
        </a:p>
      </dgm:t>
    </dgm:pt>
    <dgm:pt modelId="{2DBC56A2-06AA-454F-B96E-1BAE125659A9}">
      <dgm:prSet phldrT="[Texto]" custT="1"/>
      <dgm:spPr/>
      <dgm:t>
        <a:bodyPr/>
        <a:lstStyle/>
        <a:p>
          <a:r>
            <a:rPr lang="es-ES" sz="1800" b="1" dirty="0">
              <a:latin typeface="Arial" panose="020B0604020202020204" pitchFamily="34" charset="0"/>
              <a:cs typeface="Arial" panose="020B0604020202020204" pitchFamily="34" charset="0"/>
            </a:rPr>
            <a:t>Objectives</a:t>
          </a:r>
        </a:p>
      </dgm:t>
    </dgm:pt>
    <dgm:pt modelId="{E7D53EF4-2FBD-A74B-AB26-D390418D6092}" type="parTrans" cxnId="{85E46A7E-D0CA-1645-A826-7E212C8CDF77}">
      <dgm:prSet/>
      <dgm:spPr/>
      <dgm:t>
        <a:bodyPr/>
        <a:lstStyle/>
        <a:p>
          <a:endParaRPr lang="es-ES" sz="1600" b="1">
            <a:latin typeface="Arial" panose="020B0604020202020204" pitchFamily="34" charset="0"/>
            <a:cs typeface="Arial" panose="020B0604020202020204" pitchFamily="34" charset="0"/>
          </a:endParaRPr>
        </a:p>
      </dgm:t>
    </dgm:pt>
    <dgm:pt modelId="{3310888B-7C20-B446-8848-F8A624A52B9C}" type="sibTrans" cxnId="{85E46A7E-D0CA-1645-A826-7E212C8CDF77}">
      <dgm:prSet custT="1"/>
      <dgm:spPr/>
      <dgm:t>
        <a:bodyPr/>
        <a:lstStyle/>
        <a:p>
          <a:endParaRPr lang="es-ES" sz="1400" b="1" dirty="0">
            <a:latin typeface="Arial" panose="020B0604020202020204" pitchFamily="34" charset="0"/>
            <a:cs typeface="Arial" panose="020B0604020202020204" pitchFamily="34" charset="0"/>
          </a:endParaRPr>
        </a:p>
      </dgm:t>
    </dgm:pt>
    <dgm:pt modelId="{2FC6C3A9-8682-BC4A-A92A-781426697406}">
      <dgm:prSet phldrT="[Texto]" custT="1"/>
      <dgm:spPr/>
      <dgm:t>
        <a:bodyPr/>
        <a:lstStyle/>
        <a:p>
          <a:r>
            <a:rPr lang="es-ES" sz="1800" b="1" dirty="0">
              <a:latin typeface="Arial" panose="020B0604020202020204" pitchFamily="34" charset="0"/>
              <a:cs typeface="Arial" panose="020B0604020202020204" pitchFamily="34" charset="0"/>
            </a:rPr>
            <a:t>Principles</a:t>
          </a:r>
        </a:p>
      </dgm:t>
    </dgm:pt>
    <dgm:pt modelId="{A1B62983-E761-EA46-A8BC-E31694BCBB4F}" type="parTrans" cxnId="{1B59C628-CD2E-6A4F-A7C6-01EDE6573906}">
      <dgm:prSet/>
      <dgm:spPr/>
      <dgm:t>
        <a:bodyPr/>
        <a:lstStyle/>
        <a:p>
          <a:endParaRPr lang="es-ES" sz="1600" b="1">
            <a:latin typeface="Arial" panose="020B0604020202020204" pitchFamily="34" charset="0"/>
            <a:cs typeface="Arial" panose="020B0604020202020204" pitchFamily="34" charset="0"/>
          </a:endParaRPr>
        </a:p>
      </dgm:t>
    </dgm:pt>
    <dgm:pt modelId="{0F771637-4548-574A-A82A-1EA5365FAEB2}" type="sibTrans" cxnId="{1B59C628-CD2E-6A4F-A7C6-01EDE6573906}">
      <dgm:prSet custT="1"/>
      <dgm:spPr/>
      <dgm:t>
        <a:bodyPr/>
        <a:lstStyle/>
        <a:p>
          <a:endParaRPr lang="es-ES" sz="1400" b="1" dirty="0">
            <a:latin typeface="Arial" panose="020B0604020202020204" pitchFamily="34" charset="0"/>
            <a:cs typeface="Arial" panose="020B0604020202020204" pitchFamily="34" charset="0"/>
          </a:endParaRPr>
        </a:p>
      </dgm:t>
    </dgm:pt>
    <dgm:pt modelId="{2216327C-DC92-D548-8D18-7B09F2E6B270}">
      <dgm:prSet phldrT="[Texto]" custT="1"/>
      <dgm:spPr/>
      <dgm:t>
        <a:bodyPr/>
        <a:lstStyle/>
        <a:p>
          <a:r>
            <a:rPr lang="es-ES" sz="1800" b="1" dirty="0">
              <a:latin typeface="Arial" panose="020B0604020202020204" pitchFamily="34" charset="0"/>
              <a:cs typeface="Arial" panose="020B0604020202020204" pitchFamily="34" charset="0"/>
            </a:rPr>
            <a:t>Quality standards</a:t>
          </a:r>
        </a:p>
      </dgm:t>
    </dgm:pt>
    <dgm:pt modelId="{AEAAAC8D-507B-AB43-ADCB-4931F399A422}" type="parTrans" cxnId="{872B7AAE-BB73-4741-ABB3-280E12B65565}">
      <dgm:prSet/>
      <dgm:spPr/>
      <dgm:t>
        <a:bodyPr/>
        <a:lstStyle/>
        <a:p>
          <a:endParaRPr lang="es-ES" sz="1600" b="1">
            <a:latin typeface="Arial" panose="020B0604020202020204" pitchFamily="34" charset="0"/>
            <a:cs typeface="Arial" panose="020B0604020202020204" pitchFamily="34" charset="0"/>
          </a:endParaRPr>
        </a:p>
      </dgm:t>
    </dgm:pt>
    <dgm:pt modelId="{DBC71584-C1AE-1A41-9412-E909A25BE4E5}" type="sibTrans" cxnId="{872B7AAE-BB73-4741-ABB3-280E12B65565}">
      <dgm:prSet custT="1"/>
      <dgm:spPr/>
      <dgm:t>
        <a:bodyPr/>
        <a:lstStyle/>
        <a:p>
          <a:endParaRPr lang="es-ES" sz="1400" b="1" dirty="0">
            <a:latin typeface="Arial" panose="020B0604020202020204" pitchFamily="34" charset="0"/>
            <a:cs typeface="Arial" panose="020B0604020202020204" pitchFamily="34" charset="0"/>
          </a:endParaRPr>
        </a:p>
      </dgm:t>
    </dgm:pt>
    <dgm:pt modelId="{B4830230-9726-4647-8190-D9B148B91DDB}">
      <dgm:prSet phldrT="[Texto]" custT="1"/>
      <dgm:spPr/>
      <dgm:t>
        <a:bodyPr/>
        <a:lstStyle/>
        <a:p>
          <a:r>
            <a:rPr lang="es-ES" sz="1800" b="1" dirty="0">
              <a:latin typeface="Arial" panose="020B0604020202020204" pitchFamily="34" charset="0"/>
              <a:cs typeface="Arial" panose="020B0604020202020204" pitchFamily="34" charset="0"/>
            </a:rPr>
            <a:t>Measurable indicators</a:t>
          </a:r>
        </a:p>
      </dgm:t>
    </dgm:pt>
    <dgm:pt modelId="{8EAE3B91-00C6-CE49-BF3A-70BE9A5BCCC8}" type="parTrans" cxnId="{E0B10587-135C-EE47-BC8E-65A7B84AE9B6}">
      <dgm:prSet/>
      <dgm:spPr/>
      <dgm:t>
        <a:bodyPr/>
        <a:lstStyle/>
        <a:p>
          <a:endParaRPr lang="es-ES" sz="1600" b="1">
            <a:latin typeface="Arial" panose="020B0604020202020204" pitchFamily="34" charset="0"/>
            <a:cs typeface="Arial" panose="020B0604020202020204" pitchFamily="34" charset="0"/>
          </a:endParaRPr>
        </a:p>
      </dgm:t>
    </dgm:pt>
    <dgm:pt modelId="{6A30AB08-5FF8-894A-B8C1-7ADE560D4C2A}" type="sibTrans" cxnId="{E0B10587-135C-EE47-BC8E-65A7B84AE9B6}">
      <dgm:prSet custT="1"/>
      <dgm:spPr/>
      <dgm:t>
        <a:bodyPr/>
        <a:lstStyle/>
        <a:p>
          <a:endParaRPr lang="es-ES" sz="1400" b="1" dirty="0">
            <a:latin typeface="Arial" panose="020B0604020202020204" pitchFamily="34" charset="0"/>
            <a:cs typeface="Arial" panose="020B0604020202020204" pitchFamily="34" charset="0"/>
          </a:endParaRPr>
        </a:p>
      </dgm:t>
    </dgm:pt>
    <dgm:pt modelId="{C6313167-223E-464F-B42B-CAE862618027}">
      <dgm:prSet phldrT="[Texto]" custT="1"/>
      <dgm:spPr/>
      <dgm:t>
        <a:bodyPr/>
        <a:lstStyle/>
        <a:p>
          <a:r>
            <a:rPr lang="es-ES" sz="1800" b="1" dirty="0">
              <a:latin typeface="Arial" panose="020B0604020202020204" pitchFamily="34" charset="0"/>
              <a:cs typeface="Arial" panose="020B0604020202020204" pitchFamily="34" charset="0"/>
            </a:rPr>
            <a:t>Outcomes</a:t>
          </a:r>
        </a:p>
      </dgm:t>
    </dgm:pt>
    <dgm:pt modelId="{67B1F212-6DA9-234D-ABC4-83952D1A0B2B}" type="parTrans" cxnId="{4A512DBE-128C-AE42-A68B-1212788BA4E1}">
      <dgm:prSet/>
      <dgm:spPr/>
      <dgm:t>
        <a:bodyPr/>
        <a:lstStyle/>
        <a:p>
          <a:endParaRPr lang="es-ES" sz="1600" b="1">
            <a:latin typeface="Arial" panose="020B0604020202020204" pitchFamily="34" charset="0"/>
            <a:cs typeface="Arial" panose="020B0604020202020204" pitchFamily="34" charset="0"/>
          </a:endParaRPr>
        </a:p>
      </dgm:t>
    </dgm:pt>
    <dgm:pt modelId="{130FF181-32BA-6B42-BD56-51C9AF39EE9B}" type="sibTrans" cxnId="{4A512DBE-128C-AE42-A68B-1212788BA4E1}">
      <dgm:prSet/>
      <dgm:spPr/>
      <dgm:t>
        <a:bodyPr/>
        <a:lstStyle/>
        <a:p>
          <a:endParaRPr lang="es-ES" sz="1600" b="1">
            <a:latin typeface="Arial" panose="020B0604020202020204" pitchFamily="34" charset="0"/>
            <a:cs typeface="Arial" panose="020B0604020202020204" pitchFamily="34" charset="0"/>
          </a:endParaRPr>
        </a:p>
      </dgm:t>
    </dgm:pt>
    <dgm:pt modelId="{172D8681-9EB6-C446-9AED-0E425DF8C97E}" type="pres">
      <dgm:prSet presAssocID="{8848BB7A-B300-EC43-BFC6-988940AD3BBB}" presName="linearFlow" presStyleCnt="0">
        <dgm:presLayoutVars>
          <dgm:resizeHandles val="exact"/>
        </dgm:presLayoutVars>
      </dgm:prSet>
      <dgm:spPr/>
    </dgm:pt>
    <dgm:pt modelId="{0CB5D502-8F41-044F-A915-FEC2C899F64A}" type="pres">
      <dgm:prSet presAssocID="{B18B5AB7-9896-E041-B305-64727C8A114E}" presName="node" presStyleLbl="node1" presStyleIdx="0" presStyleCnt="6">
        <dgm:presLayoutVars>
          <dgm:bulletEnabled val="1"/>
        </dgm:presLayoutVars>
      </dgm:prSet>
      <dgm:spPr/>
    </dgm:pt>
    <dgm:pt modelId="{AD7F3722-D828-6B41-9B05-FB64FFA28AA2}" type="pres">
      <dgm:prSet presAssocID="{01223D62-DDC9-9D4A-BF15-6D5AE11824D2}" presName="sibTrans" presStyleLbl="sibTrans2D1" presStyleIdx="0" presStyleCnt="5"/>
      <dgm:spPr/>
    </dgm:pt>
    <dgm:pt modelId="{02A738B8-941F-104E-B720-BCE7C8B61205}" type="pres">
      <dgm:prSet presAssocID="{01223D62-DDC9-9D4A-BF15-6D5AE11824D2}" presName="connectorText" presStyleLbl="sibTrans2D1" presStyleIdx="0" presStyleCnt="5"/>
      <dgm:spPr/>
    </dgm:pt>
    <dgm:pt modelId="{3A5385E5-BE47-C642-B7B4-5B45204F2895}" type="pres">
      <dgm:prSet presAssocID="{2DBC56A2-06AA-454F-B96E-1BAE125659A9}" presName="node" presStyleLbl="node1" presStyleIdx="1" presStyleCnt="6">
        <dgm:presLayoutVars>
          <dgm:bulletEnabled val="1"/>
        </dgm:presLayoutVars>
      </dgm:prSet>
      <dgm:spPr/>
    </dgm:pt>
    <dgm:pt modelId="{C6305B6B-95A0-3142-9AEE-AB4286FEDFD7}" type="pres">
      <dgm:prSet presAssocID="{3310888B-7C20-B446-8848-F8A624A52B9C}" presName="sibTrans" presStyleLbl="sibTrans2D1" presStyleIdx="1" presStyleCnt="5"/>
      <dgm:spPr/>
    </dgm:pt>
    <dgm:pt modelId="{BE21BC72-3C03-534D-89D7-E151EEE65D3E}" type="pres">
      <dgm:prSet presAssocID="{3310888B-7C20-B446-8848-F8A624A52B9C}" presName="connectorText" presStyleLbl="sibTrans2D1" presStyleIdx="1" presStyleCnt="5"/>
      <dgm:spPr/>
    </dgm:pt>
    <dgm:pt modelId="{A2D6C9E9-FCFD-7349-A70F-B22705ADFF64}" type="pres">
      <dgm:prSet presAssocID="{2FC6C3A9-8682-BC4A-A92A-781426697406}" presName="node" presStyleLbl="node1" presStyleIdx="2" presStyleCnt="6">
        <dgm:presLayoutVars>
          <dgm:bulletEnabled val="1"/>
        </dgm:presLayoutVars>
      </dgm:prSet>
      <dgm:spPr/>
    </dgm:pt>
    <dgm:pt modelId="{61849130-286A-1443-AD5F-96B441FDAC3B}" type="pres">
      <dgm:prSet presAssocID="{0F771637-4548-574A-A82A-1EA5365FAEB2}" presName="sibTrans" presStyleLbl="sibTrans2D1" presStyleIdx="2" presStyleCnt="5"/>
      <dgm:spPr/>
    </dgm:pt>
    <dgm:pt modelId="{7EA80628-57B0-E848-814D-05D895584FBB}" type="pres">
      <dgm:prSet presAssocID="{0F771637-4548-574A-A82A-1EA5365FAEB2}" presName="connectorText" presStyleLbl="sibTrans2D1" presStyleIdx="2" presStyleCnt="5"/>
      <dgm:spPr/>
    </dgm:pt>
    <dgm:pt modelId="{8A85978B-1E13-1F44-A59A-85901F042F65}" type="pres">
      <dgm:prSet presAssocID="{2216327C-DC92-D548-8D18-7B09F2E6B270}" presName="node" presStyleLbl="node1" presStyleIdx="3" presStyleCnt="6">
        <dgm:presLayoutVars>
          <dgm:bulletEnabled val="1"/>
        </dgm:presLayoutVars>
      </dgm:prSet>
      <dgm:spPr/>
    </dgm:pt>
    <dgm:pt modelId="{E995F1B3-F430-924D-AFDD-B8C5349A2B59}" type="pres">
      <dgm:prSet presAssocID="{DBC71584-C1AE-1A41-9412-E909A25BE4E5}" presName="sibTrans" presStyleLbl="sibTrans2D1" presStyleIdx="3" presStyleCnt="5"/>
      <dgm:spPr/>
    </dgm:pt>
    <dgm:pt modelId="{27A42B3C-2FFF-C942-86AA-48C8C7E76851}" type="pres">
      <dgm:prSet presAssocID="{DBC71584-C1AE-1A41-9412-E909A25BE4E5}" presName="connectorText" presStyleLbl="sibTrans2D1" presStyleIdx="3" presStyleCnt="5"/>
      <dgm:spPr/>
    </dgm:pt>
    <dgm:pt modelId="{BF3751B5-8297-4F4C-AAE5-172CFB87F21E}" type="pres">
      <dgm:prSet presAssocID="{B4830230-9726-4647-8190-D9B148B91DDB}" presName="node" presStyleLbl="node1" presStyleIdx="4" presStyleCnt="6">
        <dgm:presLayoutVars>
          <dgm:bulletEnabled val="1"/>
        </dgm:presLayoutVars>
      </dgm:prSet>
      <dgm:spPr/>
    </dgm:pt>
    <dgm:pt modelId="{4EBED3FA-345C-0B48-B4CD-41AE12AF03B8}" type="pres">
      <dgm:prSet presAssocID="{6A30AB08-5FF8-894A-B8C1-7ADE560D4C2A}" presName="sibTrans" presStyleLbl="sibTrans2D1" presStyleIdx="4" presStyleCnt="5"/>
      <dgm:spPr/>
    </dgm:pt>
    <dgm:pt modelId="{EC486463-C37E-B74F-9DE9-3B20A9F6FFC1}" type="pres">
      <dgm:prSet presAssocID="{6A30AB08-5FF8-894A-B8C1-7ADE560D4C2A}" presName="connectorText" presStyleLbl="sibTrans2D1" presStyleIdx="4" presStyleCnt="5"/>
      <dgm:spPr/>
    </dgm:pt>
    <dgm:pt modelId="{CBB4E240-619E-984E-985B-6924BA5010EE}" type="pres">
      <dgm:prSet presAssocID="{C6313167-223E-464F-B42B-CAE862618027}" presName="node" presStyleLbl="node1" presStyleIdx="5" presStyleCnt="6">
        <dgm:presLayoutVars>
          <dgm:bulletEnabled val="1"/>
        </dgm:presLayoutVars>
      </dgm:prSet>
      <dgm:spPr/>
    </dgm:pt>
  </dgm:ptLst>
  <dgm:cxnLst>
    <dgm:cxn modelId="{C2F43B0E-6287-F34C-87DA-D612BEB4C1CD}" type="presOf" srcId="{3310888B-7C20-B446-8848-F8A624A52B9C}" destId="{BE21BC72-3C03-534D-89D7-E151EEE65D3E}" srcOrd="1" destOrd="0" presId="urn:microsoft.com/office/officeart/2005/8/layout/process2"/>
    <dgm:cxn modelId="{E5E6B91D-21B5-5945-B19F-34EE6A134911}" type="presOf" srcId="{B4830230-9726-4647-8190-D9B148B91DDB}" destId="{BF3751B5-8297-4F4C-AAE5-172CFB87F21E}" srcOrd="0" destOrd="0" presId="urn:microsoft.com/office/officeart/2005/8/layout/process2"/>
    <dgm:cxn modelId="{6644D11F-A915-1F43-9ACA-83FAC413DFF5}" type="presOf" srcId="{DBC71584-C1AE-1A41-9412-E909A25BE4E5}" destId="{27A42B3C-2FFF-C942-86AA-48C8C7E76851}" srcOrd="1" destOrd="0" presId="urn:microsoft.com/office/officeart/2005/8/layout/process2"/>
    <dgm:cxn modelId="{1B59C628-CD2E-6A4F-A7C6-01EDE6573906}" srcId="{8848BB7A-B300-EC43-BFC6-988940AD3BBB}" destId="{2FC6C3A9-8682-BC4A-A92A-781426697406}" srcOrd="2" destOrd="0" parTransId="{A1B62983-E761-EA46-A8BC-E31694BCBB4F}" sibTransId="{0F771637-4548-574A-A82A-1EA5365FAEB2}"/>
    <dgm:cxn modelId="{EABE6D2B-0247-F74A-B324-AC93FCE1E1A5}" type="presOf" srcId="{8848BB7A-B300-EC43-BFC6-988940AD3BBB}" destId="{172D8681-9EB6-C446-9AED-0E425DF8C97E}" srcOrd="0" destOrd="0" presId="urn:microsoft.com/office/officeart/2005/8/layout/process2"/>
    <dgm:cxn modelId="{D4B22739-046B-9341-8B5F-60E73BCB1412}" type="presOf" srcId="{01223D62-DDC9-9D4A-BF15-6D5AE11824D2}" destId="{02A738B8-941F-104E-B720-BCE7C8B61205}" srcOrd="1" destOrd="0" presId="urn:microsoft.com/office/officeart/2005/8/layout/process2"/>
    <dgm:cxn modelId="{F844A43A-A2A5-7548-B908-87EC591396FA}" type="presOf" srcId="{0F771637-4548-574A-A82A-1EA5365FAEB2}" destId="{7EA80628-57B0-E848-814D-05D895584FBB}" srcOrd="1" destOrd="0" presId="urn:microsoft.com/office/officeart/2005/8/layout/process2"/>
    <dgm:cxn modelId="{2A9FED4F-AA51-2641-9A73-036A89134FA0}" type="presOf" srcId="{2DBC56A2-06AA-454F-B96E-1BAE125659A9}" destId="{3A5385E5-BE47-C642-B7B4-5B45204F2895}" srcOrd="0" destOrd="0" presId="urn:microsoft.com/office/officeart/2005/8/layout/process2"/>
    <dgm:cxn modelId="{85E46A7E-D0CA-1645-A826-7E212C8CDF77}" srcId="{8848BB7A-B300-EC43-BFC6-988940AD3BBB}" destId="{2DBC56A2-06AA-454F-B96E-1BAE125659A9}" srcOrd="1" destOrd="0" parTransId="{E7D53EF4-2FBD-A74B-AB26-D390418D6092}" sibTransId="{3310888B-7C20-B446-8848-F8A624A52B9C}"/>
    <dgm:cxn modelId="{A1F5F883-FA7C-4D44-9695-EAF789C2E08E}" type="presOf" srcId="{2FC6C3A9-8682-BC4A-A92A-781426697406}" destId="{A2D6C9E9-FCFD-7349-A70F-B22705ADFF64}" srcOrd="0" destOrd="0" presId="urn:microsoft.com/office/officeart/2005/8/layout/process2"/>
    <dgm:cxn modelId="{E0B10587-135C-EE47-BC8E-65A7B84AE9B6}" srcId="{8848BB7A-B300-EC43-BFC6-988940AD3BBB}" destId="{B4830230-9726-4647-8190-D9B148B91DDB}" srcOrd="4" destOrd="0" parTransId="{8EAE3B91-00C6-CE49-BF3A-70BE9A5BCCC8}" sibTransId="{6A30AB08-5FF8-894A-B8C1-7ADE560D4C2A}"/>
    <dgm:cxn modelId="{BDC1E688-0A90-9249-B56A-72D361455CD1}" type="presOf" srcId="{DBC71584-C1AE-1A41-9412-E909A25BE4E5}" destId="{E995F1B3-F430-924D-AFDD-B8C5349A2B59}" srcOrd="0" destOrd="0" presId="urn:microsoft.com/office/officeart/2005/8/layout/process2"/>
    <dgm:cxn modelId="{18CC7D9B-A5F8-A248-BF28-CD0284A6439D}" type="presOf" srcId="{0F771637-4548-574A-A82A-1EA5365FAEB2}" destId="{61849130-286A-1443-AD5F-96B441FDAC3B}" srcOrd="0" destOrd="0" presId="urn:microsoft.com/office/officeart/2005/8/layout/process2"/>
    <dgm:cxn modelId="{960C57A4-D7BE-7747-A02B-542C7151241E}" type="presOf" srcId="{C6313167-223E-464F-B42B-CAE862618027}" destId="{CBB4E240-619E-984E-985B-6924BA5010EE}" srcOrd="0" destOrd="0" presId="urn:microsoft.com/office/officeart/2005/8/layout/process2"/>
    <dgm:cxn modelId="{872B7AAE-BB73-4741-ABB3-280E12B65565}" srcId="{8848BB7A-B300-EC43-BFC6-988940AD3BBB}" destId="{2216327C-DC92-D548-8D18-7B09F2E6B270}" srcOrd="3" destOrd="0" parTransId="{AEAAAC8D-507B-AB43-ADCB-4931F399A422}" sibTransId="{DBC71584-C1AE-1A41-9412-E909A25BE4E5}"/>
    <dgm:cxn modelId="{4A512DBE-128C-AE42-A68B-1212788BA4E1}" srcId="{8848BB7A-B300-EC43-BFC6-988940AD3BBB}" destId="{C6313167-223E-464F-B42B-CAE862618027}" srcOrd="5" destOrd="0" parTransId="{67B1F212-6DA9-234D-ABC4-83952D1A0B2B}" sibTransId="{130FF181-32BA-6B42-BD56-51C9AF39EE9B}"/>
    <dgm:cxn modelId="{DCA646C2-B06C-FB47-90FE-EDF100478A4A}" type="presOf" srcId="{6A30AB08-5FF8-894A-B8C1-7ADE560D4C2A}" destId="{EC486463-C37E-B74F-9DE9-3B20A9F6FFC1}" srcOrd="1" destOrd="0" presId="urn:microsoft.com/office/officeart/2005/8/layout/process2"/>
    <dgm:cxn modelId="{B52093CB-93F0-D146-AA6E-F721376DD8E4}" type="presOf" srcId="{6A30AB08-5FF8-894A-B8C1-7ADE560D4C2A}" destId="{4EBED3FA-345C-0B48-B4CD-41AE12AF03B8}" srcOrd="0" destOrd="0" presId="urn:microsoft.com/office/officeart/2005/8/layout/process2"/>
    <dgm:cxn modelId="{3E0AF4D7-6C7B-F946-B92E-50035E795F51}" type="presOf" srcId="{2216327C-DC92-D548-8D18-7B09F2E6B270}" destId="{8A85978B-1E13-1F44-A59A-85901F042F65}" srcOrd="0" destOrd="0" presId="urn:microsoft.com/office/officeart/2005/8/layout/process2"/>
    <dgm:cxn modelId="{212940E3-CDB6-574C-98DD-527DA7366BDF}" type="presOf" srcId="{01223D62-DDC9-9D4A-BF15-6D5AE11824D2}" destId="{AD7F3722-D828-6B41-9B05-FB64FFA28AA2}" srcOrd="0" destOrd="0" presId="urn:microsoft.com/office/officeart/2005/8/layout/process2"/>
    <dgm:cxn modelId="{4C7F99E6-A81C-D74B-A53D-3A4D5D039B12}" type="presOf" srcId="{3310888B-7C20-B446-8848-F8A624A52B9C}" destId="{C6305B6B-95A0-3142-9AEE-AB4286FEDFD7}" srcOrd="0" destOrd="0" presId="urn:microsoft.com/office/officeart/2005/8/layout/process2"/>
    <dgm:cxn modelId="{7B48F6F1-76D4-9946-9CA5-39860809F320}" srcId="{8848BB7A-B300-EC43-BFC6-988940AD3BBB}" destId="{B18B5AB7-9896-E041-B305-64727C8A114E}" srcOrd="0" destOrd="0" parTransId="{AB0886E7-D50C-414D-AD87-E5C3240166FB}" sibTransId="{01223D62-DDC9-9D4A-BF15-6D5AE11824D2}"/>
    <dgm:cxn modelId="{7F9BBCF2-86B5-EB4D-9784-8D83C0DCD8BA}" type="presOf" srcId="{B18B5AB7-9896-E041-B305-64727C8A114E}" destId="{0CB5D502-8F41-044F-A915-FEC2C899F64A}" srcOrd="0" destOrd="0" presId="urn:microsoft.com/office/officeart/2005/8/layout/process2"/>
    <dgm:cxn modelId="{2665DCBB-4C69-B24D-9ECF-699145F7BEA0}" type="presParOf" srcId="{172D8681-9EB6-C446-9AED-0E425DF8C97E}" destId="{0CB5D502-8F41-044F-A915-FEC2C899F64A}" srcOrd="0" destOrd="0" presId="urn:microsoft.com/office/officeart/2005/8/layout/process2"/>
    <dgm:cxn modelId="{1389B729-80F6-104C-9281-CDC15B1EC967}" type="presParOf" srcId="{172D8681-9EB6-C446-9AED-0E425DF8C97E}" destId="{AD7F3722-D828-6B41-9B05-FB64FFA28AA2}" srcOrd="1" destOrd="0" presId="urn:microsoft.com/office/officeart/2005/8/layout/process2"/>
    <dgm:cxn modelId="{671EB3A5-D6AC-1C4E-98EC-27220359E084}" type="presParOf" srcId="{AD7F3722-D828-6B41-9B05-FB64FFA28AA2}" destId="{02A738B8-941F-104E-B720-BCE7C8B61205}" srcOrd="0" destOrd="0" presId="urn:microsoft.com/office/officeart/2005/8/layout/process2"/>
    <dgm:cxn modelId="{EC81FD9E-91AE-0341-879D-8C179BE8263E}" type="presParOf" srcId="{172D8681-9EB6-C446-9AED-0E425DF8C97E}" destId="{3A5385E5-BE47-C642-B7B4-5B45204F2895}" srcOrd="2" destOrd="0" presId="urn:microsoft.com/office/officeart/2005/8/layout/process2"/>
    <dgm:cxn modelId="{BBA0DADA-44B3-BF4D-A65F-1F986584CF23}" type="presParOf" srcId="{172D8681-9EB6-C446-9AED-0E425DF8C97E}" destId="{C6305B6B-95A0-3142-9AEE-AB4286FEDFD7}" srcOrd="3" destOrd="0" presId="urn:microsoft.com/office/officeart/2005/8/layout/process2"/>
    <dgm:cxn modelId="{7FA7858D-12B6-8F42-BF36-DE3D1367E5F2}" type="presParOf" srcId="{C6305B6B-95A0-3142-9AEE-AB4286FEDFD7}" destId="{BE21BC72-3C03-534D-89D7-E151EEE65D3E}" srcOrd="0" destOrd="0" presId="urn:microsoft.com/office/officeart/2005/8/layout/process2"/>
    <dgm:cxn modelId="{403C6832-9386-1B48-9143-7342C4D4CF32}" type="presParOf" srcId="{172D8681-9EB6-C446-9AED-0E425DF8C97E}" destId="{A2D6C9E9-FCFD-7349-A70F-B22705ADFF64}" srcOrd="4" destOrd="0" presId="urn:microsoft.com/office/officeart/2005/8/layout/process2"/>
    <dgm:cxn modelId="{DD12C0FA-F5EA-DC46-868D-34D70CC6B87A}" type="presParOf" srcId="{172D8681-9EB6-C446-9AED-0E425DF8C97E}" destId="{61849130-286A-1443-AD5F-96B441FDAC3B}" srcOrd="5" destOrd="0" presId="urn:microsoft.com/office/officeart/2005/8/layout/process2"/>
    <dgm:cxn modelId="{FE12E972-8955-4E45-B838-ED42D3792D75}" type="presParOf" srcId="{61849130-286A-1443-AD5F-96B441FDAC3B}" destId="{7EA80628-57B0-E848-814D-05D895584FBB}" srcOrd="0" destOrd="0" presId="urn:microsoft.com/office/officeart/2005/8/layout/process2"/>
    <dgm:cxn modelId="{B63EC57C-4978-5E4D-96F6-91077530FEC4}" type="presParOf" srcId="{172D8681-9EB6-C446-9AED-0E425DF8C97E}" destId="{8A85978B-1E13-1F44-A59A-85901F042F65}" srcOrd="6" destOrd="0" presId="urn:microsoft.com/office/officeart/2005/8/layout/process2"/>
    <dgm:cxn modelId="{0FA95D6F-6E28-1D49-A7A6-4D839E155934}" type="presParOf" srcId="{172D8681-9EB6-C446-9AED-0E425DF8C97E}" destId="{E995F1B3-F430-924D-AFDD-B8C5349A2B59}" srcOrd="7" destOrd="0" presId="urn:microsoft.com/office/officeart/2005/8/layout/process2"/>
    <dgm:cxn modelId="{CB17F29C-B5A2-E04F-B1A1-B368F072DC39}" type="presParOf" srcId="{E995F1B3-F430-924D-AFDD-B8C5349A2B59}" destId="{27A42B3C-2FFF-C942-86AA-48C8C7E76851}" srcOrd="0" destOrd="0" presId="urn:microsoft.com/office/officeart/2005/8/layout/process2"/>
    <dgm:cxn modelId="{E8CBC2DD-A973-024B-BD44-FD137CA3B332}" type="presParOf" srcId="{172D8681-9EB6-C446-9AED-0E425DF8C97E}" destId="{BF3751B5-8297-4F4C-AAE5-172CFB87F21E}" srcOrd="8" destOrd="0" presId="urn:microsoft.com/office/officeart/2005/8/layout/process2"/>
    <dgm:cxn modelId="{D5C5A5BC-AE0E-A743-8751-11E73809EE6D}" type="presParOf" srcId="{172D8681-9EB6-C446-9AED-0E425DF8C97E}" destId="{4EBED3FA-345C-0B48-B4CD-41AE12AF03B8}" srcOrd="9" destOrd="0" presId="urn:microsoft.com/office/officeart/2005/8/layout/process2"/>
    <dgm:cxn modelId="{CE853D55-F8B6-2A4D-BA31-A0932A28A86B}" type="presParOf" srcId="{4EBED3FA-345C-0B48-B4CD-41AE12AF03B8}" destId="{EC486463-C37E-B74F-9DE9-3B20A9F6FFC1}" srcOrd="0" destOrd="0" presId="urn:microsoft.com/office/officeart/2005/8/layout/process2"/>
    <dgm:cxn modelId="{4E8D7DD7-6D11-E04B-AC9D-CFDDC6D80B00}" type="presParOf" srcId="{172D8681-9EB6-C446-9AED-0E425DF8C97E}" destId="{CBB4E240-619E-984E-985B-6924BA5010E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B066D-B82C-A945-ABC0-212CEFEF830D}" type="doc">
      <dgm:prSet loTypeId="urn:microsoft.com/office/officeart/2005/8/layout/venn2" loCatId="" qsTypeId="urn:microsoft.com/office/officeart/2005/8/quickstyle/simple1" qsCatId="simple" csTypeId="urn:microsoft.com/office/officeart/2005/8/colors/accent3_2" csCatId="accent3" phldr="1"/>
      <dgm:spPr/>
      <dgm:t>
        <a:bodyPr/>
        <a:lstStyle/>
        <a:p>
          <a:endParaRPr lang="es-ES"/>
        </a:p>
      </dgm:t>
    </dgm:pt>
    <dgm:pt modelId="{933885F1-FFDB-FC48-8E95-45E1E50E9837}">
      <dgm:prSet phldrT="[Texto]" custT="1"/>
      <dgm:spPr>
        <a:solidFill>
          <a:schemeClr val="accent1">
            <a:lumMod val="60000"/>
            <a:lumOff val="40000"/>
          </a:schemeClr>
        </a:solidFill>
      </dgm:spPr>
      <dgm:t>
        <a:bodyPr/>
        <a:lstStyle/>
        <a:p>
          <a:r>
            <a:rPr lang="es-ES" sz="2000" b="1" dirty="0" err="1">
              <a:solidFill>
                <a:schemeClr val="bg1"/>
              </a:solidFill>
              <a:latin typeface="Arial" panose="020B0604020202020204" pitchFamily="34" charset="0"/>
              <a:cs typeface="Arial" panose="020B0604020202020204" pitchFamily="34" charset="0"/>
            </a:rPr>
            <a:t>Family</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support</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evidence</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system</a:t>
          </a:r>
          <a:endParaRPr lang="es-ES" sz="2000" b="1" dirty="0">
            <a:solidFill>
              <a:schemeClr val="bg1"/>
            </a:solidFill>
            <a:latin typeface="Arial" panose="020B0604020202020204" pitchFamily="34" charset="0"/>
            <a:cs typeface="Arial" panose="020B0604020202020204" pitchFamily="34" charset="0"/>
          </a:endParaRPr>
        </a:p>
      </dgm:t>
    </dgm:pt>
    <dgm:pt modelId="{F0D0D369-C127-A940-8FF6-1C568C2469C4}" type="parTrans" cxnId="{95C68DEB-68D7-B04A-9475-718BCF31319A}">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2F637403-2F12-C847-BC98-818DBC3DAED0}" type="sibTrans" cxnId="{95C68DEB-68D7-B04A-9475-718BCF31319A}">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3A049957-4E96-564D-B3CE-5BC7D5897E4A}">
      <dgm:prSet phldrT="[Texto]" custT="1"/>
      <dgm:spPr>
        <a:solidFill>
          <a:schemeClr val="accent1">
            <a:lumMod val="60000"/>
            <a:lumOff val="40000"/>
          </a:schemeClr>
        </a:solidFill>
      </dgm:spPr>
      <dgm:t>
        <a:bodyPr/>
        <a:lstStyle/>
        <a:p>
          <a:pPr>
            <a:spcAft>
              <a:spcPts val="0"/>
            </a:spcAft>
          </a:pPr>
          <a:r>
            <a:rPr lang="es-ES" sz="2000" b="1" dirty="0" err="1">
              <a:solidFill>
                <a:schemeClr val="bg1"/>
              </a:solidFill>
              <a:latin typeface="Arial" panose="020B0604020202020204" pitchFamily="34" charset="0"/>
              <a:cs typeface="Arial" panose="020B0604020202020204" pitchFamily="34" charset="0"/>
            </a:rPr>
            <a:t>Family</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support</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provision</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system</a:t>
          </a:r>
          <a:endParaRPr lang="es-ES" sz="2000" b="1" dirty="0">
            <a:solidFill>
              <a:schemeClr val="bg1"/>
            </a:solidFill>
            <a:latin typeface="Arial" panose="020B0604020202020204" pitchFamily="34" charset="0"/>
            <a:cs typeface="Arial" panose="020B0604020202020204" pitchFamily="34" charset="0"/>
          </a:endParaRPr>
        </a:p>
      </dgm:t>
    </dgm:pt>
    <dgm:pt modelId="{48795535-D3C8-3F4A-B4D4-14A61E881BEC}" type="parTrans" cxnId="{7CB19B31-84B7-6D4B-B94F-38B520ECF596}">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05A3CE9D-4B10-8C46-B97C-7801FA5240CB}" type="sibTrans" cxnId="{7CB19B31-84B7-6D4B-B94F-38B520ECF596}">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E7EFCD82-6A46-B642-AC46-80A83FCF9DF1}">
      <dgm:prSet phldrT="[Texto]" custT="1"/>
      <dgm:spPr>
        <a:solidFill>
          <a:schemeClr val="accent1">
            <a:lumMod val="60000"/>
            <a:lumOff val="40000"/>
          </a:schemeClr>
        </a:solidFill>
      </dgm:spPr>
      <dgm:t>
        <a:bodyPr/>
        <a:lstStyle/>
        <a:p>
          <a:pPr>
            <a:spcAft>
              <a:spcPts val="0"/>
            </a:spcAft>
          </a:pPr>
          <a:r>
            <a:rPr lang="es-ES" sz="2000" b="1" dirty="0" err="1">
              <a:solidFill>
                <a:schemeClr val="bg1"/>
              </a:solidFill>
              <a:latin typeface="Arial" panose="020B0604020202020204" pitchFamily="34" charset="0"/>
              <a:cs typeface="Arial" panose="020B0604020202020204" pitchFamily="34" charset="0"/>
            </a:rPr>
            <a:t>Family</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support</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practice</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system</a:t>
          </a:r>
          <a:endParaRPr lang="es-ES" sz="2000" b="1" dirty="0">
            <a:solidFill>
              <a:schemeClr val="bg1"/>
            </a:solidFill>
            <a:latin typeface="Arial" panose="020B0604020202020204" pitchFamily="34" charset="0"/>
            <a:cs typeface="Arial" panose="020B0604020202020204" pitchFamily="34" charset="0"/>
          </a:endParaRPr>
        </a:p>
      </dgm:t>
    </dgm:pt>
    <dgm:pt modelId="{4E7C4627-55DB-674B-9CE4-1633DD61E1FE}" type="parTrans" cxnId="{BAB4880B-F076-184E-9243-F9D78B161E0D}">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1ADAC17D-D2B9-C74D-B435-0C43305A18B2}" type="sibTrans" cxnId="{BAB4880B-F076-184E-9243-F9D78B161E0D}">
      <dgm:prSet/>
      <dgm:spPr/>
      <dgm:t>
        <a:bodyPr/>
        <a:lstStyle/>
        <a:p>
          <a:endParaRPr lang="es-ES" sz="2000">
            <a:solidFill>
              <a:schemeClr val="accent1">
                <a:lumMod val="50000"/>
              </a:schemeClr>
            </a:solidFill>
            <a:latin typeface="Arial" panose="020B0604020202020204" pitchFamily="34" charset="0"/>
            <a:cs typeface="Arial" panose="020B0604020202020204" pitchFamily="34" charset="0"/>
          </a:endParaRPr>
        </a:p>
      </dgm:t>
    </dgm:pt>
    <dgm:pt modelId="{58AEB6AD-F22C-944B-B905-3350D89313E8}" type="pres">
      <dgm:prSet presAssocID="{48BB066D-B82C-A945-ABC0-212CEFEF830D}" presName="Name0" presStyleCnt="0">
        <dgm:presLayoutVars>
          <dgm:chMax val="7"/>
          <dgm:resizeHandles val="exact"/>
        </dgm:presLayoutVars>
      </dgm:prSet>
      <dgm:spPr/>
    </dgm:pt>
    <dgm:pt modelId="{BDB15862-37CB-3640-B2A0-AD41BD84FD0B}" type="pres">
      <dgm:prSet presAssocID="{48BB066D-B82C-A945-ABC0-212CEFEF830D}" presName="comp1" presStyleCnt="0"/>
      <dgm:spPr/>
    </dgm:pt>
    <dgm:pt modelId="{AEEED465-A279-564F-BC8F-4D85216E0284}" type="pres">
      <dgm:prSet presAssocID="{48BB066D-B82C-A945-ABC0-212CEFEF830D}" presName="circle1" presStyleLbl="node1" presStyleIdx="0" presStyleCnt="3" custScaleX="155360"/>
      <dgm:spPr/>
    </dgm:pt>
    <dgm:pt modelId="{AA34BF3A-B1F8-B248-AA05-9C08D2DEE21E}" type="pres">
      <dgm:prSet presAssocID="{48BB066D-B82C-A945-ABC0-212CEFEF830D}" presName="c1text" presStyleLbl="node1" presStyleIdx="0" presStyleCnt="3">
        <dgm:presLayoutVars>
          <dgm:bulletEnabled val="1"/>
        </dgm:presLayoutVars>
      </dgm:prSet>
      <dgm:spPr/>
    </dgm:pt>
    <dgm:pt modelId="{5A70E569-7C7B-5449-96EE-0CEAE0F7EE40}" type="pres">
      <dgm:prSet presAssocID="{48BB066D-B82C-A945-ABC0-212CEFEF830D}" presName="comp2" presStyleCnt="0"/>
      <dgm:spPr/>
    </dgm:pt>
    <dgm:pt modelId="{52662C1D-AD8D-AB4A-AE6E-4A95F0639F38}" type="pres">
      <dgm:prSet presAssocID="{48BB066D-B82C-A945-ABC0-212CEFEF830D}" presName="circle2" presStyleLbl="node1" presStyleIdx="1" presStyleCnt="3" custScaleX="142320"/>
      <dgm:spPr/>
    </dgm:pt>
    <dgm:pt modelId="{54C5CA42-8314-CA4D-AA4B-B3F3418109D0}" type="pres">
      <dgm:prSet presAssocID="{48BB066D-B82C-A945-ABC0-212CEFEF830D}" presName="c2text" presStyleLbl="node1" presStyleIdx="1" presStyleCnt="3">
        <dgm:presLayoutVars>
          <dgm:bulletEnabled val="1"/>
        </dgm:presLayoutVars>
      </dgm:prSet>
      <dgm:spPr/>
    </dgm:pt>
    <dgm:pt modelId="{FA9E5CEC-CB47-194F-A28C-A47EF99B7459}" type="pres">
      <dgm:prSet presAssocID="{48BB066D-B82C-A945-ABC0-212CEFEF830D}" presName="comp3" presStyleCnt="0"/>
      <dgm:spPr/>
    </dgm:pt>
    <dgm:pt modelId="{5A8CD01D-50B8-414B-8E52-E51D491F4F01}" type="pres">
      <dgm:prSet presAssocID="{48BB066D-B82C-A945-ABC0-212CEFEF830D}" presName="circle3" presStyleLbl="node1" presStyleIdx="2" presStyleCnt="3" custScaleX="131926" custLinFactNeighborX="-637"/>
      <dgm:spPr/>
    </dgm:pt>
    <dgm:pt modelId="{1DC5C308-243E-6D47-992D-12D7F3CD443D}" type="pres">
      <dgm:prSet presAssocID="{48BB066D-B82C-A945-ABC0-212CEFEF830D}" presName="c3text" presStyleLbl="node1" presStyleIdx="2" presStyleCnt="3">
        <dgm:presLayoutVars>
          <dgm:bulletEnabled val="1"/>
        </dgm:presLayoutVars>
      </dgm:prSet>
      <dgm:spPr/>
    </dgm:pt>
  </dgm:ptLst>
  <dgm:cxnLst>
    <dgm:cxn modelId="{BAB4880B-F076-184E-9243-F9D78B161E0D}" srcId="{48BB066D-B82C-A945-ABC0-212CEFEF830D}" destId="{E7EFCD82-6A46-B642-AC46-80A83FCF9DF1}" srcOrd="2" destOrd="0" parTransId="{4E7C4627-55DB-674B-9CE4-1633DD61E1FE}" sibTransId="{1ADAC17D-D2B9-C74D-B435-0C43305A18B2}"/>
    <dgm:cxn modelId="{3599D421-D0DF-4245-865B-5BA1BBCE658A}" type="presOf" srcId="{3A049957-4E96-564D-B3CE-5BC7D5897E4A}" destId="{52662C1D-AD8D-AB4A-AE6E-4A95F0639F38}" srcOrd="0" destOrd="0" presId="urn:microsoft.com/office/officeart/2005/8/layout/venn2"/>
    <dgm:cxn modelId="{7CB19B31-84B7-6D4B-B94F-38B520ECF596}" srcId="{48BB066D-B82C-A945-ABC0-212CEFEF830D}" destId="{3A049957-4E96-564D-B3CE-5BC7D5897E4A}" srcOrd="1" destOrd="0" parTransId="{48795535-D3C8-3F4A-B4D4-14A61E881BEC}" sibTransId="{05A3CE9D-4B10-8C46-B97C-7801FA5240CB}"/>
    <dgm:cxn modelId="{1C8D165C-613C-5943-AC96-8EC85DE948D8}" type="presOf" srcId="{3A049957-4E96-564D-B3CE-5BC7D5897E4A}" destId="{54C5CA42-8314-CA4D-AA4B-B3F3418109D0}" srcOrd="1" destOrd="0" presId="urn:microsoft.com/office/officeart/2005/8/layout/venn2"/>
    <dgm:cxn modelId="{C1AF2D5C-C808-684B-9781-C0CE0956BAF8}" type="presOf" srcId="{933885F1-FFDB-FC48-8E95-45E1E50E9837}" destId="{AA34BF3A-B1F8-B248-AA05-9C08D2DEE21E}" srcOrd="1" destOrd="0" presId="urn:microsoft.com/office/officeart/2005/8/layout/venn2"/>
    <dgm:cxn modelId="{E09C1C76-3AD9-2E43-B903-85A026A197E2}" type="presOf" srcId="{933885F1-FFDB-FC48-8E95-45E1E50E9837}" destId="{AEEED465-A279-564F-BC8F-4D85216E0284}" srcOrd="0" destOrd="0" presId="urn:microsoft.com/office/officeart/2005/8/layout/venn2"/>
    <dgm:cxn modelId="{12F92359-80C9-9944-A75F-CD0376F99C14}" type="presOf" srcId="{E7EFCD82-6A46-B642-AC46-80A83FCF9DF1}" destId="{1DC5C308-243E-6D47-992D-12D7F3CD443D}" srcOrd="1" destOrd="0" presId="urn:microsoft.com/office/officeart/2005/8/layout/venn2"/>
    <dgm:cxn modelId="{DB595CBF-8703-5241-BC9F-D2F6C00E142E}" type="presOf" srcId="{48BB066D-B82C-A945-ABC0-212CEFEF830D}" destId="{58AEB6AD-F22C-944B-B905-3350D89313E8}" srcOrd="0" destOrd="0" presId="urn:microsoft.com/office/officeart/2005/8/layout/venn2"/>
    <dgm:cxn modelId="{3FA9E7C1-D9FA-1B40-B118-3ACE13603D73}" type="presOf" srcId="{E7EFCD82-6A46-B642-AC46-80A83FCF9DF1}" destId="{5A8CD01D-50B8-414B-8E52-E51D491F4F01}" srcOrd="0" destOrd="0" presId="urn:microsoft.com/office/officeart/2005/8/layout/venn2"/>
    <dgm:cxn modelId="{95C68DEB-68D7-B04A-9475-718BCF31319A}" srcId="{48BB066D-B82C-A945-ABC0-212CEFEF830D}" destId="{933885F1-FFDB-FC48-8E95-45E1E50E9837}" srcOrd="0" destOrd="0" parTransId="{F0D0D369-C127-A940-8FF6-1C568C2469C4}" sibTransId="{2F637403-2F12-C847-BC98-818DBC3DAED0}"/>
    <dgm:cxn modelId="{68DF26F3-AD95-0848-A83C-D59B86521972}" type="presParOf" srcId="{58AEB6AD-F22C-944B-B905-3350D89313E8}" destId="{BDB15862-37CB-3640-B2A0-AD41BD84FD0B}" srcOrd="0" destOrd="0" presId="urn:microsoft.com/office/officeart/2005/8/layout/venn2"/>
    <dgm:cxn modelId="{2206DD95-5DB7-8447-B9C6-F1AB86E4474A}" type="presParOf" srcId="{BDB15862-37CB-3640-B2A0-AD41BD84FD0B}" destId="{AEEED465-A279-564F-BC8F-4D85216E0284}" srcOrd="0" destOrd="0" presId="urn:microsoft.com/office/officeart/2005/8/layout/venn2"/>
    <dgm:cxn modelId="{DA963619-B3A4-0B4A-8AA6-402CEB206F70}" type="presParOf" srcId="{BDB15862-37CB-3640-B2A0-AD41BD84FD0B}" destId="{AA34BF3A-B1F8-B248-AA05-9C08D2DEE21E}" srcOrd="1" destOrd="0" presId="urn:microsoft.com/office/officeart/2005/8/layout/venn2"/>
    <dgm:cxn modelId="{BCDAA4A5-6C0D-574B-9887-9E28374E3ECE}" type="presParOf" srcId="{58AEB6AD-F22C-944B-B905-3350D89313E8}" destId="{5A70E569-7C7B-5449-96EE-0CEAE0F7EE40}" srcOrd="1" destOrd="0" presId="urn:microsoft.com/office/officeart/2005/8/layout/venn2"/>
    <dgm:cxn modelId="{F563E268-C660-4540-B3F4-DE37874CE870}" type="presParOf" srcId="{5A70E569-7C7B-5449-96EE-0CEAE0F7EE40}" destId="{52662C1D-AD8D-AB4A-AE6E-4A95F0639F38}" srcOrd="0" destOrd="0" presId="urn:microsoft.com/office/officeart/2005/8/layout/venn2"/>
    <dgm:cxn modelId="{BDAB835C-0DD8-C64C-B18F-4B54A5AEA81C}" type="presParOf" srcId="{5A70E569-7C7B-5449-96EE-0CEAE0F7EE40}" destId="{54C5CA42-8314-CA4D-AA4B-B3F3418109D0}" srcOrd="1" destOrd="0" presId="urn:microsoft.com/office/officeart/2005/8/layout/venn2"/>
    <dgm:cxn modelId="{E0FAF964-DED5-AE4B-906C-5050C7BE8B21}" type="presParOf" srcId="{58AEB6AD-F22C-944B-B905-3350D89313E8}" destId="{FA9E5CEC-CB47-194F-A28C-A47EF99B7459}" srcOrd="2" destOrd="0" presId="urn:microsoft.com/office/officeart/2005/8/layout/venn2"/>
    <dgm:cxn modelId="{845435D8-2294-C34F-8C33-307A3B8171CE}" type="presParOf" srcId="{FA9E5CEC-CB47-194F-A28C-A47EF99B7459}" destId="{5A8CD01D-50B8-414B-8E52-E51D491F4F01}" srcOrd="0" destOrd="0" presId="urn:microsoft.com/office/officeart/2005/8/layout/venn2"/>
    <dgm:cxn modelId="{546B42AA-0B6E-204B-A248-132BF5AFE611}" type="presParOf" srcId="{FA9E5CEC-CB47-194F-A28C-A47EF99B7459}" destId="{1DC5C308-243E-6D47-992D-12D7F3CD443D}"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86EB4-FE5F-41C3-A174-23C286711D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11C9FB4A-B7E6-49AF-A952-C840AAC023C6}">
      <dgm:prSet phldrT="[Texto]"/>
      <dgm:spPr>
        <a:xfrm>
          <a:off x="3526318" y="1810830"/>
          <a:ext cx="1666083" cy="166608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b="1" dirty="0" err="1">
              <a:solidFill>
                <a:sysClr val="window" lastClr="FFFFFF"/>
              </a:solidFill>
              <a:latin typeface="Calibri"/>
              <a:ea typeface="+mn-ea"/>
              <a:cs typeface="+mn-cs"/>
            </a:rPr>
            <a:t>Practice</a:t>
          </a:r>
          <a:r>
            <a:rPr lang="es-ES" b="1" dirty="0">
              <a:solidFill>
                <a:sysClr val="window" lastClr="FFFFFF"/>
              </a:solidFill>
              <a:latin typeface="Calibri"/>
              <a:ea typeface="+mn-ea"/>
              <a:cs typeface="+mn-cs"/>
            </a:rPr>
            <a:t> </a:t>
          </a:r>
          <a:r>
            <a:rPr lang="es-ES" b="1" dirty="0" err="1">
              <a:solidFill>
                <a:sysClr val="window" lastClr="FFFFFF"/>
              </a:solidFill>
              <a:latin typeface="Calibri"/>
              <a:ea typeface="+mn-ea"/>
              <a:cs typeface="+mn-cs"/>
            </a:rPr>
            <a:t>system</a:t>
          </a:r>
          <a:endParaRPr lang="es-ES" b="1" dirty="0">
            <a:solidFill>
              <a:sysClr val="window" lastClr="FFFFFF"/>
            </a:solidFill>
            <a:latin typeface="Calibri"/>
            <a:ea typeface="+mn-ea"/>
            <a:cs typeface="+mn-cs"/>
          </a:endParaRPr>
        </a:p>
      </dgm:t>
    </dgm:pt>
    <dgm:pt modelId="{CCB76903-FC5B-4BEF-B06F-5A78F0643DED}" type="parTrans" cxnId="{B9DBB38A-7C88-40A1-A0D2-83FB63B2F0BE}">
      <dgm:prSet/>
      <dgm:spPr/>
      <dgm:t>
        <a:bodyPr/>
        <a:lstStyle/>
        <a:p>
          <a:endParaRPr lang="es-ES"/>
        </a:p>
      </dgm:t>
    </dgm:pt>
    <dgm:pt modelId="{9FB183C4-AC6A-4B73-BF11-05C4E684AEEE}" type="sibTrans" cxnId="{B9DBB38A-7C88-40A1-A0D2-83FB63B2F0BE}">
      <dgm:prSet/>
      <dgm:spPr/>
      <dgm:t>
        <a:bodyPr/>
        <a:lstStyle/>
        <a:p>
          <a:endParaRPr lang="es-ES"/>
        </a:p>
      </dgm:t>
    </dgm:pt>
    <dgm:pt modelId="{7E81F507-F791-4E3C-B4A0-D14795505040}">
      <dgm:prSet phldrT="[Texto]" custT="1"/>
      <dgm:spPr>
        <a:xfrm>
          <a:off x="2122200" y="-29490"/>
          <a:ext cx="4713820" cy="15266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dirty="0" err="1">
              <a:solidFill>
                <a:sysClr val="window" lastClr="FFFFFF"/>
              </a:solidFill>
              <a:latin typeface="Calibri"/>
              <a:ea typeface="+mn-ea"/>
              <a:cs typeface="+mn-cs"/>
            </a:rPr>
            <a:t>Family</a:t>
          </a:r>
          <a:r>
            <a:rPr lang="es-ES" sz="1800" b="1" dirty="0">
              <a:solidFill>
                <a:sysClr val="window" lastClr="FFFFFF"/>
              </a:solidFill>
              <a:latin typeface="Calibri"/>
              <a:ea typeface="+mn-ea"/>
              <a:cs typeface="+mn-cs"/>
            </a:rPr>
            <a:t>-profesional </a:t>
          </a:r>
          <a:r>
            <a:rPr lang="es-ES" sz="1800" b="1" dirty="0" err="1">
              <a:solidFill>
                <a:sysClr val="window" lastClr="FFFFFF"/>
              </a:solidFill>
              <a:latin typeface="Calibri"/>
              <a:ea typeface="+mn-ea"/>
              <a:cs typeface="+mn-cs"/>
            </a:rPr>
            <a:t>relationships</a:t>
          </a:r>
          <a:r>
            <a:rPr lang="es-ES" sz="1800" b="1" dirty="0">
              <a:solidFill>
                <a:sysClr val="window" lastClr="FFFFFF"/>
              </a:solidFill>
              <a:latin typeface="Calibri"/>
              <a:ea typeface="+mn-ea"/>
              <a:cs typeface="+mn-cs"/>
            </a:rPr>
            <a:t>:</a:t>
          </a:r>
        </a:p>
        <a:p>
          <a:pPr>
            <a:buNone/>
          </a:pPr>
          <a:r>
            <a:rPr lang="es-ES" sz="1800" b="0" dirty="0" err="1">
              <a:solidFill>
                <a:sysClr val="window" lastClr="FFFFFF"/>
              </a:solidFill>
              <a:latin typeface="Calibri"/>
              <a:ea typeface="+mn-ea"/>
              <a:cs typeface="+mn-cs"/>
            </a:rPr>
            <a:t>Rights</a:t>
          </a:r>
          <a:r>
            <a:rPr lang="es-ES" sz="1800" b="0" dirty="0">
              <a:solidFill>
                <a:sysClr val="window" lastClr="FFFFFF"/>
              </a:solidFill>
              <a:latin typeface="Calibri"/>
              <a:ea typeface="+mn-ea"/>
              <a:cs typeface="+mn-cs"/>
            </a:rPr>
            <a:t>, </a:t>
          </a:r>
          <a:r>
            <a:rPr lang="es-ES" sz="1800" b="0" dirty="0" err="1">
              <a:solidFill>
                <a:sysClr val="window" lastClr="FFFFFF"/>
              </a:solidFill>
              <a:latin typeface="Calibri"/>
              <a:ea typeface="+mn-ea"/>
              <a:cs typeface="+mn-cs"/>
            </a:rPr>
            <a:t>needs</a:t>
          </a:r>
          <a:r>
            <a:rPr lang="es-ES" sz="1800" b="0" dirty="0">
              <a:solidFill>
                <a:sysClr val="window" lastClr="FFFFFF"/>
              </a:solidFill>
              <a:latin typeface="Calibri"/>
              <a:ea typeface="+mn-ea"/>
              <a:cs typeface="+mn-cs"/>
            </a:rPr>
            <a:t> and </a:t>
          </a:r>
          <a:r>
            <a:rPr lang="es-ES" sz="1800" b="0" dirty="0" err="1">
              <a:solidFill>
                <a:sysClr val="window" lastClr="FFFFFF"/>
              </a:solidFill>
              <a:latin typeface="Calibri"/>
              <a:ea typeface="+mn-ea"/>
              <a:cs typeface="+mn-cs"/>
            </a:rPr>
            <a:t>strenghts</a:t>
          </a:r>
          <a:r>
            <a:rPr lang="es-ES" sz="1800" b="0" dirty="0">
              <a:solidFill>
                <a:sysClr val="window" lastClr="FFFFFF"/>
              </a:solidFill>
              <a:latin typeface="Calibri"/>
              <a:ea typeface="+mn-ea"/>
              <a:cs typeface="+mn-cs"/>
            </a:rPr>
            <a:t> </a:t>
          </a:r>
          <a:r>
            <a:rPr lang="es-ES" sz="1800" b="0" dirty="0" err="1">
              <a:solidFill>
                <a:sysClr val="window" lastClr="FFFFFF"/>
              </a:solidFill>
              <a:latin typeface="Calibri"/>
              <a:ea typeface="+mn-ea"/>
              <a:cs typeface="+mn-cs"/>
            </a:rPr>
            <a:t>orientation</a:t>
          </a:r>
          <a:endParaRPr lang="es-ES" sz="1800" b="0" dirty="0">
            <a:solidFill>
              <a:sysClr val="window" lastClr="FFFFFF"/>
            </a:solidFill>
            <a:latin typeface="Calibri"/>
            <a:ea typeface="+mn-ea"/>
            <a:cs typeface="+mn-cs"/>
          </a:endParaRPr>
        </a:p>
        <a:p>
          <a:pPr>
            <a:buNone/>
          </a:pPr>
          <a:r>
            <a:rPr lang="es-ES" sz="1800" b="0" dirty="0">
              <a:solidFill>
                <a:sysClr val="window" lastClr="FFFFFF"/>
              </a:solidFill>
              <a:latin typeface="Calibri"/>
              <a:ea typeface="+mn-ea"/>
              <a:cs typeface="+mn-cs"/>
            </a:rPr>
            <a:t>Alliance, </a:t>
          </a:r>
          <a:r>
            <a:rPr lang="es-ES" sz="1800" b="0" dirty="0" err="1">
              <a:solidFill>
                <a:sysClr val="window" lastClr="FFFFFF"/>
              </a:solidFill>
              <a:latin typeface="Calibri"/>
              <a:ea typeface="+mn-ea"/>
              <a:cs typeface="+mn-cs"/>
            </a:rPr>
            <a:t>collaboration</a:t>
          </a:r>
          <a:r>
            <a:rPr lang="es-ES" sz="1800" b="0" dirty="0">
              <a:solidFill>
                <a:sysClr val="window" lastClr="FFFFFF"/>
              </a:solidFill>
              <a:latin typeface="Calibri"/>
              <a:ea typeface="+mn-ea"/>
              <a:cs typeface="+mn-cs"/>
            </a:rPr>
            <a:t> and </a:t>
          </a:r>
          <a:r>
            <a:rPr lang="es-ES" sz="1800" b="0" dirty="0" err="1">
              <a:solidFill>
                <a:sysClr val="window" lastClr="FFFFFF"/>
              </a:solidFill>
              <a:latin typeface="Calibri"/>
              <a:ea typeface="+mn-ea"/>
              <a:cs typeface="+mn-cs"/>
            </a:rPr>
            <a:t>responsiveness</a:t>
          </a:r>
          <a:endParaRPr lang="es-ES" sz="1800" b="0" dirty="0">
            <a:solidFill>
              <a:sysClr val="window" lastClr="FFFFFF"/>
            </a:solidFill>
            <a:latin typeface="Calibri"/>
            <a:ea typeface="+mn-ea"/>
            <a:cs typeface="+mn-cs"/>
          </a:endParaRPr>
        </a:p>
        <a:p>
          <a:pPr>
            <a:buNone/>
          </a:pPr>
          <a:r>
            <a:rPr lang="es-ES" sz="1800" b="0" dirty="0" err="1">
              <a:solidFill>
                <a:sysClr val="window" lastClr="FFFFFF"/>
              </a:solidFill>
              <a:latin typeface="Calibri"/>
              <a:ea typeface="+mn-ea"/>
              <a:cs typeface="+mn-cs"/>
            </a:rPr>
            <a:t>Ethics</a:t>
          </a:r>
          <a:r>
            <a:rPr lang="es-ES" sz="1800" b="0" dirty="0">
              <a:solidFill>
                <a:sysClr val="window" lastClr="FFFFFF"/>
              </a:solidFill>
              <a:latin typeface="Calibri"/>
              <a:ea typeface="+mn-ea"/>
              <a:cs typeface="+mn-cs"/>
            </a:rPr>
            <a:t> and </a:t>
          </a:r>
          <a:r>
            <a:rPr lang="es-ES" sz="1800" b="0" dirty="0" err="1">
              <a:solidFill>
                <a:sysClr val="window" lastClr="FFFFFF"/>
              </a:solidFill>
              <a:latin typeface="Calibri"/>
              <a:ea typeface="+mn-ea"/>
              <a:cs typeface="+mn-cs"/>
            </a:rPr>
            <a:t>confidentiality</a:t>
          </a:r>
          <a:endParaRPr lang="es-ES" sz="1800" b="0" dirty="0">
            <a:solidFill>
              <a:sysClr val="window" lastClr="FFFFFF"/>
            </a:solidFill>
            <a:latin typeface="Calibri"/>
            <a:ea typeface="+mn-ea"/>
            <a:cs typeface="+mn-cs"/>
          </a:endParaRPr>
        </a:p>
      </dgm:t>
    </dgm:pt>
    <dgm:pt modelId="{8F9961D9-33D1-4BD6-93CC-D7C3641126EE}" type="parTrans" cxnId="{C8D0F675-D81D-4D9B-BA1D-2B0CE268B7C8}">
      <dgm:prSet/>
      <dgm:spPr>
        <a:xfrm rot="16415251">
          <a:off x="4264294" y="1654012"/>
          <a:ext cx="314250" cy="0"/>
        </a:xfrm>
        <a:custGeom>
          <a:avLst/>
          <a:gdLst/>
          <a:ahLst/>
          <a:cxnLst/>
          <a:rect l="0" t="0" r="0" b="0"/>
          <a:pathLst>
            <a:path>
              <a:moveTo>
                <a:pt x="0" y="0"/>
              </a:moveTo>
              <a:lnTo>
                <a:pt x="314250"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8BD20DB0-3FF8-41EC-A405-DFC9D566B2C0}" type="sibTrans" cxnId="{C8D0F675-D81D-4D9B-BA1D-2B0CE268B7C8}">
      <dgm:prSet/>
      <dgm:spPr/>
      <dgm:t>
        <a:bodyPr/>
        <a:lstStyle/>
        <a:p>
          <a:endParaRPr lang="es-ES"/>
        </a:p>
      </dgm:t>
    </dgm:pt>
    <dgm:pt modelId="{E33FA727-C343-4830-AB17-A24D69FC2B25}">
      <dgm:prSet phldrT="[Texto]" custT="1"/>
      <dgm:spPr>
        <a:xfrm>
          <a:off x="5418544" y="3028510"/>
          <a:ext cx="3906730" cy="20188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dirty="0" err="1">
              <a:solidFill>
                <a:sysClr val="window" lastClr="FFFFFF"/>
              </a:solidFill>
              <a:latin typeface="Calibri"/>
              <a:ea typeface="+mn-ea"/>
              <a:cs typeface="+mn-cs"/>
            </a:rPr>
            <a:t>Service</a:t>
          </a:r>
          <a:r>
            <a:rPr lang="es-ES" sz="1800" b="1" dirty="0">
              <a:solidFill>
                <a:sysClr val="window" lastClr="FFFFFF"/>
              </a:solidFill>
              <a:latin typeface="Calibri"/>
              <a:ea typeface="+mn-ea"/>
              <a:cs typeface="+mn-cs"/>
            </a:rPr>
            <a:t> </a:t>
          </a:r>
          <a:r>
            <a:rPr lang="es-ES" sz="1800" b="1" dirty="0" err="1">
              <a:solidFill>
                <a:sysClr val="window" lastClr="FFFFFF"/>
              </a:solidFill>
              <a:latin typeface="Calibri"/>
              <a:ea typeface="+mn-ea"/>
              <a:cs typeface="+mn-cs"/>
            </a:rPr>
            <a:t>organisation</a:t>
          </a:r>
          <a:r>
            <a:rPr lang="es-ES" sz="1800" b="1" dirty="0">
              <a:solidFill>
                <a:sysClr val="window" lastClr="FFFFFF"/>
              </a:solidFill>
              <a:latin typeface="Calibri"/>
              <a:ea typeface="+mn-ea"/>
              <a:cs typeface="+mn-cs"/>
            </a:rPr>
            <a:t>:</a:t>
          </a:r>
        </a:p>
        <a:p>
          <a:pPr>
            <a:buNone/>
          </a:pPr>
          <a:r>
            <a:rPr lang="es-ES" sz="1800" dirty="0" err="1">
              <a:solidFill>
                <a:sysClr val="window" lastClr="FFFFFF"/>
              </a:solidFill>
              <a:latin typeface="Calibri"/>
              <a:ea typeface="+mn-ea"/>
              <a:cs typeface="+mn-cs"/>
            </a:rPr>
            <a:t>Governance</a:t>
          </a:r>
          <a:r>
            <a:rPr lang="es-ES" sz="1800" dirty="0">
              <a:solidFill>
                <a:sysClr val="window" lastClr="FFFFFF"/>
              </a:solidFill>
              <a:latin typeface="Calibri"/>
              <a:ea typeface="+mn-ea"/>
              <a:cs typeface="+mn-cs"/>
            </a:rPr>
            <a:t> and </a:t>
          </a:r>
          <a:r>
            <a:rPr lang="es-ES" sz="1800" dirty="0" err="1">
              <a:solidFill>
                <a:sysClr val="window" lastClr="FFFFFF"/>
              </a:solidFill>
              <a:latin typeface="Calibri"/>
              <a:ea typeface="+mn-ea"/>
              <a:cs typeface="+mn-cs"/>
            </a:rPr>
            <a:t>leadership</a:t>
          </a:r>
          <a:endParaRPr lang="es-ES" sz="1800" dirty="0">
            <a:solidFill>
              <a:sysClr val="window" lastClr="FFFFFF"/>
            </a:solidFill>
            <a:latin typeface="Calibri"/>
            <a:ea typeface="+mn-ea"/>
            <a:cs typeface="+mn-cs"/>
          </a:endParaRPr>
        </a:p>
        <a:p>
          <a:pPr>
            <a:buNone/>
          </a:pPr>
          <a:r>
            <a:rPr lang="en-US" sz="1800" dirty="0">
              <a:solidFill>
                <a:sysClr val="window" lastClr="FFFFFF"/>
              </a:solidFill>
              <a:latin typeface="Calibri"/>
              <a:ea typeface="+mn-ea"/>
              <a:cs typeface="+mn-cs"/>
            </a:rPr>
            <a:t>Transparent and accountable organization</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Intervention</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models</a:t>
          </a:r>
          <a:r>
            <a:rPr lang="es-ES" sz="1800" dirty="0">
              <a:solidFill>
                <a:sysClr val="window" lastClr="FFFFFF"/>
              </a:solidFill>
              <a:latin typeface="Calibri"/>
              <a:ea typeface="+mn-ea"/>
              <a:cs typeface="+mn-cs"/>
            </a:rPr>
            <a:t> &amp; </a:t>
          </a:r>
          <a:r>
            <a:rPr lang="es-ES" sz="1800" dirty="0" err="1">
              <a:solidFill>
                <a:sysClr val="window" lastClr="FFFFFF"/>
              </a:solidFill>
              <a:latin typeface="Calibri"/>
              <a:ea typeface="+mn-ea"/>
              <a:cs typeface="+mn-cs"/>
            </a:rPr>
            <a:t>modalities</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Implementation</a:t>
          </a:r>
          <a:endParaRPr lang="es-ES" sz="1800" dirty="0">
            <a:solidFill>
              <a:sysClr val="window" lastClr="FFFFFF"/>
            </a:solidFill>
            <a:latin typeface="Calibri"/>
            <a:ea typeface="+mn-ea"/>
            <a:cs typeface="+mn-cs"/>
          </a:endParaRPr>
        </a:p>
      </dgm:t>
    </dgm:pt>
    <dgm:pt modelId="{59388601-EBC6-4670-8A01-A3F5B94F04FD}" type="parTrans" cxnId="{08AEF074-F2B5-414D-8069-DCE2E96037A2}">
      <dgm:prSet/>
      <dgm:spPr>
        <a:xfrm rot="1489968">
          <a:off x="5180881" y="3081694"/>
          <a:ext cx="249182" cy="0"/>
        </a:xfrm>
        <a:custGeom>
          <a:avLst/>
          <a:gdLst/>
          <a:ahLst/>
          <a:cxnLst/>
          <a:rect l="0" t="0" r="0" b="0"/>
          <a:pathLst>
            <a:path>
              <a:moveTo>
                <a:pt x="0" y="0"/>
              </a:moveTo>
              <a:lnTo>
                <a:pt x="249182"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F0F108BD-E96F-414B-A9B8-CA387315BCAF}" type="sibTrans" cxnId="{08AEF074-F2B5-414D-8069-DCE2E96037A2}">
      <dgm:prSet/>
      <dgm:spPr/>
      <dgm:t>
        <a:bodyPr/>
        <a:lstStyle/>
        <a:p>
          <a:endParaRPr lang="es-ES"/>
        </a:p>
      </dgm:t>
    </dgm:pt>
    <dgm:pt modelId="{432B40E6-F0E2-4A2A-BFC2-9FE7FF15F0F3}">
      <dgm:prSet phldrT="[Texto]" custT="1"/>
      <dgm:spPr>
        <a:xfrm>
          <a:off x="229203" y="3329519"/>
          <a:ext cx="3172623" cy="16381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dirty="0">
              <a:solidFill>
                <a:sysClr val="window" lastClr="FFFFFF"/>
              </a:solidFill>
              <a:latin typeface="Calibri"/>
              <a:ea typeface="+mn-ea"/>
              <a:cs typeface="+mn-cs"/>
            </a:rPr>
            <a:t>Programmes/</a:t>
          </a:r>
          <a:r>
            <a:rPr lang="es-ES" sz="1800" b="1" dirty="0" err="1">
              <a:solidFill>
                <a:sysClr val="window" lastClr="FFFFFF"/>
              </a:solidFill>
              <a:latin typeface="Calibri"/>
              <a:ea typeface="+mn-ea"/>
              <a:cs typeface="+mn-cs"/>
            </a:rPr>
            <a:t>interventions</a:t>
          </a:r>
          <a:r>
            <a:rPr lang="es-ES" sz="1800" b="1" dirty="0">
              <a:solidFill>
                <a:sysClr val="window" lastClr="FFFFFF"/>
              </a:solidFill>
              <a:latin typeface="Calibri"/>
              <a:ea typeface="+mn-ea"/>
              <a:cs typeface="+mn-cs"/>
            </a:rPr>
            <a:t>:</a:t>
          </a:r>
        </a:p>
        <a:p>
          <a:pPr>
            <a:buNone/>
          </a:pPr>
          <a:r>
            <a:rPr lang="es-ES" sz="1800" b="0" dirty="0">
              <a:solidFill>
                <a:sysClr val="window" lastClr="FFFFFF"/>
              </a:solidFill>
              <a:latin typeface="Calibri"/>
              <a:ea typeface="+mn-ea"/>
              <a:cs typeface="+mn-cs"/>
            </a:rPr>
            <a:t>Use </a:t>
          </a:r>
          <a:r>
            <a:rPr lang="es-ES" sz="1800" b="0" dirty="0" err="1">
              <a:solidFill>
                <a:sysClr val="window" lastClr="FFFFFF"/>
              </a:solidFill>
              <a:latin typeface="Calibri"/>
              <a:ea typeface="+mn-ea"/>
              <a:cs typeface="+mn-cs"/>
            </a:rPr>
            <a:t>of</a:t>
          </a:r>
          <a:r>
            <a:rPr lang="es-ES" sz="1800" b="0" dirty="0">
              <a:solidFill>
                <a:sysClr val="window" lastClr="FFFFFF"/>
              </a:solidFill>
              <a:latin typeface="Calibri"/>
              <a:ea typeface="+mn-ea"/>
              <a:cs typeface="+mn-cs"/>
            </a:rPr>
            <a:t> </a:t>
          </a:r>
          <a:r>
            <a:rPr lang="es-ES" sz="1800" b="0" dirty="0" err="1">
              <a:solidFill>
                <a:sysClr val="window" lastClr="FFFFFF"/>
              </a:solidFill>
              <a:latin typeface="Calibri"/>
              <a:ea typeface="+mn-ea"/>
              <a:cs typeface="+mn-cs"/>
            </a:rPr>
            <a:t>evidence-based</a:t>
          </a:r>
          <a:r>
            <a:rPr lang="es-ES" sz="1800" b="0" dirty="0">
              <a:solidFill>
                <a:sysClr val="window" lastClr="FFFFFF"/>
              </a:solidFill>
              <a:latin typeface="Calibri"/>
              <a:ea typeface="+mn-ea"/>
              <a:cs typeface="+mn-cs"/>
            </a:rPr>
            <a:t> programmes/</a:t>
          </a:r>
          <a:r>
            <a:rPr lang="es-ES" sz="1800" b="0" dirty="0" err="1">
              <a:solidFill>
                <a:sysClr val="window" lastClr="FFFFFF"/>
              </a:solidFill>
              <a:latin typeface="Calibri"/>
              <a:ea typeface="+mn-ea"/>
              <a:cs typeface="+mn-cs"/>
            </a:rPr>
            <a:t>interventions</a:t>
          </a:r>
          <a:endParaRPr lang="es-ES" sz="1800" b="0" dirty="0">
            <a:solidFill>
              <a:sysClr val="window" lastClr="FFFFFF"/>
            </a:solidFill>
            <a:latin typeface="Calibri"/>
            <a:ea typeface="+mn-ea"/>
            <a:cs typeface="+mn-cs"/>
          </a:endParaRPr>
        </a:p>
        <a:p>
          <a:pPr>
            <a:buNone/>
          </a:pPr>
          <a:r>
            <a:rPr lang="en-US" sz="1800" dirty="0">
              <a:solidFill>
                <a:sysClr val="window" lastClr="FFFFFF"/>
              </a:solidFill>
              <a:latin typeface="Calibri"/>
              <a:ea typeface="+mn-ea"/>
              <a:cs typeface="+mn-cs"/>
            </a:rPr>
            <a:t>Feasibility and continuity </a:t>
          </a:r>
          <a:endParaRPr lang="es-ES" sz="1800" b="0" dirty="0">
            <a:solidFill>
              <a:sysClr val="window" lastClr="FFFFFF"/>
            </a:solidFill>
            <a:latin typeface="Calibri"/>
            <a:ea typeface="+mn-ea"/>
            <a:cs typeface="+mn-cs"/>
          </a:endParaRPr>
        </a:p>
      </dgm:t>
    </dgm:pt>
    <dgm:pt modelId="{DC9648BE-CB3C-44E7-BA91-8D68FC9C6D9A}" type="parTrans" cxnId="{1AC75BE8-005C-4D80-8120-43B94B73C87F}">
      <dgm:prSet/>
      <dgm:spPr>
        <a:xfrm rot="8963688">
          <a:off x="3173844" y="3233076"/>
          <a:ext cx="378862" cy="0"/>
        </a:xfrm>
        <a:custGeom>
          <a:avLst/>
          <a:gdLst/>
          <a:ahLst/>
          <a:cxnLst/>
          <a:rect l="0" t="0" r="0" b="0"/>
          <a:pathLst>
            <a:path>
              <a:moveTo>
                <a:pt x="0" y="0"/>
              </a:moveTo>
              <a:lnTo>
                <a:pt x="378862"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6475B934-F4A2-40CC-A213-7FCBF7679FB7}" type="sibTrans" cxnId="{1AC75BE8-005C-4D80-8120-43B94B73C87F}">
      <dgm:prSet/>
      <dgm:spPr/>
      <dgm:t>
        <a:bodyPr/>
        <a:lstStyle/>
        <a:p>
          <a:endParaRPr lang="es-ES"/>
        </a:p>
      </dgm:t>
    </dgm:pt>
    <dgm:pt modelId="{22CC3267-6088-4539-A8BC-09CB030694D7}" type="pres">
      <dgm:prSet presAssocID="{1A186EB4-FE5F-41C3-A174-23C286711D61}" presName="Name0" presStyleCnt="0">
        <dgm:presLayoutVars>
          <dgm:chMax val="1"/>
          <dgm:chPref val="1"/>
          <dgm:dir/>
          <dgm:animOne val="branch"/>
          <dgm:animLvl val="lvl"/>
        </dgm:presLayoutVars>
      </dgm:prSet>
      <dgm:spPr/>
    </dgm:pt>
    <dgm:pt modelId="{FA81BDA0-5D27-48E9-9387-DB984EC09603}" type="pres">
      <dgm:prSet presAssocID="{11C9FB4A-B7E6-49AF-A952-C840AAC023C6}" presName="singleCycle" presStyleCnt="0"/>
      <dgm:spPr/>
    </dgm:pt>
    <dgm:pt modelId="{5D8CB5CB-78FD-40DC-AAA2-0FA20515E6F4}" type="pres">
      <dgm:prSet presAssocID="{11C9FB4A-B7E6-49AF-A952-C840AAC023C6}" presName="singleCenter" presStyleLbl="node1" presStyleIdx="0" presStyleCnt="4" custLinFactNeighborX="-2339" custLinFactNeighborY="-12693">
        <dgm:presLayoutVars>
          <dgm:chMax val="7"/>
          <dgm:chPref val="7"/>
        </dgm:presLayoutVars>
      </dgm:prSet>
      <dgm:spPr/>
    </dgm:pt>
    <dgm:pt modelId="{177CC01B-480B-4DA6-AD2A-E3A536E04D2B}" type="pres">
      <dgm:prSet presAssocID="{8F9961D9-33D1-4BD6-93CC-D7C3641126EE}" presName="Name56" presStyleLbl="parChTrans1D2" presStyleIdx="0" presStyleCnt="3"/>
      <dgm:spPr/>
    </dgm:pt>
    <dgm:pt modelId="{94F930C8-D9D1-4B95-866B-46DB6B86EC50}" type="pres">
      <dgm:prSet presAssocID="{7E81F507-F791-4E3C-B4A0-D14795505040}" presName="text0" presStyleLbl="node1" presStyleIdx="1" presStyleCnt="4" custScaleX="422281" custScaleY="136766">
        <dgm:presLayoutVars>
          <dgm:bulletEnabled val="1"/>
        </dgm:presLayoutVars>
      </dgm:prSet>
      <dgm:spPr/>
    </dgm:pt>
    <dgm:pt modelId="{0E7A36A6-7B1A-4699-9F73-A4D59FD3A1E3}" type="pres">
      <dgm:prSet presAssocID="{59388601-EBC6-4670-8A01-A3F5B94F04FD}" presName="Name56" presStyleLbl="parChTrans1D2" presStyleIdx="1" presStyleCnt="3"/>
      <dgm:spPr/>
    </dgm:pt>
    <dgm:pt modelId="{159A9DB1-F017-4295-9151-2636731D5DDB}" type="pres">
      <dgm:prSet presAssocID="{E33FA727-C343-4830-AB17-A24D69FC2B25}" presName="text0" presStyleLbl="node1" presStyleIdx="2" presStyleCnt="4" custScaleX="349979" custScaleY="180860" custRadScaleRad="132909" custRadScaleInc="-28941">
        <dgm:presLayoutVars>
          <dgm:bulletEnabled val="1"/>
        </dgm:presLayoutVars>
      </dgm:prSet>
      <dgm:spPr/>
    </dgm:pt>
    <dgm:pt modelId="{6C940E26-5C86-4222-BF01-798F6434777C}" type="pres">
      <dgm:prSet presAssocID="{DC9648BE-CB3C-44E7-BA91-8D68FC9C6D9A}" presName="Name56" presStyleLbl="parChTrans1D2" presStyleIdx="2" presStyleCnt="3"/>
      <dgm:spPr/>
    </dgm:pt>
    <dgm:pt modelId="{296ACF08-D46C-46A8-BEB0-5B38BDB6F523}" type="pres">
      <dgm:prSet presAssocID="{432B40E6-F0E2-4A2A-BFC2-9FE7FF15F0F3}" presName="text0" presStyleLbl="node1" presStyleIdx="3" presStyleCnt="4" custScaleX="284215" custScaleY="146754" custRadScaleRad="109280" custRadScaleInc="20343">
        <dgm:presLayoutVars>
          <dgm:bulletEnabled val="1"/>
        </dgm:presLayoutVars>
      </dgm:prSet>
      <dgm:spPr/>
    </dgm:pt>
  </dgm:ptLst>
  <dgm:cxnLst>
    <dgm:cxn modelId="{3162DB25-E445-4892-9C75-71386419F783}" type="presOf" srcId="{E33FA727-C343-4830-AB17-A24D69FC2B25}" destId="{159A9DB1-F017-4295-9151-2636731D5DDB}" srcOrd="0" destOrd="0" presId="urn:microsoft.com/office/officeart/2008/layout/RadialCluster"/>
    <dgm:cxn modelId="{08AEF074-F2B5-414D-8069-DCE2E96037A2}" srcId="{11C9FB4A-B7E6-49AF-A952-C840AAC023C6}" destId="{E33FA727-C343-4830-AB17-A24D69FC2B25}" srcOrd="1" destOrd="0" parTransId="{59388601-EBC6-4670-8A01-A3F5B94F04FD}" sibTransId="{F0F108BD-E96F-414B-A9B8-CA387315BCAF}"/>
    <dgm:cxn modelId="{C8D0F675-D81D-4D9B-BA1D-2B0CE268B7C8}" srcId="{11C9FB4A-B7E6-49AF-A952-C840AAC023C6}" destId="{7E81F507-F791-4E3C-B4A0-D14795505040}" srcOrd="0" destOrd="0" parTransId="{8F9961D9-33D1-4BD6-93CC-D7C3641126EE}" sibTransId="{8BD20DB0-3FF8-41EC-A405-DFC9D566B2C0}"/>
    <dgm:cxn modelId="{B9DBB38A-7C88-40A1-A0D2-83FB63B2F0BE}" srcId="{1A186EB4-FE5F-41C3-A174-23C286711D61}" destId="{11C9FB4A-B7E6-49AF-A952-C840AAC023C6}" srcOrd="0" destOrd="0" parTransId="{CCB76903-FC5B-4BEF-B06F-5A78F0643DED}" sibTransId="{9FB183C4-AC6A-4B73-BF11-05C4E684AEEE}"/>
    <dgm:cxn modelId="{3E41958E-7B06-41DF-A6F3-D3FBE0DC158D}" type="presOf" srcId="{7E81F507-F791-4E3C-B4A0-D14795505040}" destId="{94F930C8-D9D1-4B95-866B-46DB6B86EC50}" srcOrd="0" destOrd="0" presId="urn:microsoft.com/office/officeart/2008/layout/RadialCluster"/>
    <dgm:cxn modelId="{4E102696-41C0-4589-9338-1C6E9A3A7F1A}" type="presOf" srcId="{432B40E6-F0E2-4A2A-BFC2-9FE7FF15F0F3}" destId="{296ACF08-D46C-46A8-BEB0-5B38BDB6F523}" srcOrd="0" destOrd="0" presId="urn:microsoft.com/office/officeart/2008/layout/RadialCluster"/>
    <dgm:cxn modelId="{5D04DD97-CED6-4979-B129-DA3E171051F9}" type="presOf" srcId="{DC9648BE-CB3C-44E7-BA91-8D68FC9C6D9A}" destId="{6C940E26-5C86-4222-BF01-798F6434777C}" srcOrd="0" destOrd="0" presId="urn:microsoft.com/office/officeart/2008/layout/RadialCluster"/>
    <dgm:cxn modelId="{E3ABE2A4-6B0E-4CCA-A536-70BFFB120EF6}" type="presOf" srcId="{59388601-EBC6-4670-8A01-A3F5B94F04FD}" destId="{0E7A36A6-7B1A-4699-9F73-A4D59FD3A1E3}" srcOrd="0" destOrd="0" presId="urn:microsoft.com/office/officeart/2008/layout/RadialCluster"/>
    <dgm:cxn modelId="{041B1DB3-932E-4ABB-B26B-FB452093FC8B}" type="presOf" srcId="{11C9FB4A-B7E6-49AF-A952-C840AAC023C6}" destId="{5D8CB5CB-78FD-40DC-AAA2-0FA20515E6F4}" srcOrd="0" destOrd="0" presId="urn:microsoft.com/office/officeart/2008/layout/RadialCluster"/>
    <dgm:cxn modelId="{2A5AFFC2-3D5F-4528-B806-C3617892AFFC}" type="presOf" srcId="{1A186EB4-FE5F-41C3-A174-23C286711D61}" destId="{22CC3267-6088-4539-A8BC-09CB030694D7}" srcOrd="0" destOrd="0" presId="urn:microsoft.com/office/officeart/2008/layout/RadialCluster"/>
    <dgm:cxn modelId="{F09A83E6-3151-4C9C-81BF-5C27087E96AD}" type="presOf" srcId="{8F9961D9-33D1-4BD6-93CC-D7C3641126EE}" destId="{177CC01B-480B-4DA6-AD2A-E3A536E04D2B}" srcOrd="0" destOrd="0" presId="urn:microsoft.com/office/officeart/2008/layout/RadialCluster"/>
    <dgm:cxn modelId="{1AC75BE8-005C-4D80-8120-43B94B73C87F}" srcId="{11C9FB4A-B7E6-49AF-A952-C840AAC023C6}" destId="{432B40E6-F0E2-4A2A-BFC2-9FE7FF15F0F3}" srcOrd="2" destOrd="0" parTransId="{DC9648BE-CB3C-44E7-BA91-8D68FC9C6D9A}" sibTransId="{6475B934-F4A2-40CC-A213-7FCBF7679FB7}"/>
    <dgm:cxn modelId="{26BDDB82-55DF-4152-9B02-C14E72809E47}" type="presParOf" srcId="{22CC3267-6088-4539-A8BC-09CB030694D7}" destId="{FA81BDA0-5D27-48E9-9387-DB984EC09603}" srcOrd="0" destOrd="0" presId="urn:microsoft.com/office/officeart/2008/layout/RadialCluster"/>
    <dgm:cxn modelId="{204107C9-2A56-4847-930D-4B23F363B803}" type="presParOf" srcId="{FA81BDA0-5D27-48E9-9387-DB984EC09603}" destId="{5D8CB5CB-78FD-40DC-AAA2-0FA20515E6F4}" srcOrd="0" destOrd="0" presId="urn:microsoft.com/office/officeart/2008/layout/RadialCluster"/>
    <dgm:cxn modelId="{8362F6F6-8327-4936-A6CF-9EB363C54C79}" type="presParOf" srcId="{FA81BDA0-5D27-48E9-9387-DB984EC09603}" destId="{177CC01B-480B-4DA6-AD2A-E3A536E04D2B}" srcOrd="1" destOrd="0" presId="urn:microsoft.com/office/officeart/2008/layout/RadialCluster"/>
    <dgm:cxn modelId="{F3D516BA-18E9-440C-AF28-DBA228EB9DC5}" type="presParOf" srcId="{FA81BDA0-5D27-48E9-9387-DB984EC09603}" destId="{94F930C8-D9D1-4B95-866B-46DB6B86EC50}" srcOrd="2" destOrd="0" presId="urn:microsoft.com/office/officeart/2008/layout/RadialCluster"/>
    <dgm:cxn modelId="{027B5D4D-DB8C-48B4-AF5E-A928824F5426}" type="presParOf" srcId="{FA81BDA0-5D27-48E9-9387-DB984EC09603}" destId="{0E7A36A6-7B1A-4699-9F73-A4D59FD3A1E3}" srcOrd="3" destOrd="0" presId="urn:microsoft.com/office/officeart/2008/layout/RadialCluster"/>
    <dgm:cxn modelId="{28958E8A-38F8-4860-B59C-59FE3B132EFE}" type="presParOf" srcId="{FA81BDA0-5D27-48E9-9387-DB984EC09603}" destId="{159A9DB1-F017-4295-9151-2636731D5DDB}" srcOrd="4" destOrd="0" presId="urn:microsoft.com/office/officeart/2008/layout/RadialCluster"/>
    <dgm:cxn modelId="{37724400-5384-4500-AB4D-CF937E4CCBC9}" type="presParOf" srcId="{FA81BDA0-5D27-48E9-9387-DB984EC09603}" destId="{6C940E26-5C86-4222-BF01-798F6434777C}" srcOrd="5" destOrd="0" presId="urn:microsoft.com/office/officeart/2008/layout/RadialCluster"/>
    <dgm:cxn modelId="{E06DD187-3848-4E0F-96FA-FD8EDC33AEDB}" type="presParOf" srcId="{FA81BDA0-5D27-48E9-9387-DB984EC09603}" destId="{296ACF08-D46C-46A8-BEB0-5B38BDB6F523}" srcOrd="6"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186EB4-FE5F-41C3-A174-23C286711D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11C9FB4A-B7E6-49AF-A952-C840AAC023C6}">
      <dgm:prSet phldrT="[Texto]"/>
      <dgm:spPr>
        <a:xfrm>
          <a:off x="4129567" y="408447"/>
          <a:ext cx="1450059" cy="145005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b="1" dirty="0" err="1">
              <a:solidFill>
                <a:sysClr val="window" lastClr="FFFFFF"/>
              </a:solidFill>
              <a:latin typeface="Calibri"/>
              <a:ea typeface="+mn-ea"/>
              <a:cs typeface="+mn-cs"/>
            </a:rPr>
            <a:t>Provision</a:t>
          </a:r>
          <a:r>
            <a:rPr lang="es-ES" b="1" dirty="0">
              <a:solidFill>
                <a:sysClr val="window" lastClr="FFFFFF"/>
              </a:solidFill>
              <a:latin typeface="Calibri"/>
              <a:ea typeface="+mn-ea"/>
              <a:cs typeface="+mn-cs"/>
            </a:rPr>
            <a:t> </a:t>
          </a:r>
          <a:r>
            <a:rPr lang="es-ES" b="1" dirty="0" err="1">
              <a:solidFill>
                <a:sysClr val="window" lastClr="FFFFFF"/>
              </a:solidFill>
              <a:latin typeface="Calibri"/>
              <a:ea typeface="+mn-ea"/>
              <a:cs typeface="+mn-cs"/>
            </a:rPr>
            <a:t>system</a:t>
          </a:r>
          <a:endParaRPr lang="es-ES" b="1" dirty="0">
            <a:solidFill>
              <a:sysClr val="window" lastClr="FFFFFF"/>
            </a:solidFill>
            <a:latin typeface="Calibri"/>
            <a:ea typeface="+mn-ea"/>
            <a:cs typeface="+mn-cs"/>
          </a:endParaRPr>
        </a:p>
      </dgm:t>
    </dgm:pt>
    <dgm:pt modelId="{CCB76903-FC5B-4BEF-B06F-5A78F0643DED}" type="parTrans" cxnId="{B9DBB38A-7C88-40A1-A0D2-83FB63B2F0BE}">
      <dgm:prSet/>
      <dgm:spPr/>
      <dgm:t>
        <a:bodyPr/>
        <a:lstStyle/>
        <a:p>
          <a:endParaRPr lang="es-ES"/>
        </a:p>
      </dgm:t>
    </dgm:pt>
    <dgm:pt modelId="{9FB183C4-AC6A-4B73-BF11-05C4E684AEEE}" type="sibTrans" cxnId="{B9DBB38A-7C88-40A1-A0D2-83FB63B2F0BE}">
      <dgm:prSet/>
      <dgm:spPr/>
      <dgm:t>
        <a:bodyPr/>
        <a:lstStyle/>
        <a:p>
          <a:endParaRPr lang="es-ES"/>
        </a:p>
      </dgm:t>
    </dgm:pt>
    <dgm:pt modelId="{7E81F507-F791-4E3C-B4A0-D14795505040}">
      <dgm:prSet phldrT="[Texto]" custT="1"/>
      <dgm:spPr>
        <a:xfrm>
          <a:off x="0" y="177533"/>
          <a:ext cx="3835833" cy="465599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lvl="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Policies</a:t>
          </a:r>
          <a:r>
            <a:rPr lang="es-ES" sz="1800" b="1" kern="1200" dirty="0">
              <a:solidFill>
                <a:sysClr val="window" lastClr="FFFFFF"/>
              </a:solidFill>
              <a:latin typeface="Calibri"/>
              <a:ea typeface="+mn-ea"/>
              <a:cs typeface="+mn-cs"/>
            </a:rPr>
            <a:t> and </a:t>
          </a:r>
          <a:r>
            <a:rPr lang="es-ES" sz="1800" b="1" kern="1200" dirty="0" err="1">
              <a:solidFill>
                <a:sysClr val="window" lastClr="FFFFFF"/>
              </a:solidFill>
              <a:latin typeface="Calibri"/>
              <a:ea typeface="+mn-ea"/>
              <a:cs typeface="+mn-cs"/>
            </a:rPr>
            <a:t>associated</a:t>
          </a:r>
          <a:r>
            <a:rPr lang="es-ES" sz="1800" b="1" kern="1200" dirty="0">
              <a:solidFill>
                <a:sysClr val="window" lastClr="FFFFFF"/>
              </a:solidFill>
              <a:latin typeface="Calibri"/>
              <a:ea typeface="+mn-ea"/>
              <a:cs typeface="+mn-cs"/>
            </a:rPr>
            <a:t> </a:t>
          </a:r>
          <a:r>
            <a:rPr lang="es-ES" sz="1800" b="1" kern="1200" dirty="0" err="1">
              <a:solidFill>
                <a:sysClr val="window" lastClr="FFFFFF"/>
              </a:solidFill>
              <a:latin typeface="Calibri"/>
              <a:ea typeface="+mn-ea"/>
              <a:cs typeface="+mn-cs"/>
            </a:rPr>
            <a:t>guidelines</a:t>
          </a:r>
          <a:r>
            <a:rPr lang="es-ES" sz="1800" b="1" kern="1200" dirty="0">
              <a:solidFill>
                <a:sysClr val="window" lastClr="FFFFFF"/>
              </a:solidFill>
              <a:latin typeface="Calibri"/>
              <a:ea typeface="+mn-ea"/>
              <a:cs typeface="+mn-cs"/>
            </a:rPr>
            <a:t> and </a:t>
          </a:r>
          <a:r>
            <a:rPr lang="es-ES" sz="1800" b="1" kern="1200" dirty="0" err="1">
              <a:solidFill>
                <a:sysClr val="window" lastClr="FFFFFF"/>
              </a:solidFill>
              <a:latin typeface="Calibri"/>
              <a:ea typeface="+mn-ea"/>
              <a:cs typeface="+mn-cs"/>
            </a:rPr>
            <a:t>legislation</a:t>
          </a:r>
          <a:r>
            <a:rPr lang="es-ES" sz="1800" b="1" kern="1200" dirty="0">
              <a:solidFill>
                <a:sysClr val="window" lastClr="FFFFFF"/>
              </a:solidFill>
              <a:latin typeface="Calibri"/>
              <a:ea typeface="+mn-ea"/>
              <a:cs typeface="+mn-cs"/>
            </a:rPr>
            <a:t>:</a:t>
          </a:r>
        </a:p>
        <a:p>
          <a:pPr marL="0" lvl="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Supportive policies and associated guidelines and legislation</a:t>
          </a:r>
        </a:p>
        <a:p>
          <a:pPr marL="0" lvl="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Competences at national  and regional levels</a:t>
          </a:r>
        </a:p>
        <a:p>
          <a:pPr marL="0" lvl="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Articulation into public, non-profit and pro-profit agencies and social entities</a:t>
          </a:r>
          <a:endParaRPr lang="es-ES" sz="1800" b="1" kern="1200" dirty="0">
            <a:solidFill>
              <a:sysClr val="window" lastClr="FFFFFF"/>
            </a:solidFill>
            <a:latin typeface="Calibri"/>
            <a:ea typeface="+mn-ea"/>
            <a:cs typeface="+mn-cs"/>
          </a:endParaRPr>
        </a:p>
      </dgm:t>
    </dgm:pt>
    <dgm:pt modelId="{8F9961D9-33D1-4BD6-93CC-D7C3641126EE}" type="parTrans" cxnId="{C8D0F675-D81D-4D9B-BA1D-2B0CE268B7C8}">
      <dgm:prSet/>
      <dgm:spPr>
        <a:xfrm rot="9297445">
          <a:off x="3820594" y="1540838"/>
          <a:ext cx="324212" cy="0"/>
        </a:xfrm>
        <a:custGeom>
          <a:avLst/>
          <a:gdLst/>
          <a:ahLst/>
          <a:cxnLst/>
          <a:rect l="0" t="0" r="0" b="0"/>
          <a:pathLst>
            <a:path>
              <a:moveTo>
                <a:pt x="0" y="0"/>
              </a:moveTo>
              <a:lnTo>
                <a:pt x="324212"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8BD20DB0-3FF8-41EC-A405-DFC9D566B2C0}" type="sibTrans" cxnId="{C8D0F675-D81D-4D9B-BA1D-2B0CE268B7C8}">
      <dgm:prSet/>
      <dgm:spPr/>
      <dgm:t>
        <a:bodyPr/>
        <a:lstStyle/>
        <a:p>
          <a:endParaRPr lang="es-ES"/>
        </a:p>
      </dgm:t>
    </dgm:pt>
    <dgm:pt modelId="{432B40E6-F0E2-4A2A-BFC2-9FE7FF15F0F3}">
      <dgm:prSet phldrT="[Texto]" custT="1"/>
      <dgm:spPr>
        <a:xfrm>
          <a:off x="6330313" y="247239"/>
          <a:ext cx="3640407" cy="473396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u="none" dirty="0" err="1">
              <a:solidFill>
                <a:sysClr val="window" lastClr="FFFFFF"/>
              </a:solidFill>
              <a:latin typeface="Calibri"/>
              <a:ea typeface="+mn-ea"/>
              <a:cs typeface="+mn-cs"/>
            </a:rPr>
            <a:t>Characteristics</a:t>
          </a:r>
          <a:r>
            <a:rPr lang="es-ES" sz="1800" b="1" u="none" dirty="0">
              <a:solidFill>
                <a:sysClr val="window" lastClr="FFFFFF"/>
              </a:solidFill>
              <a:latin typeface="Calibri"/>
              <a:ea typeface="+mn-ea"/>
              <a:cs typeface="+mn-cs"/>
            </a:rPr>
            <a:t> of </a:t>
          </a:r>
          <a:r>
            <a:rPr lang="es-ES" sz="1800" b="1" u="none" dirty="0" err="1">
              <a:solidFill>
                <a:sysClr val="window" lastClr="FFFFFF"/>
              </a:solidFill>
              <a:latin typeface="Calibri"/>
              <a:ea typeface="+mn-ea"/>
              <a:cs typeface="+mn-cs"/>
            </a:rPr>
            <a:t>services</a:t>
          </a:r>
          <a:r>
            <a:rPr lang="es-ES" sz="1800" b="1" u="none" dirty="0">
              <a:solidFill>
                <a:sysClr val="window" lastClr="FFFFFF"/>
              </a:solidFill>
              <a:latin typeface="Calibri"/>
              <a:ea typeface="+mn-ea"/>
              <a:cs typeface="+mn-cs"/>
            </a:rPr>
            <a:t>:</a:t>
          </a:r>
          <a:r>
            <a:rPr lang="es-ES" sz="1800" b="1" dirty="0">
              <a:solidFill>
                <a:sysClr val="window" lastClr="FFFFFF"/>
              </a:solidFill>
              <a:latin typeface="Calibri"/>
              <a:ea typeface="+mn-ea"/>
              <a:cs typeface="+mn-cs"/>
            </a:rPr>
            <a:t>
</a:t>
          </a:r>
          <a:r>
            <a:rPr lang="en-US" sz="1800" dirty="0">
              <a:solidFill>
                <a:sysClr val="window" lastClr="FFFFFF"/>
              </a:solidFill>
              <a:latin typeface="Calibri"/>
              <a:ea typeface="+mn-ea"/>
              <a:cs typeface="+mn-cs"/>
            </a:rPr>
            <a:t>Financial support and work-family conciliation measures</a:t>
          </a:r>
          <a:endParaRPr lang="es-ES" sz="1800" dirty="0">
            <a:solidFill>
              <a:sysClr val="window" lastClr="FFFFFF"/>
            </a:solidFill>
            <a:latin typeface="Calibri"/>
            <a:ea typeface="+mn-ea"/>
            <a:cs typeface="+mn-cs"/>
          </a:endParaRPr>
        </a:p>
        <a:p>
          <a:pPr>
            <a:buNone/>
          </a:pPr>
          <a:r>
            <a:rPr lang="en-US" sz="1800" dirty="0">
              <a:solidFill>
                <a:sysClr val="window" lastClr="FFFFFF"/>
              </a:solidFill>
              <a:latin typeface="Calibri"/>
              <a:ea typeface="+mn-ea"/>
              <a:cs typeface="+mn-cs"/>
            </a:rPr>
            <a:t>Accessible, responsive, and needs-led, broad</a:t>
          </a:r>
          <a:r>
            <a:rPr lang="en-US" sz="1800" u="sng" dirty="0">
              <a:solidFill>
                <a:sysClr val="window" lastClr="FFFFFF"/>
              </a:solidFill>
              <a:latin typeface="Calibri"/>
              <a:ea typeface="+mn-ea"/>
              <a:cs typeface="+mn-cs"/>
            </a:rPr>
            <a:t>,</a:t>
          </a:r>
          <a:r>
            <a:rPr lang="en-US" sz="1800" dirty="0">
              <a:solidFill>
                <a:sysClr val="window" lastClr="FFFFFF"/>
              </a:solidFill>
              <a:latin typeface="Calibri"/>
              <a:ea typeface="+mn-ea"/>
              <a:cs typeface="+mn-cs"/>
            </a:rPr>
            <a:t> and inclusive provision</a:t>
          </a:r>
          <a:endParaRPr lang="es-ES" sz="1800" dirty="0">
            <a:solidFill>
              <a:sysClr val="window" lastClr="FFFFFF"/>
            </a:solidFill>
            <a:latin typeface="Calibri"/>
            <a:ea typeface="+mn-ea"/>
            <a:cs typeface="+mn-cs"/>
          </a:endParaRPr>
        </a:p>
        <a:p>
          <a:pPr>
            <a:buNone/>
          </a:pPr>
          <a:r>
            <a:rPr lang="en-US" sz="1800" dirty="0">
              <a:solidFill>
                <a:sysClr val="window" lastClr="FFFFFF"/>
              </a:solidFill>
              <a:latin typeface="Calibri"/>
              <a:ea typeface="+mn-ea"/>
              <a:cs typeface="+mn-cs"/>
            </a:rPr>
            <a:t>Continuum of support, sustainable and adequate</a:t>
          </a:r>
          <a:endParaRPr lang="es-ES" sz="1800" dirty="0">
            <a:solidFill>
              <a:sysClr val="window" lastClr="FFFFFF"/>
            </a:solidFill>
            <a:latin typeface="Calibri"/>
            <a:ea typeface="+mn-ea"/>
            <a:cs typeface="+mn-cs"/>
          </a:endParaRPr>
        </a:p>
        <a:p>
          <a:pPr>
            <a:buNone/>
          </a:pPr>
          <a:r>
            <a:rPr lang="es-ES" sz="1800" dirty="0" err="1">
              <a:solidFill>
                <a:sysClr val="window" lastClr="FFFFFF"/>
              </a:solidFill>
              <a:latin typeface="Calibri"/>
              <a:ea typeface="+mn-ea"/>
              <a:cs typeface="+mn-cs"/>
            </a:rPr>
            <a:t>Coordination</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mechanisms</a:t>
          </a:r>
          <a:endParaRPr lang="es-ES" sz="1800" dirty="0">
            <a:solidFill>
              <a:sysClr val="window" lastClr="FFFFFF"/>
            </a:solidFill>
            <a:latin typeface="Calibri"/>
            <a:ea typeface="+mn-ea"/>
            <a:cs typeface="+mn-cs"/>
          </a:endParaRPr>
        </a:p>
        <a:p>
          <a:pPr>
            <a:buNone/>
          </a:pPr>
          <a:r>
            <a:rPr lang="es-ES" sz="1800" dirty="0" err="1">
              <a:solidFill>
                <a:sysClr val="window" lastClr="FFFFFF"/>
              </a:solidFill>
              <a:latin typeface="Calibri"/>
              <a:ea typeface="+mn-ea"/>
              <a:cs typeface="+mn-cs"/>
            </a:rPr>
            <a:t>Person-centered</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approach</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addressing</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the</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family</a:t>
          </a:r>
          <a:r>
            <a:rPr lang="es-ES" sz="1800" dirty="0">
              <a:solidFill>
                <a:sysClr val="window" lastClr="FFFFFF"/>
              </a:solidFill>
              <a:latin typeface="Calibri"/>
              <a:ea typeface="+mn-ea"/>
              <a:cs typeface="+mn-cs"/>
            </a:rPr>
            <a:t> </a:t>
          </a:r>
          <a:r>
            <a:rPr lang="es-ES" sz="1800" dirty="0" err="1">
              <a:solidFill>
                <a:sysClr val="window" lastClr="FFFFFF"/>
              </a:solidFill>
              <a:latin typeface="Calibri"/>
              <a:ea typeface="+mn-ea"/>
              <a:cs typeface="+mn-cs"/>
            </a:rPr>
            <a:t>system</a:t>
          </a:r>
          <a:endParaRPr lang="es-ES" sz="1800" dirty="0">
            <a:solidFill>
              <a:sysClr val="window" lastClr="FFFFFF"/>
            </a:solidFill>
            <a:latin typeface="Calibri"/>
            <a:ea typeface="+mn-ea"/>
            <a:cs typeface="+mn-cs"/>
          </a:endParaRPr>
        </a:p>
        <a:p>
          <a:pPr>
            <a:buNone/>
          </a:pPr>
          <a:r>
            <a:rPr lang="en-US" sz="1800" dirty="0">
              <a:solidFill>
                <a:sysClr val="window" lastClr="FFFFFF"/>
              </a:solidFill>
              <a:latin typeface="Calibri"/>
              <a:ea typeface="+mn-ea"/>
              <a:cs typeface="+mn-cs"/>
            </a:rPr>
            <a:t>Quality workforce in family support </a:t>
          </a:r>
          <a:endParaRPr lang="es-ES" sz="1800" b="0" dirty="0">
            <a:solidFill>
              <a:sysClr val="window" lastClr="FFFFFF"/>
            </a:solidFill>
            <a:latin typeface="Calibri"/>
            <a:ea typeface="+mn-ea"/>
            <a:cs typeface="+mn-cs"/>
          </a:endParaRPr>
        </a:p>
      </dgm:t>
    </dgm:pt>
    <dgm:pt modelId="{DC9648BE-CB3C-44E7-BA91-8D68FC9C6D9A}" type="parTrans" cxnId="{1AC75BE8-005C-4D80-8120-43B94B73C87F}">
      <dgm:prSet/>
      <dgm:spPr>
        <a:xfrm rot="1451565">
          <a:off x="5543486" y="1627837"/>
          <a:ext cx="822966" cy="0"/>
        </a:xfrm>
        <a:custGeom>
          <a:avLst/>
          <a:gdLst/>
          <a:ahLst/>
          <a:cxnLst/>
          <a:rect l="0" t="0" r="0" b="0"/>
          <a:pathLst>
            <a:path>
              <a:moveTo>
                <a:pt x="0" y="0"/>
              </a:moveTo>
              <a:lnTo>
                <a:pt x="822966"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6475B934-F4A2-40CC-A213-7FCBF7679FB7}" type="sibTrans" cxnId="{1AC75BE8-005C-4D80-8120-43B94B73C87F}">
      <dgm:prSet/>
      <dgm:spPr/>
      <dgm:t>
        <a:bodyPr/>
        <a:lstStyle/>
        <a:p>
          <a:endParaRPr lang="es-ES"/>
        </a:p>
      </dgm:t>
    </dgm:pt>
    <dgm:pt modelId="{22CC3267-6088-4539-A8BC-09CB030694D7}" type="pres">
      <dgm:prSet presAssocID="{1A186EB4-FE5F-41C3-A174-23C286711D61}" presName="Name0" presStyleCnt="0">
        <dgm:presLayoutVars>
          <dgm:chMax val="1"/>
          <dgm:chPref val="1"/>
          <dgm:dir/>
          <dgm:animOne val="branch"/>
          <dgm:animLvl val="lvl"/>
        </dgm:presLayoutVars>
      </dgm:prSet>
      <dgm:spPr/>
    </dgm:pt>
    <dgm:pt modelId="{FA81BDA0-5D27-48E9-9387-DB984EC09603}" type="pres">
      <dgm:prSet presAssocID="{11C9FB4A-B7E6-49AF-A952-C840AAC023C6}" presName="singleCycle" presStyleCnt="0"/>
      <dgm:spPr/>
    </dgm:pt>
    <dgm:pt modelId="{5D8CB5CB-78FD-40DC-AAA2-0FA20515E6F4}" type="pres">
      <dgm:prSet presAssocID="{11C9FB4A-B7E6-49AF-A952-C840AAC023C6}" presName="singleCenter" presStyleLbl="node1" presStyleIdx="0" presStyleCnt="3" custLinFactNeighborX="-7173" custLinFactNeighborY="-32731">
        <dgm:presLayoutVars>
          <dgm:chMax val="7"/>
          <dgm:chPref val="7"/>
        </dgm:presLayoutVars>
      </dgm:prSet>
      <dgm:spPr/>
    </dgm:pt>
    <dgm:pt modelId="{177CC01B-480B-4DA6-AD2A-E3A536E04D2B}" type="pres">
      <dgm:prSet presAssocID="{8F9961D9-33D1-4BD6-93CC-D7C3641126EE}" presName="Name56" presStyleLbl="parChTrans1D2" presStyleIdx="0" presStyleCnt="2"/>
      <dgm:spPr/>
    </dgm:pt>
    <dgm:pt modelId="{94F930C8-D9D1-4B95-866B-46DB6B86EC50}" type="pres">
      <dgm:prSet presAssocID="{7E81F507-F791-4E3C-B4A0-D14795505040}" presName="text0" presStyleLbl="node1" presStyleIdx="1" presStyleCnt="3" custScaleX="394820" custScaleY="328029" custRadScaleRad="168016" custRadScaleInc="-103254">
        <dgm:presLayoutVars>
          <dgm:bulletEnabled val="1"/>
        </dgm:presLayoutVars>
      </dgm:prSet>
      <dgm:spPr/>
    </dgm:pt>
    <dgm:pt modelId="{6C940E26-5C86-4222-BF01-798F6434777C}" type="pres">
      <dgm:prSet presAssocID="{DC9648BE-CB3C-44E7-BA91-8D68FC9C6D9A}" presName="Name56" presStyleLbl="parChTrans1D2" presStyleIdx="1" presStyleCnt="2"/>
      <dgm:spPr/>
    </dgm:pt>
    <dgm:pt modelId="{296ACF08-D46C-46A8-BEB0-5B38BDB6F523}" type="pres">
      <dgm:prSet presAssocID="{432B40E6-F0E2-4A2A-BFC2-9FE7FF15F0F3}" presName="text0" presStyleLbl="node1" presStyleIdx="2" presStyleCnt="3" custScaleX="374705" custScaleY="487264" custRadScaleRad="156779" custRadScaleInc="-95433">
        <dgm:presLayoutVars>
          <dgm:bulletEnabled val="1"/>
        </dgm:presLayoutVars>
      </dgm:prSet>
      <dgm:spPr/>
    </dgm:pt>
  </dgm:ptLst>
  <dgm:cxnLst>
    <dgm:cxn modelId="{C8D0F675-D81D-4D9B-BA1D-2B0CE268B7C8}" srcId="{11C9FB4A-B7E6-49AF-A952-C840AAC023C6}" destId="{7E81F507-F791-4E3C-B4A0-D14795505040}" srcOrd="0" destOrd="0" parTransId="{8F9961D9-33D1-4BD6-93CC-D7C3641126EE}" sibTransId="{8BD20DB0-3FF8-41EC-A405-DFC9D566B2C0}"/>
    <dgm:cxn modelId="{B9DBB38A-7C88-40A1-A0D2-83FB63B2F0BE}" srcId="{1A186EB4-FE5F-41C3-A174-23C286711D61}" destId="{11C9FB4A-B7E6-49AF-A952-C840AAC023C6}" srcOrd="0" destOrd="0" parTransId="{CCB76903-FC5B-4BEF-B06F-5A78F0643DED}" sibTransId="{9FB183C4-AC6A-4B73-BF11-05C4E684AEEE}"/>
    <dgm:cxn modelId="{3E41958E-7B06-41DF-A6F3-D3FBE0DC158D}" type="presOf" srcId="{7E81F507-F791-4E3C-B4A0-D14795505040}" destId="{94F930C8-D9D1-4B95-866B-46DB6B86EC50}" srcOrd="0" destOrd="0" presId="urn:microsoft.com/office/officeart/2008/layout/RadialCluster"/>
    <dgm:cxn modelId="{4E102696-41C0-4589-9338-1C6E9A3A7F1A}" type="presOf" srcId="{432B40E6-F0E2-4A2A-BFC2-9FE7FF15F0F3}" destId="{296ACF08-D46C-46A8-BEB0-5B38BDB6F523}" srcOrd="0" destOrd="0" presId="urn:microsoft.com/office/officeart/2008/layout/RadialCluster"/>
    <dgm:cxn modelId="{5D04DD97-CED6-4979-B129-DA3E171051F9}" type="presOf" srcId="{DC9648BE-CB3C-44E7-BA91-8D68FC9C6D9A}" destId="{6C940E26-5C86-4222-BF01-798F6434777C}" srcOrd="0" destOrd="0" presId="urn:microsoft.com/office/officeart/2008/layout/RadialCluster"/>
    <dgm:cxn modelId="{041B1DB3-932E-4ABB-B26B-FB452093FC8B}" type="presOf" srcId="{11C9FB4A-B7E6-49AF-A952-C840AAC023C6}" destId="{5D8CB5CB-78FD-40DC-AAA2-0FA20515E6F4}" srcOrd="0" destOrd="0" presId="urn:microsoft.com/office/officeart/2008/layout/RadialCluster"/>
    <dgm:cxn modelId="{2A5AFFC2-3D5F-4528-B806-C3617892AFFC}" type="presOf" srcId="{1A186EB4-FE5F-41C3-A174-23C286711D61}" destId="{22CC3267-6088-4539-A8BC-09CB030694D7}" srcOrd="0" destOrd="0" presId="urn:microsoft.com/office/officeart/2008/layout/RadialCluster"/>
    <dgm:cxn modelId="{F09A83E6-3151-4C9C-81BF-5C27087E96AD}" type="presOf" srcId="{8F9961D9-33D1-4BD6-93CC-D7C3641126EE}" destId="{177CC01B-480B-4DA6-AD2A-E3A536E04D2B}" srcOrd="0" destOrd="0" presId="urn:microsoft.com/office/officeart/2008/layout/RadialCluster"/>
    <dgm:cxn modelId="{1AC75BE8-005C-4D80-8120-43B94B73C87F}" srcId="{11C9FB4A-B7E6-49AF-A952-C840AAC023C6}" destId="{432B40E6-F0E2-4A2A-BFC2-9FE7FF15F0F3}" srcOrd="1" destOrd="0" parTransId="{DC9648BE-CB3C-44E7-BA91-8D68FC9C6D9A}" sibTransId="{6475B934-F4A2-40CC-A213-7FCBF7679FB7}"/>
    <dgm:cxn modelId="{26BDDB82-55DF-4152-9B02-C14E72809E47}" type="presParOf" srcId="{22CC3267-6088-4539-A8BC-09CB030694D7}" destId="{FA81BDA0-5D27-48E9-9387-DB984EC09603}" srcOrd="0" destOrd="0" presId="urn:microsoft.com/office/officeart/2008/layout/RadialCluster"/>
    <dgm:cxn modelId="{204107C9-2A56-4847-930D-4B23F363B803}" type="presParOf" srcId="{FA81BDA0-5D27-48E9-9387-DB984EC09603}" destId="{5D8CB5CB-78FD-40DC-AAA2-0FA20515E6F4}" srcOrd="0" destOrd="0" presId="urn:microsoft.com/office/officeart/2008/layout/RadialCluster"/>
    <dgm:cxn modelId="{8362F6F6-8327-4936-A6CF-9EB363C54C79}" type="presParOf" srcId="{FA81BDA0-5D27-48E9-9387-DB984EC09603}" destId="{177CC01B-480B-4DA6-AD2A-E3A536E04D2B}" srcOrd="1" destOrd="0" presId="urn:microsoft.com/office/officeart/2008/layout/RadialCluster"/>
    <dgm:cxn modelId="{F3D516BA-18E9-440C-AF28-DBA228EB9DC5}" type="presParOf" srcId="{FA81BDA0-5D27-48E9-9387-DB984EC09603}" destId="{94F930C8-D9D1-4B95-866B-46DB6B86EC50}" srcOrd="2" destOrd="0" presId="urn:microsoft.com/office/officeart/2008/layout/RadialCluster"/>
    <dgm:cxn modelId="{37724400-5384-4500-AB4D-CF937E4CCBC9}" type="presParOf" srcId="{FA81BDA0-5D27-48E9-9387-DB984EC09603}" destId="{6C940E26-5C86-4222-BF01-798F6434777C}" srcOrd="3" destOrd="0" presId="urn:microsoft.com/office/officeart/2008/layout/RadialCluster"/>
    <dgm:cxn modelId="{E06DD187-3848-4E0F-96FA-FD8EDC33AEDB}" type="presParOf" srcId="{FA81BDA0-5D27-48E9-9387-DB984EC09603}" destId="{296ACF08-D46C-46A8-BEB0-5B38BDB6F523}" srcOrd="4"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86EB4-FE5F-41C3-A174-23C286711D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7E81F507-F791-4E3C-B4A0-D14795505040}">
      <dgm:prSet phldrT="[Texto]" custT="1"/>
      <dgm:spPr>
        <a:xfrm>
          <a:off x="2478131" y="127995"/>
          <a:ext cx="5628162" cy="214185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dirty="0" err="1">
              <a:solidFill>
                <a:sysClr val="window" lastClr="FFFFFF"/>
              </a:solidFill>
              <a:latin typeface="Calibri"/>
              <a:ea typeface="+mn-ea"/>
              <a:cs typeface="+mn-cs"/>
            </a:rPr>
            <a:t>Structures</a:t>
          </a:r>
          <a:r>
            <a:rPr lang="es-ES" sz="1800" b="1" dirty="0">
              <a:solidFill>
                <a:sysClr val="window" lastClr="FFFFFF"/>
              </a:solidFill>
              <a:latin typeface="Calibri"/>
              <a:ea typeface="+mn-ea"/>
              <a:cs typeface="+mn-cs"/>
            </a:rPr>
            <a:t>:</a:t>
          </a:r>
          <a:r>
            <a:rPr lang="es-ES" sz="1600" b="1" dirty="0">
              <a:solidFill>
                <a:sysClr val="window" lastClr="FFFFFF"/>
              </a:solidFill>
              <a:latin typeface="Calibri"/>
              <a:ea typeface="+mn-ea"/>
              <a:cs typeface="+mn-cs"/>
            </a:rPr>
            <a:t>
</a:t>
          </a:r>
          <a:r>
            <a:rPr lang="en-US" sz="1800" dirty="0">
              <a:solidFill>
                <a:sysClr val="window" lastClr="FFFFFF"/>
              </a:solidFill>
              <a:latin typeface="Calibri"/>
              <a:ea typeface="+mn-ea"/>
              <a:cs typeface="+mn-cs"/>
            </a:rPr>
            <a:t>Collaboration between policy makers, researchers, professionals</a:t>
          </a:r>
          <a:r>
            <a:rPr lang="es-ES" sz="1800" b="0" dirty="0">
              <a:solidFill>
                <a:sysClr val="window" lastClr="FFFFFF"/>
              </a:solidFill>
              <a:latin typeface="Calibri"/>
              <a:ea typeface="+mn-ea"/>
              <a:cs typeface="+mn-cs"/>
            </a:rPr>
            <a:t>
</a:t>
          </a:r>
          <a:r>
            <a:rPr lang="es-ES" sz="1800" b="0" dirty="0" err="1">
              <a:solidFill>
                <a:sysClr val="window" lastClr="FFFFFF"/>
              </a:solidFill>
              <a:latin typeface="Calibri"/>
              <a:ea typeface="+mn-ea"/>
              <a:cs typeface="+mn-cs"/>
            </a:rPr>
            <a:t>Entities</a:t>
          </a:r>
          <a:r>
            <a:rPr lang="es-ES" sz="1800" b="0" dirty="0">
              <a:solidFill>
                <a:sysClr val="window" lastClr="FFFFFF"/>
              </a:solidFill>
              <a:latin typeface="Calibri"/>
              <a:ea typeface="+mn-ea"/>
              <a:cs typeface="+mn-cs"/>
            </a:rPr>
            <a:t> </a:t>
          </a:r>
          <a:r>
            <a:rPr lang="en-US" sz="1800" dirty="0">
              <a:solidFill>
                <a:sysClr val="window" lastClr="FFFFFF"/>
              </a:solidFill>
              <a:latin typeface="Calibri"/>
              <a:ea typeface="+mn-ea"/>
              <a:cs typeface="+mn-cs"/>
            </a:rPr>
            <a:t>that promote the knowledge mobilization</a:t>
          </a:r>
          <a:r>
            <a:rPr lang="es-ES" sz="1800" b="0" dirty="0">
              <a:solidFill>
                <a:sysClr val="window" lastClr="FFFFFF"/>
              </a:solidFill>
              <a:latin typeface="Calibri"/>
              <a:ea typeface="+mn-ea"/>
              <a:cs typeface="+mn-cs"/>
            </a:rPr>
            <a:t>
</a:t>
          </a:r>
          <a:r>
            <a:rPr lang="en-US" sz="1800" dirty="0">
              <a:solidFill>
                <a:sysClr val="window" lastClr="FFFFFF"/>
              </a:solidFill>
              <a:latin typeface="Calibri"/>
              <a:ea typeface="+mn-ea"/>
              <a:cs typeface="+mn-cs"/>
            </a:rPr>
            <a:t>Engagement of support providers, stakeholders, children-adolescent and families to advocate for participation in quality family support</a:t>
          </a:r>
          <a:endParaRPr lang="es-ES" sz="1800" b="0" dirty="0">
            <a:solidFill>
              <a:sysClr val="window" lastClr="FFFFFF"/>
            </a:solidFill>
            <a:latin typeface="Calibri"/>
            <a:ea typeface="+mn-ea"/>
            <a:cs typeface="+mn-cs"/>
          </a:endParaRPr>
        </a:p>
      </dgm:t>
    </dgm:pt>
    <dgm:pt modelId="{8F9961D9-33D1-4BD6-93CC-D7C3641126EE}" type="parTrans" cxnId="{C8D0F675-D81D-4D9B-BA1D-2B0CE268B7C8}">
      <dgm:prSet/>
      <dgm:spPr>
        <a:xfrm rot="16200034">
          <a:off x="5189628" y="2372419"/>
          <a:ext cx="205144" cy="0"/>
        </a:xfrm>
        <a:custGeom>
          <a:avLst/>
          <a:gdLst/>
          <a:ahLst/>
          <a:cxnLst/>
          <a:rect l="0" t="0" r="0" b="0"/>
          <a:pathLst>
            <a:path>
              <a:moveTo>
                <a:pt x="0" y="0"/>
              </a:moveTo>
              <a:lnTo>
                <a:pt x="205144"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8BD20DB0-3FF8-41EC-A405-DFC9D566B2C0}" type="sibTrans" cxnId="{C8D0F675-D81D-4D9B-BA1D-2B0CE268B7C8}">
      <dgm:prSet/>
      <dgm:spPr/>
      <dgm:t>
        <a:bodyPr/>
        <a:lstStyle/>
        <a:p>
          <a:endParaRPr lang="es-ES"/>
        </a:p>
      </dgm:t>
    </dgm:pt>
    <dgm:pt modelId="{E33FA727-C343-4830-AB17-A24D69FC2B25}">
      <dgm:prSet phldrT="[Texto]" custT="1"/>
      <dgm:spPr>
        <a:xfrm>
          <a:off x="6493848" y="3110697"/>
          <a:ext cx="4502081" cy="245971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sz="1800" b="1" dirty="0" err="1">
              <a:solidFill>
                <a:sysClr val="window" lastClr="FFFFFF"/>
              </a:solidFill>
              <a:latin typeface="Calibri"/>
              <a:ea typeface="+mn-ea"/>
              <a:cs typeface="+mn-cs"/>
            </a:rPr>
            <a:t>Implementation</a:t>
          </a:r>
          <a:r>
            <a:rPr lang="es-ES" sz="1800" b="1" dirty="0">
              <a:solidFill>
                <a:sysClr val="window" lastClr="FFFFFF"/>
              </a:solidFill>
              <a:latin typeface="Calibri"/>
              <a:ea typeface="+mn-ea"/>
              <a:cs typeface="+mn-cs"/>
            </a:rPr>
            <a:t>:</a:t>
          </a:r>
          <a:r>
            <a:rPr lang="es-ES" sz="1800" dirty="0">
              <a:solidFill>
                <a:sysClr val="window" lastClr="FFFFFF"/>
              </a:solidFill>
              <a:latin typeface="Calibri"/>
              <a:ea typeface="+mn-ea"/>
              <a:cs typeface="+mn-cs"/>
            </a:rPr>
            <a:t>
</a:t>
          </a:r>
          <a:r>
            <a:rPr lang="en-US" sz="1800" dirty="0">
              <a:solidFill>
                <a:sysClr val="window" lastClr="FFFFFF"/>
              </a:solidFill>
              <a:latin typeface="Calibri"/>
              <a:ea typeface="+mn-ea"/>
              <a:cs typeface="+mn-cs"/>
            </a:rPr>
            <a:t>Efforts to evaluate the quality of the service</a:t>
          </a:r>
          <a:endParaRPr lang="es-ES" sz="1800" dirty="0">
            <a:solidFill>
              <a:sysClr val="window" lastClr="FFFFFF"/>
            </a:solidFill>
            <a:latin typeface="Calibri"/>
            <a:ea typeface="+mn-ea"/>
            <a:cs typeface="+mn-cs"/>
          </a:endParaRPr>
        </a:p>
        <a:p>
          <a:pPr>
            <a:buFont typeface="Courier New" panose="02070309020205020404" pitchFamily="49" charset="0"/>
            <a:buNone/>
          </a:pPr>
          <a:r>
            <a:rPr lang="en-US" sz="1800" dirty="0">
              <a:solidFill>
                <a:sysClr val="window" lastClr="FFFFFF"/>
              </a:solidFill>
              <a:latin typeface="Calibri"/>
              <a:ea typeface="+mn-ea"/>
              <a:cs typeface="+mn-cs"/>
            </a:rPr>
            <a:t>Recognition of endorsing best practices guidelines</a:t>
          </a:r>
          <a:endParaRPr lang="es-ES" sz="1800" dirty="0">
            <a:solidFill>
              <a:sysClr val="window" lastClr="FFFFFF"/>
            </a:solidFill>
            <a:latin typeface="Calibri"/>
            <a:ea typeface="+mn-ea"/>
            <a:cs typeface="+mn-cs"/>
          </a:endParaRPr>
        </a:p>
        <a:p>
          <a:pPr>
            <a:buFont typeface="Courier New" panose="02070309020205020404" pitchFamily="49" charset="0"/>
            <a:buNone/>
          </a:pPr>
          <a:r>
            <a:rPr lang="en-US" sz="1800" dirty="0">
              <a:solidFill>
                <a:sysClr val="window" lastClr="FFFFFF"/>
              </a:solidFill>
              <a:latin typeface="Calibri"/>
              <a:ea typeface="+mn-ea"/>
              <a:cs typeface="+mn-cs"/>
            </a:rPr>
            <a:t>Training of professionals on best practices guidelines</a:t>
          </a:r>
          <a:endParaRPr lang="es-ES" sz="1800" dirty="0">
            <a:solidFill>
              <a:sysClr val="window" lastClr="FFFFFF"/>
            </a:solidFill>
            <a:latin typeface="Calibri"/>
            <a:ea typeface="+mn-ea"/>
            <a:cs typeface="+mn-cs"/>
          </a:endParaRPr>
        </a:p>
        <a:p>
          <a:pPr>
            <a:buFont typeface="Courier New" panose="02070309020205020404" pitchFamily="49" charset="0"/>
            <a:buNone/>
          </a:pPr>
          <a:r>
            <a:rPr lang="en-US" sz="1800" dirty="0">
              <a:solidFill>
                <a:sysClr val="window" lastClr="FFFFFF"/>
              </a:solidFill>
              <a:latin typeface="Calibri"/>
              <a:ea typeface="+mn-ea"/>
              <a:cs typeface="+mn-cs"/>
            </a:rPr>
            <a:t>Dissemination among professionals, families</a:t>
          </a:r>
          <a:r>
            <a:rPr lang="en-US" sz="1800" u="sng" dirty="0">
              <a:solidFill>
                <a:sysClr val="window" lastClr="FFFFFF"/>
              </a:solidFill>
              <a:latin typeface="Calibri"/>
              <a:ea typeface="+mn-ea"/>
              <a:cs typeface="+mn-cs"/>
            </a:rPr>
            <a:t>,</a:t>
          </a:r>
          <a:r>
            <a:rPr lang="en-US" sz="1800" dirty="0">
              <a:solidFill>
                <a:sysClr val="window" lastClr="FFFFFF"/>
              </a:solidFill>
              <a:latin typeface="Calibri"/>
              <a:ea typeface="+mn-ea"/>
              <a:cs typeface="+mn-cs"/>
            </a:rPr>
            <a:t> and society at large</a:t>
          </a:r>
          <a:endParaRPr lang="es-ES" sz="1800" dirty="0">
            <a:solidFill>
              <a:sysClr val="window" lastClr="FFFFFF"/>
            </a:solidFill>
            <a:latin typeface="Calibri"/>
            <a:ea typeface="+mn-ea"/>
            <a:cs typeface="+mn-cs"/>
          </a:endParaRPr>
        </a:p>
      </dgm:t>
    </dgm:pt>
    <dgm:pt modelId="{59388601-EBC6-4670-8A01-A3F5B94F04FD}" type="parTrans" cxnId="{08AEF074-F2B5-414D-8069-DCE2E96037A2}">
      <dgm:prSet/>
      <dgm:spPr>
        <a:xfrm rot="996252">
          <a:off x="6120230" y="3614793"/>
          <a:ext cx="381573" cy="0"/>
        </a:xfrm>
        <a:custGeom>
          <a:avLst/>
          <a:gdLst/>
          <a:ahLst/>
          <a:cxnLst/>
          <a:rect l="0" t="0" r="0" b="0"/>
          <a:pathLst>
            <a:path>
              <a:moveTo>
                <a:pt x="0" y="0"/>
              </a:moveTo>
              <a:lnTo>
                <a:pt x="381573"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F0F108BD-E96F-414B-A9B8-CA387315BCAF}" type="sibTrans" cxnId="{08AEF074-F2B5-414D-8069-DCE2E96037A2}">
      <dgm:prSet/>
      <dgm:spPr/>
      <dgm:t>
        <a:bodyPr/>
        <a:lstStyle/>
        <a:p>
          <a:endParaRPr lang="es-ES"/>
        </a:p>
      </dgm:t>
    </dgm:pt>
    <dgm:pt modelId="{432B40E6-F0E2-4A2A-BFC2-9FE7FF15F0F3}">
      <dgm:prSet phldrT="[Texto]" custT="1"/>
      <dgm:spPr>
        <a:xfrm>
          <a:off x="0" y="3185661"/>
          <a:ext cx="4206989" cy="229793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800" b="1" kern="1200" dirty="0">
              <a:solidFill>
                <a:prstClr val="white"/>
              </a:solidFill>
              <a:latin typeface="Calibri"/>
              <a:ea typeface="+mn-ea"/>
              <a:cs typeface="+mn-cs"/>
            </a:rPr>
            <a:t>Relational translational efforts </a:t>
          </a:r>
          <a:r>
            <a:rPr lang="es-ES" sz="1800" b="1" kern="1200" dirty="0">
              <a:solidFill>
                <a:sysClr val="window" lastClr="FFFFFF"/>
              </a:solidFill>
              <a:latin typeface="Calibri"/>
              <a:ea typeface="+mn-ea"/>
              <a:cs typeface="+mn-cs"/>
            </a:rPr>
            <a:t>:</a:t>
          </a:r>
          <a:r>
            <a:rPr lang="es-ES" sz="1600" b="1" kern="1200" dirty="0">
              <a:solidFill>
                <a:sysClr val="window" lastClr="FFFFFF"/>
              </a:solidFill>
              <a:latin typeface="Calibri"/>
              <a:ea typeface="+mn-ea"/>
              <a:cs typeface="+mn-cs"/>
            </a:rPr>
            <a:t>
</a:t>
          </a:r>
          <a:r>
            <a:rPr lang="es-ES" sz="1800" b="0" kern="1200" dirty="0">
              <a:solidFill>
                <a:sysClr val="window" lastClr="FFFFFF"/>
              </a:solidFill>
              <a:latin typeface="Calibri"/>
              <a:ea typeface="+mn-ea"/>
              <a:cs typeface="+mn-cs"/>
            </a:rPr>
            <a:t>I</a:t>
          </a:r>
          <a:r>
            <a:rPr lang="en-US" sz="1800" b="0" kern="1200" dirty="0" err="1">
              <a:solidFill>
                <a:prstClr val="white"/>
              </a:solidFill>
              <a:latin typeface="Calibri"/>
              <a:ea typeface="+mn-ea"/>
              <a:cs typeface="+mn-cs"/>
            </a:rPr>
            <a:t>nvolving</a:t>
          </a:r>
          <a:r>
            <a:rPr lang="en-US" sz="1800" b="0" kern="1200" dirty="0">
              <a:solidFill>
                <a:prstClr val="white"/>
              </a:solidFill>
              <a:latin typeface="Calibri"/>
              <a:ea typeface="+mn-ea"/>
              <a:cs typeface="+mn-cs"/>
            </a:rPr>
            <a:t> scientific evidence, consensual practice, and families as rights owners</a:t>
          </a:r>
          <a:r>
            <a:rPr lang="es-ES" sz="1800" b="0" kern="1200" dirty="0">
              <a:solidFill>
                <a:sysClr val="window" lastClr="FFFFFF"/>
              </a:solidFill>
              <a:latin typeface="Calibri"/>
              <a:ea typeface="+mn-ea"/>
              <a:cs typeface="+mn-cs"/>
            </a:rPr>
            <a:t>
Consensual </a:t>
          </a:r>
          <a:r>
            <a:rPr lang="es-ES" sz="1800" b="0" kern="1200" dirty="0" err="1">
              <a:solidFill>
                <a:sysClr val="window" lastClr="FFFFFF"/>
              </a:solidFill>
              <a:latin typeface="Calibri"/>
              <a:ea typeface="+mn-ea"/>
              <a:cs typeface="+mn-cs"/>
            </a:rPr>
            <a:t>guidelines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with</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best</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practices</a:t>
          </a:r>
          <a:r>
            <a:rPr lang="es-ES" sz="1800" b="0" kern="1200" dirty="0">
              <a:solidFill>
                <a:sysClr val="window" lastClr="FFFFFF"/>
              </a:solidFill>
              <a:latin typeface="Calibri"/>
              <a:ea typeface="+mn-ea"/>
              <a:cs typeface="+mn-cs"/>
            </a:rPr>
            <a:t> and </a:t>
          </a:r>
          <a:r>
            <a:rPr lang="es-ES" sz="1800" b="0" kern="1200" dirty="0" err="1">
              <a:solidFill>
                <a:sysClr val="window" lastClr="FFFFFF"/>
              </a:solidFill>
              <a:latin typeface="Calibri"/>
              <a:ea typeface="+mn-ea"/>
              <a:cs typeface="+mn-cs"/>
            </a:rPr>
            <a:t>effective</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approaches</a:t>
          </a:r>
          <a:r>
            <a:rPr lang="es-ES" sz="1800" b="0" kern="1200" dirty="0">
              <a:solidFill>
                <a:sysClr val="window" lastClr="FFFFFF"/>
              </a:solidFill>
              <a:latin typeface="Calibri"/>
              <a:ea typeface="+mn-ea"/>
              <a:cs typeface="+mn-cs"/>
            </a:rPr>
            <a:t>
Consensual </a:t>
          </a:r>
          <a:r>
            <a:rPr lang="es-ES" sz="1800" b="0" kern="1200" dirty="0" err="1">
              <a:solidFill>
                <a:sysClr val="window" lastClr="FFFFFF"/>
              </a:solidFill>
              <a:latin typeface="Calibri"/>
              <a:ea typeface="+mn-ea"/>
              <a:cs typeface="+mn-cs"/>
            </a:rPr>
            <a:t>guidelines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with</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interprofessional</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competences</a:t>
          </a:r>
          <a:endParaRPr lang="es-ES" sz="1800" b="0" kern="1200" dirty="0">
            <a:solidFill>
              <a:sysClr val="window" lastClr="FFFFFF"/>
            </a:solidFill>
            <a:latin typeface="Calibri"/>
            <a:ea typeface="+mn-ea"/>
            <a:cs typeface="+mn-cs"/>
          </a:endParaRPr>
        </a:p>
      </dgm:t>
    </dgm:pt>
    <dgm:pt modelId="{DC9648BE-CB3C-44E7-BA91-8D68FC9C6D9A}" type="parTrans" cxnId="{1AC75BE8-005C-4D80-8120-43B94B73C87F}">
      <dgm:prSet/>
      <dgm:spPr>
        <a:xfrm rot="9732134">
          <a:off x="4200726" y="3619359"/>
          <a:ext cx="261732" cy="0"/>
        </a:xfrm>
        <a:custGeom>
          <a:avLst/>
          <a:gdLst/>
          <a:ahLst/>
          <a:cxnLst/>
          <a:rect l="0" t="0" r="0" b="0"/>
          <a:pathLst>
            <a:path>
              <a:moveTo>
                <a:pt x="0" y="0"/>
              </a:moveTo>
              <a:lnTo>
                <a:pt x="261732"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ES"/>
        </a:p>
      </dgm:t>
    </dgm:pt>
    <dgm:pt modelId="{6475B934-F4A2-40CC-A213-7FCBF7679FB7}" type="sibTrans" cxnId="{1AC75BE8-005C-4D80-8120-43B94B73C87F}">
      <dgm:prSet/>
      <dgm:spPr/>
      <dgm:t>
        <a:bodyPr/>
        <a:lstStyle/>
        <a:p>
          <a:endParaRPr lang="es-ES"/>
        </a:p>
      </dgm:t>
    </dgm:pt>
    <dgm:pt modelId="{11C9FB4A-B7E6-49AF-A952-C840AAC023C6}">
      <dgm:prSet phldrT="[Texto]"/>
      <dgm:spPr>
        <a:xfrm>
          <a:off x="4456196" y="2474991"/>
          <a:ext cx="1671989" cy="167198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ES" b="1" dirty="0" err="1">
              <a:solidFill>
                <a:sysClr val="window" lastClr="FFFFFF"/>
              </a:solidFill>
              <a:latin typeface="Calibri"/>
              <a:ea typeface="+mn-ea"/>
              <a:cs typeface="+mn-cs"/>
            </a:rPr>
            <a:t>Evidence</a:t>
          </a:r>
          <a:r>
            <a:rPr lang="es-ES" b="1" dirty="0">
              <a:solidFill>
                <a:sysClr val="window" lastClr="FFFFFF"/>
              </a:solidFill>
              <a:latin typeface="Calibri"/>
              <a:ea typeface="+mn-ea"/>
              <a:cs typeface="+mn-cs"/>
            </a:rPr>
            <a:t> </a:t>
          </a:r>
          <a:r>
            <a:rPr lang="es-ES" b="1" dirty="0" err="1">
              <a:solidFill>
                <a:sysClr val="window" lastClr="FFFFFF"/>
              </a:solidFill>
              <a:latin typeface="Calibri"/>
              <a:ea typeface="+mn-ea"/>
              <a:cs typeface="+mn-cs"/>
            </a:rPr>
            <a:t>system</a:t>
          </a:r>
          <a:endParaRPr lang="es-ES" b="1" dirty="0">
            <a:solidFill>
              <a:sysClr val="window" lastClr="FFFFFF"/>
            </a:solidFill>
            <a:latin typeface="Calibri"/>
            <a:ea typeface="+mn-ea"/>
            <a:cs typeface="+mn-cs"/>
          </a:endParaRPr>
        </a:p>
      </dgm:t>
    </dgm:pt>
    <dgm:pt modelId="{9FB183C4-AC6A-4B73-BF11-05C4E684AEEE}" type="sibTrans" cxnId="{B9DBB38A-7C88-40A1-A0D2-83FB63B2F0BE}">
      <dgm:prSet/>
      <dgm:spPr/>
      <dgm:t>
        <a:bodyPr/>
        <a:lstStyle/>
        <a:p>
          <a:endParaRPr lang="es-ES"/>
        </a:p>
      </dgm:t>
    </dgm:pt>
    <dgm:pt modelId="{CCB76903-FC5B-4BEF-B06F-5A78F0643DED}" type="parTrans" cxnId="{B9DBB38A-7C88-40A1-A0D2-83FB63B2F0BE}">
      <dgm:prSet/>
      <dgm:spPr/>
      <dgm:t>
        <a:bodyPr/>
        <a:lstStyle/>
        <a:p>
          <a:endParaRPr lang="es-ES"/>
        </a:p>
      </dgm:t>
    </dgm:pt>
    <dgm:pt modelId="{22CC3267-6088-4539-A8BC-09CB030694D7}" type="pres">
      <dgm:prSet presAssocID="{1A186EB4-FE5F-41C3-A174-23C286711D61}" presName="Name0" presStyleCnt="0">
        <dgm:presLayoutVars>
          <dgm:chMax val="1"/>
          <dgm:chPref val="1"/>
          <dgm:dir/>
          <dgm:animOne val="branch"/>
          <dgm:animLvl val="lvl"/>
        </dgm:presLayoutVars>
      </dgm:prSet>
      <dgm:spPr/>
    </dgm:pt>
    <dgm:pt modelId="{FA81BDA0-5D27-48E9-9387-DB984EC09603}" type="pres">
      <dgm:prSet presAssocID="{11C9FB4A-B7E6-49AF-A952-C840AAC023C6}" presName="singleCycle" presStyleCnt="0"/>
      <dgm:spPr/>
    </dgm:pt>
    <dgm:pt modelId="{5D8CB5CB-78FD-40DC-AAA2-0FA20515E6F4}" type="pres">
      <dgm:prSet presAssocID="{11C9FB4A-B7E6-49AF-A952-C840AAC023C6}" presName="singleCenter" presStyleLbl="node1" presStyleIdx="0" presStyleCnt="4" custLinFactNeighborX="-2849" custLinFactNeighborY="-748">
        <dgm:presLayoutVars>
          <dgm:chMax val="7"/>
          <dgm:chPref val="7"/>
        </dgm:presLayoutVars>
      </dgm:prSet>
      <dgm:spPr/>
    </dgm:pt>
    <dgm:pt modelId="{177CC01B-480B-4DA6-AD2A-E3A536E04D2B}" type="pres">
      <dgm:prSet presAssocID="{8F9961D9-33D1-4BD6-93CC-D7C3641126EE}" presName="Name56" presStyleLbl="parChTrans1D2" presStyleIdx="0" presStyleCnt="3"/>
      <dgm:spPr/>
    </dgm:pt>
    <dgm:pt modelId="{94F930C8-D9D1-4B95-866B-46DB6B86EC50}" type="pres">
      <dgm:prSet presAssocID="{7E81F507-F791-4E3C-B4A0-D14795505040}" presName="text0" presStyleLbl="node1" presStyleIdx="1" presStyleCnt="4" custScaleX="502410" custScaleY="191197" custRadScaleRad="83905" custRadScaleInc="-6489">
        <dgm:presLayoutVars>
          <dgm:bulletEnabled val="1"/>
        </dgm:presLayoutVars>
      </dgm:prSet>
      <dgm:spPr/>
    </dgm:pt>
    <dgm:pt modelId="{0E7A36A6-7B1A-4699-9F73-A4D59FD3A1E3}" type="pres">
      <dgm:prSet presAssocID="{59388601-EBC6-4670-8A01-A3F5B94F04FD}" presName="Name56" presStyleLbl="parChTrans1D2" presStyleIdx="1" presStyleCnt="3"/>
      <dgm:spPr/>
    </dgm:pt>
    <dgm:pt modelId="{159A9DB1-F017-4295-9151-2636731D5DDB}" type="pres">
      <dgm:prSet presAssocID="{E33FA727-C343-4830-AB17-A24D69FC2B25}" presName="text0" presStyleLbl="node1" presStyleIdx="2" presStyleCnt="4" custScaleX="401888" custScaleY="219572" custRadScaleRad="134362" custRadScaleInc="-22188">
        <dgm:presLayoutVars>
          <dgm:bulletEnabled val="1"/>
        </dgm:presLayoutVars>
      </dgm:prSet>
      <dgm:spPr/>
    </dgm:pt>
    <dgm:pt modelId="{6C940E26-5C86-4222-BF01-798F6434777C}" type="pres">
      <dgm:prSet presAssocID="{DC9648BE-CB3C-44E7-BA91-8D68FC9C6D9A}" presName="Name56" presStyleLbl="parChTrans1D2" presStyleIdx="2" presStyleCnt="3"/>
      <dgm:spPr/>
    </dgm:pt>
    <dgm:pt modelId="{296ACF08-D46C-46A8-BEB0-5B38BDB6F523}" type="pres">
      <dgm:prSet presAssocID="{432B40E6-F0E2-4A2A-BFC2-9FE7FF15F0F3}" presName="text0" presStyleLbl="node1" presStyleIdx="3" presStyleCnt="4" custScaleX="375546" custScaleY="205130" custRadScaleRad="139582" custRadScaleInc="23421">
        <dgm:presLayoutVars>
          <dgm:bulletEnabled val="1"/>
        </dgm:presLayoutVars>
      </dgm:prSet>
      <dgm:spPr/>
    </dgm:pt>
  </dgm:ptLst>
  <dgm:cxnLst>
    <dgm:cxn modelId="{3162DB25-E445-4892-9C75-71386419F783}" type="presOf" srcId="{E33FA727-C343-4830-AB17-A24D69FC2B25}" destId="{159A9DB1-F017-4295-9151-2636731D5DDB}" srcOrd="0" destOrd="0" presId="urn:microsoft.com/office/officeart/2008/layout/RadialCluster"/>
    <dgm:cxn modelId="{08AEF074-F2B5-414D-8069-DCE2E96037A2}" srcId="{11C9FB4A-B7E6-49AF-A952-C840AAC023C6}" destId="{E33FA727-C343-4830-AB17-A24D69FC2B25}" srcOrd="1" destOrd="0" parTransId="{59388601-EBC6-4670-8A01-A3F5B94F04FD}" sibTransId="{F0F108BD-E96F-414B-A9B8-CA387315BCAF}"/>
    <dgm:cxn modelId="{C8D0F675-D81D-4D9B-BA1D-2B0CE268B7C8}" srcId="{11C9FB4A-B7E6-49AF-A952-C840AAC023C6}" destId="{7E81F507-F791-4E3C-B4A0-D14795505040}" srcOrd="0" destOrd="0" parTransId="{8F9961D9-33D1-4BD6-93CC-D7C3641126EE}" sibTransId="{8BD20DB0-3FF8-41EC-A405-DFC9D566B2C0}"/>
    <dgm:cxn modelId="{B9DBB38A-7C88-40A1-A0D2-83FB63B2F0BE}" srcId="{1A186EB4-FE5F-41C3-A174-23C286711D61}" destId="{11C9FB4A-B7E6-49AF-A952-C840AAC023C6}" srcOrd="0" destOrd="0" parTransId="{CCB76903-FC5B-4BEF-B06F-5A78F0643DED}" sibTransId="{9FB183C4-AC6A-4B73-BF11-05C4E684AEEE}"/>
    <dgm:cxn modelId="{3E41958E-7B06-41DF-A6F3-D3FBE0DC158D}" type="presOf" srcId="{7E81F507-F791-4E3C-B4A0-D14795505040}" destId="{94F930C8-D9D1-4B95-866B-46DB6B86EC50}" srcOrd="0" destOrd="0" presId="urn:microsoft.com/office/officeart/2008/layout/RadialCluster"/>
    <dgm:cxn modelId="{4E102696-41C0-4589-9338-1C6E9A3A7F1A}" type="presOf" srcId="{432B40E6-F0E2-4A2A-BFC2-9FE7FF15F0F3}" destId="{296ACF08-D46C-46A8-BEB0-5B38BDB6F523}" srcOrd="0" destOrd="0" presId="urn:microsoft.com/office/officeart/2008/layout/RadialCluster"/>
    <dgm:cxn modelId="{5D04DD97-CED6-4979-B129-DA3E171051F9}" type="presOf" srcId="{DC9648BE-CB3C-44E7-BA91-8D68FC9C6D9A}" destId="{6C940E26-5C86-4222-BF01-798F6434777C}" srcOrd="0" destOrd="0" presId="urn:microsoft.com/office/officeart/2008/layout/RadialCluster"/>
    <dgm:cxn modelId="{E3ABE2A4-6B0E-4CCA-A536-70BFFB120EF6}" type="presOf" srcId="{59388601-EBC6-4670-8A01-A3F5B94F04FD}" destId="{0E7A36A6-7B1A-4699-9F73-A4D59FD3A1E3}" srcOrd="0" destOrd="0" presId="urn:microsoft.com/office/officeart/2008/layout/RadialCluster"/>
    <dgm:cxn modelId="{041B1DB3-932E-4ABB-B26B-FB452093FC8B}" type="presOf" srcId="{11C9FB4A-B7E6-49AF-A952-C840AAC023C6}" destId="{5D8CB5CB-78FD-40DC-AAA2-0FA20515E6F4}" srcOrd="0" destOrd="0" presId="urn:microsoft.com/office/officeart/2008/layout/RadialCluster"/>
    <dgm:cxn modelId="{2A5AFFC2-3D5F-4528-B806-C3617892AFFC}" type="presOf" srcId="{1A186EB4-FE5F-41C3-A174-23C286711D61}" destId="{22CC3267-6088-4539-A8BC-09CB030694D7}" srcOrd="0" destOrd="0" presId="urn:microsoft.com/office/officeart/2008/layout/RadialCluster"/>
    <dgm:cxn modelId="{F09A83E6-3151-4C9C-81BF-5C27087E96AD}" type="presOf" srcId="{8F9961D9-33D1-4BD6-93CC-D7C3641126EE}" destId="{177CC01B-480B-4DA6-AD2A-E3A536E04D2B}" srcOrd="0" destOrd="0" presId="urn:microsoft.com/office/officeart/2008/layout/RadialCluster"/>
    <dgm:cxn modelId="{1AC75BE8-005C-4D80-8120-43B94B73C87F}" srcId="{11C9FB4A-B7E6-49AF-A952-C840AAC023C6}" destId="{432B40E6-F0E2-4A2A-BFC2-9FE7FF15F0F3}" srcOrd="2" destOrd="0" parTransId="{DC9648BE-CB3C-44E7-BA91-8D68FC9C6D9A}" sibTransId="{6475B934-F4A2-40CC-A213-7FCBF7679FB7}"/>
    <dgm:cxn modelId="{26BDDB82-55DF-4152-9B02-C14E72809E47}" type="presParOf" srcId="{22CC3267-6088-4539-A8BC-09CB030694D7}" destId="{FA81BDA0-5D27-48E9-9387-DB984EC09603}" srcOrd="0" destOrd="0" presId="urn:microsoft.com/office/officeart/2008/layout/RadialCluster"/>
    <dgm:cxn modelId="{204107C9-2A56-4847-930D-4B23F363B803}" type="presParOf" srcId="{FA81BDA0-5D27-48E9-9387-DB984EC09603}" destId="{5D8CB5CB-78FD-40DC-AAA2-0FA20515E6F4}" srcOrd="0" destOrd="0" presId="urn:microsoft.com/office/officeart/2008/layout/RadialCluster"/>
    <dgm:cxn modelId="{8362F6F6-8327-4936-A6CF-9EB363C54C79}" type="presParOf" srcId="{FA81BDA0-5D27-48E9-9387-DB984EC09603}" destId="{177CC01B-480B-4DA6-AD2A-E3A536E04D2B}" srcOrd="1" destOrd="0" presId="urn:microsoft.com/office/officeart/2008/layout/RadialCluster"/>
    <dgm:cxn modelId="{F3D516BA-18E9-440C-AF28-DBA228EB9DC5}" type="presParOf" srcId="{FA81BDA0-5D27-48E9-9387-DB984EC09603}" destId="{94F930C8-D9D1-4B95-866B-46DB6B86EC50}" srcOrd="2" destOrd="0" presId="urn:microsoft.com/office/officeart/2008/layout/RadialCluster"/>
    <dgm:cxn modelId="{027B5D4D-DB8C-48B4-AF5E-A928824F5426}" type="presParOf" srcId="{FA81BDA0-5D27-48E9-9387-DB984EC09603}" destId="{0E7A36A6-7B1A-4699-9F73-A4D59FD3A1E3}" srcOrd="3" destOrd="0" presId="urn:microsoft.com/office/officeart/2008/layout/RadialCluster"/>
    <dgm:cxn modelId="{28958E8A-38F8-4860-B59C-59FE3B132EFE}" type="presParOf" srcId="{FA81BDA0-5D27-48E9-9387-DB984EC09603}" destId="{159A9DB1-F017-4295-9151-2636731D5DDB}" srcOrd="4" destOrd="0" presId="urn:microsoft.com/office/officeart/2008/layout/RadialCluster"/>
    <dgm:cxn modelId="{37724400-5384-4500-AB4D-CF937E4CCBC9}" type="presParOf" srcId="{FA81BDA0-5D27-48E9-9387-DB984EC09603}" destId="{6C940E26-5C86-4222-BF01-798F6434777C}" srcOrd="5" destOrd="0" presId="urn:microsoft.com/office/officeart/2008/layout/RadialCluster"/>
    <dgm:cxn modelId="{E06DD187-3848-4E0F-96FA-FD8EDC33AEDB}" type="presParOf" srcId="{FA81BDA0-5D27-48E9-9387-DB984EC09603}" destId="{296ACF08-D46C-46A8-BEB0-5B38BDB6F523}" srcOrd="6"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140503-1FD9-42EC-A880-8F73218AD4D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pt-PT"/>
        </a:p>
      </dgm:t>
    </dgm:pt>
    <dgm:pt modelId="{156A929D-7386-4890-87F1-82D5B6BCA869}">
      <dgm:prSet phldrT="[Texto]"/>
      <dgm:spPr/>
      <dgm:t>
        <a:bodyPr/>
        <a:lstStyle/>
        <a:p>
          <a:pPr algn="just"/>
          <a:r>
            <a:rPr lang="en-US" dirty="0">
              <a:latin typeface="Arial" panose="020B0604020202020204" pitchFamily="34" charset="0"/>
              <a:cs typeface="Arial" panose="020B0604020202020204" pitchFamily="34" charset="0"/>
            </a:rPr>
            <a:t>Documentary analysis of European regulations, quality frameworks from relevant European-level bodies, and previous empirical efforts</a:t>
          </a:r>
          <a:endParaRPr lang="pt-PT" b="1" dirty="0">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7796DB73-F720-4335-BB6B-F9C78CA72435}" type="parTrans" cxnId="{137673BD-620C-4830-A868-D1BCD1FBCC4D}">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5CE04CB2-C66A-4E4F-A59A-5E2C4330D8CD}" type="sibTrans" cxnId="{137673BD-620C-4830-A868-D1BCD1FBCC4D}">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1D146D44-18F9-4E94-8B81-504D6DE3F1F6}">
      <dgm:prSet phldrT="[Texto]"/>
      <dgm:spPr/>
      <dgm:t>
        <a:bodyPr/>
        <a:lstStyle/>
        <a:p>
          <a:pPr algn="just"/>
          <a:r>
            <a:rPr lang="en-US" dirty="0">
              <a:latin typeface="Arial" panose="020B0604020202020204" pitchFamily="34" charset="0"/>
              <a:cs typeface="Arial" panose="020B0604020202020204" pitchFamily="34" charset="0"/>
            </a:rPr>
            <a:t>Expert panel integrating lessons learned from EurofamNet</a:t>
          </a:r>
          <a:endParaRPr lang="pt-PT" b="1" dirty="0">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2AF956A9-4658-4887-A47F-66B2EF3AA339}" type="parTrans" cxnId="{6F6B4583-764F-4516-AA9F-DF844922A04B}">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1060971D-9CA4-4C39-BCCD-D97422FC7545}" type="sibTrans" cxnId="{6F6B4583-764F-4516-AA9F-DF844922A04B}">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9A6029BE-B19E-46C2-8473-8AFBF9A962F8}">
      <dgm:prSet phldrT="[Texto]" custT="1"/>
      <dgm:spPr/>
      <dgm:t>
        <a:bodyPr/>
        <a:lstStyle/>
        <a:p>
          <a:pPr algn="just"/>
          <a:r>
            <a:rPr lang="en-GB"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rPr>
            <a:t>Development of 33 principles, 47 quality standards and 68 measurable indicators organised in the three systems</a:t>
          </a:r>
          <a:endParaRPr lang="pt-PT"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gm:t>
    </dgm:pt>
    <dgm:pt modelId="{27342BAB-D5F7-492E-8493-8B6B51F143A3}" type="parTrans" cxnId="{C0A0274C-07F7-40B5-A774-062DCEF708FB}">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9E2DE5B7-DD46-4CDE-8BAA-4FF28D0D8898}" type="sibTrans" cxnId="{C0A0274C-07F7-40B5-A774-062DCEF708FB}">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0CAAC8E9-2CF2-4C09-A4F5-885229DE0A10}">
      <dgm:prSet phldrT="[Texto]"/>
      <dgm:spPr/>
      <dgm:t>
        <a:bodyPr/>
        <a:lstStyle/>
        <a:p>
          <a:pPr algn="just"/>
          <a:r>
            <a:rPr lang="en-GB" b="0" dirty="0">
              <a:solidFill>
                <a:srgbClr val="2D3778"/>
              </a:solidFill>
              <a:effectLst/>
              <a:latin typeface="Arial" panose="020B0604020202020204" pitchFamily="34" charset="0"/>
              <a:ea typeface="Roboto" panose="02000000000000000000" pitchFamily="2" charset="0"/>
              <a:cs typeface="Arial" panose="020B0604020202020204" pitchFamily="34" charset="0"/>
            </a:rPr>
            <a:t>Two-rounds Delphi study with 31 experts from the broader network including researchers and stakeholders from the policy and practice sphere </a:t>
          </a:r>
          <a:endParaRPr lang="pt-PT" b="0"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gm:t>
    </dgm:pt>
    <dgm:pt modelId="{82D7AB2E-4887-4F83-99CC-4825D522FDE1}" type="parTrans" cxnId="{F5DF2129-0989-443F-8C93-A873BF61E39E}">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EBE5032A-E686-46FC-9179-51029EF4F012}" type="sibTrans" cxnId="{F5DF2129-0989-443F-8C93-A873BF61E39E}">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DFF8B68E-CC87-4D2F-9E2C-03B6BEC7C044}">
      <dgm:prSet phldrT="[Texto]"/>
      <dgm:spPr/>
      <dgm:t>
        <a:bodyPr/>
        <a:lstStyle/>
        <a:p>
          <a:pPr algn="just"/>
          <a:r>
            <a:rPr lang="en-GB" b="1" dirty="0">
              <a:solidFill>
                <a:srgbClr val="2D3778"/>
              </a:solidFill>
              <a:effectLst/>
              <a:latin typeface="Arial" panose="020B0604020202020204" pitchFamily="34" charset="0"/>
              <a:ea typeface="Roboto" panose="02000000000000000000" pitchFamily="2" charset="0"/>
              <a:cs typeface="Arial" panose="020B0604020202020204" pitchFamily="34" charset="0"/>
            </a:rPr>
            <a:t>Final Quality Assurance Protocol with 21 principles, 28 quality standards and 29 indicators organised in the three systems</a:t>
          </a:r>
          <a:endParaRPr lang="pt-PT" b="1"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gm:t>
    </dgm:pt>
    <dgm:pt modelId="{FD91CDBF-CEAF-4C4D-AAA4-5D9588D1BC75}" type="parTrans" cxnId="{E16019A0-9738-4EBC-8D58-D7237EF22E1E}">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EEC0306B-9354-46E4-B87B-653FDA49F221}" type="sibTrans" cxnId="{E16019A0-9738-4EBC-8D58-D7237EF22E1E}">
      <dgm:prSet/>
      <dgm:spPr/>
      <dgm:t>
        <a:bodyPr/>
        <a:lstStyle/>
        <a:p>
          <a:pPr algn="just"/>
          <a:endParaRPr lang="pt-PT" b="1">
            <a:solidFill>
              <a:srgbClr val="2D3778"/>
            </a:solidFill>
            <a:effectLst/>
            <a:latin typeface="Roboto" panose="02000000000000000000" pitchFamily="2" charset="0"/>
            <a:ea typeface="Roboto" panose="02000000000000000000" pitchFamily="2" charset="0"/>
            <a:cs typeface="Roboto" panose="02000000000000000000" pitchFamily="2" charset="0"/>
          </a:endParaRPr>
        </a:p>
      </dgm:t>
    </dgm:pt>
    <dgm:pt modelId="{D6252DCC-D82D-4131-84E0-4B21A121D190}" type="pres">
      <dgm:prSet presAssocID="{8B140503-1FD9-42EC-A880-8F73218AD4D5}" presName="Name0" presStyleCnt="0">
        <dgm:presLayoutVars>
          <dgm:chMax val="7"/>
          <dgm:chPref val="7"/>
          <dgm:dir/>
        </dgm:presLayoutVars>
      </dgm:prSet>
      <dgm:spPr/>
    </dgm:pt>
    <dgm:pt modelId="{B4DA6C36-031C-4146-A19F-7F1778CC9CC2}" type="pres">
      <dgm:prSet presAssocID="{8B140503-1FD9-42EC-A880-8F73218AD4D5}" presName="Name1" presStyleCnt="0"/>
      <dgm:spPr/>
    </dgm:pt>
    <dgm:pt modelId="{D2ED2EA8-3B77-41CA-8FEC-433E2E9A06F8}" type="pres">
      <dgm:prSet presAssocID="{8B140503-1FD9-42EC-A880-8F73218AD4D5}" presName="cycle" presStyleCnt="0"/>
      <dgm:spPr/>
    </dgm:pt>
    <dgm:pt modelId="{347FDF5B-209B-4C41-B8AC-784E6F0807A1}" type="pres">
      <dgm:prSet presAssocID="{8B140503-1FD9-42EC-A880-8F73218AD4D5}" presName="srcNode" presStyleLbl="node1" presStyleIdx="0" presStyleCnt="5"/>
      <dgm:spPr/>
    </dgm:pt>
    <dgm:pt modelId="{527EC40D-E799-49B5-8B18-300733E846E9}" type="pres">
      <dgm:prSet presAssocID="{8B140503-1FD9-42EC-A880-8F73218AD4D5}" presName="conn" presStyleLbl="parChTrans1D2" presStyleIdx="0" presStyleCnt="1" custLinFactNeighborY="444"/>
      <dgm:spPr/>
    </dgm:pt>
    <dgm:pt modelId="{C3AFA5DD-1C90-4442-A2A2-AC0A46E6BF49}" type="pres">
      <dgm:prSet presAssocID="{8B140503-1FD9-42EC-A880-8F73218AD4D5}" presName="extraNode" presStyleLbl="node1" presStyleIdx="0" presStyleCnt="5"/>
      <dgm:spPr/>
    </dgm:pt>
    <dgm:pt modelId="{4B794DD5-A153-45E6-8F58-2747857137EB}" type="pres">
      <dgm:prSet presAssocID="{8B140503-1FD9-42EC-A880-8F73218AD4D5}" presName="dstNode" presStyleLbl="node1" presStyleIdx="0" presStyleCnt="5"/>
      <dgm:spPr/>
    </dgm:pt>
    <dgm:pt modelId="{A4C78113-DB0F-4A84-B22E-B4AC469A282A}" type="pres">
      <dgm:prSet presAssocID="{156A929D-7386-4890-87F1-82D5B6BCA869}" presName="text_1" presStyleLbl="node1" presStyleIdx="0" presStyleCnt="5">
        <dgm:presLayoutVars>
          <dgm:bulletEnabled val="1"/>
        </dgm:presLayoutVars>
      </dgm:prSet>
      <dgm:spPr/>
    </dgm:pt>
    <dgm:pt modelId="{97F6B157-A9B7-43F6-8653-78D22E2A7128}" type="pres">
      <dgm:prSet presAssocID="{156A929D-7386-4890-87F1-82D5B6BCA869}" presName="accent_1" presStyleCnt="0"/>
      <dgm:spPr/>
    </dgm:pt>
    <dgm:pt modelId="{CB28AE69-0007-4D0A-A66C-5BFA7AC943BD}" type="pres">
      <dgm:prSet presAssocID="{156A929D-7386-4890-87F1-82D5B6BCA869}" presName="accentRepeatNode" presStyleLbl="solidFgAcc1" presStyleIdx="0" presStyleCnt="5"/>
      <dgm:spPr/>
    </dgm:pt>
    <dgm:pt modelId="{376D1920-8CD6-4CFB-BBE0-5E29A3FCAEA0}" type="pres">
      <dgm:prSet presAssocID="{1D146D44-18F9-4E94-8B81-504D6DE3F1F6}" presName="text_2" presStyleLbl="node1" presStyleIdx="1" presStyleCnt="5">
        <dgm:presLayoutVars>
          <dgm:bulletEnabled val="1"/>
        </dgm:presLayoutVars>
      </dgm:prSet>
      <dgm:spPr/>
    </dgm:pt>
    <dgm:pt modelId="{9167ACF3-D1D6-4459-B0A3-489C676F4B1E}" type="pres">
      <dgm:prSet presAssocID="{1D146D44-18F9-4E94-8B81-504D6DE3F1F6}" presName="accent_2" presStyleCnt="0"/>
      <dgm:spPr/>
    </dgm:pt>
    <dgm:pt modelId="{D3874E02-1E7F-4B05-B87D-892615C77137}" type="pres">
      <dgm:prSet presAssocID="{1D146D44-18F9-4E94-8B81-504D6DE3F1F6}" presName="accentRepeatNode" presStyleLbl="solidFgAcc1" presStyleIdx="1" presStyleCnt="5"/>
      <dgm:spPr/>
    </dgm:pt>
    <dgm:pt modelId="{D8074121-9F37-44FD-8FDD-F754819E7F49}" type="pres">
      <dgm:prSet presAssocID="{9A6029BE-B19E-46C2-8473-8AFBF9A962F8}" presName="text_3" presStyleLbl="node1" presStyleIdx="2" presStyleCnt="5" custLinFactNeighborX="-162" custLinFactNeighborY="-5259">
        <dgm:presLayoutVars>
          <dgm:bulletEnabled val="1"/>
        </dgm:presLayoutVars>
      </dgm:prSet>
      <dgm:spPr/>
    </dgm:pt>
    <dgm:pt modelId="{D115194B-079A-4B27-9A93-C7C2E36B92E0}" type="pres">
      <dgm:prSet presAssocID="{9A6029BE-B19E-46C2-8473-8AFBF9A962F8}" presName="accent_3" presStyleCnt="0"/>
      <dgm:spPr/>
    </dgm:pt>
    <dgm:pt modelId="{7EC82C32-D5B6-45C2-B95C-A1E523007B1B}" type="pres">
      <dgm:prSet presAssocID="{9A6029BE-B19E-46C2-8473-8AFBF9A962F8}" presName="accentRepeatNode" presStyleLbl="solidFgAcc1" presStyleIdx="2" presStyleCnt="5"/>
      <dgm:spPr/>
    </dgm:pt>
    <dgm:pt modelId="{AB67D687-DD80-4FFE-9837-17753328869A}" type="pres">
      <dgm:prSet presAssocID="{0CAAC8E9-2CF2-4C09-A4F5-885229DE0A10}" presName="text_4" presStyleLbl="node1" presStyleIdx="3" presStyleCnt="5">
        <dgm:presLayoutVars>
          <dgm:bulletEnabled val="1"/>
        </dgm:presLayoutVars>
      </dgm:prSet>
      <dgm:spPr/>
    </dgm:pt>
    <dgm:pt modelId="{4A017ED8-678D-4308-9AE5-2DA51FB410F6}" type="pres">
      <dgm:prSet presAssocID="{0CAAC8E9-2CF2-4C09-A4F5-885229DE0A10}" presName="accent_4" presStyleCnt="0"/>
      <dgm:spPr/>
    </dgm:pt>
    <dgm:pt modelId="{8AF5834C-2E6D-4E34-BC31-97B1F0E64550}" type="pres">
      <dgm:prSet presAssocID="{0CAAC8E9-2CF2-4C09-A4F5-885229DE0A10}" presName="accentRepeatNode" presStyleLbl="solidFgAcc1" presStyleIdx="3" presStyleCnt="5"/>
      <dgm:spPr/>
    </dgm:pt>
    <dgm:pt modelId="{A00E8CCD-1B23-49CF-A63D-4360B5C5C223}" type="pres">
      <dgm:prSet presAssocID="{DFF8B68E-CC87-4D2F-9E2C-03B6BEC7C044}" presName="text_5" presStyleLbl="node1" presStyleIdx="4" presStyleCnt="5">
        <dgm:presLayoutVars>
          <dgm:bulletEnabled val="1"/>
        </dgm:presLayoutVars>
      </dgm:prSet>
      <dgm:spPr/>
    </dgm:pt>
    <dgm:pt modelId="{5B9DA447-5860-4241-BFA6-062F7C835A68}" type="pres">
      <dgm:prSet presAssocID="{DFF8B68E-CC87-4D2F-9E2C-03B6BEC7C044}" presName="accent_5" presStyleCnt="0"/>
      <dgm:spPr/>
    </dgm:pt>
    <dgm:pt modelId="{20984AF5-08C9-4683-A95C-41BED6F4CF0F}" type="pres">
      <dgm:prSet presAssocID="{DFF8B68E-CC87-4D2F-9E2C-03B6BEC7C044}" presName="accentRepeatNode" presStyleLbl="solidFgAcc1" presStyleIdx="4" presStyleCnt="5"/>
      <dgm:spPr/>
    </dgm:pt>
  </dgm:ptLst>
  <dgm:cxnLst>
    <dgm:cxn modelId="{F5DF2129-0989-443F-8C93-A873BF61E39E}" srcId="{8B140503-1FD9-42EC-A880-8F73218AD4D5}" destId="{0CAAC8E9-2CF2-4C09-A4F5-885229DE0A10}" srcOrd="3" destOrd="0" parTransId="{82D7AB2E-4887-4F83-99CC-4825D522FDE1}" sibTransId="{EBE5032A-E686-46FC-9179-51029EF4F012}"/>
    <dgm:cxn modelId="{BCDA935F-DBF9-4CF3-8AFE-27F4E734B414}" type="presOf" srcId="{8B140503-1FD9-42EC-A880-8F73218AD4D5}" destId="{D6252DCC-D82D-4131-84E0-4B21A121D190}" srcOrd="0" destOrd="0" presId="urn:microsoft.com/office/officeart/2008/layout/VerticalCurvedList"/>
    <dgm:cxn modelId="{03C95563-4F74-4152-87C4-4E732AB3FD63}" type="presOf" srcId="{5CE04CB2-C66A-4E4F-A59A-5E2C4330D8CD}" destId="{527EC40D-E799-49B5-8B18-300733E846E9}" srcOrd="0" destOrd="0" presId="urn:microsoft.com/office/officeart/2008/layout/VerticalCurvedList"/>
    <dgm:cxn modelId="{C0A0274C-07F7-40B5-A774-062DCEF708FB}" srcId="{8B140503-1FD9-42EC-A880-8F73218AD4D5}" destId="{9A6029BE-B19E-46C2-8473-8AFBF9A962F8}" srcOrd="2" destOrd="0" parTransId="{27342BAB-D5F7-492E-8493-8B6B51F143A3}" sibTransId="{9E2DE5B7-DD46-4CDE-8BAA-4FF28D0D8898}"/>
    <dgm:cxn modelId="{C2F1A579-CC55-41E2-A778-A09CC837F4DC}" type="presOf" srcId="{9A6029BE-B19E-46C2-8473-8AFBF9A962F8}" destId="{D8074121-9F37-44FD-8FDD-F754819E7F49}" srcOrd="0" destOrd="0" presId="urn:microsoft.com/office/officeart/2008/layout/VerticalCurvedList"/>
    <dgm:cxn modelId="{6F6B4583-764F-4516-AA9F-DF844922A04B}" srcId="{8B140503-1FD9-42EC-A880-8F73218AD4D5}" destId="{1D146D44-18F9-4E94-8B81-504D6DE3F1F6}" srcOrd="1" destOrd="0" parTransId="{2AF956A9-4658-4887-A47F-66B2EF3AA339}" sibTransId="{1060971D-9CA4-4C39-BCCD-D97422FC7545}"/>
    <dgm:cxn modelId="{B5296891-1B98-4005-9A6C-920C782D229D}" type="presOf" srcId="{156A929D-7386-4890-87F1-82D5B6BCA869}" destId="{A4C78113-DB0F-4A84-B22E-B4AC469A282A}" srcOrd="0" destOrd="0" presId="urn:microsoft.com/office/officeart/2008/layout/VerticalCurvedList"/>
    <dgm:cxn modelId="{E16019A0-9738-4EBC-8D58-D7237EF22E1E}" srcId="{8B140503-1FD9-42EC-A880-8F73218AD4D5}" destId="{DFF8B68E-CC87-4D2F-9E2C-03B6BEC7C044}" srcOrd="4" destOrd="0" parTransId="{FD91CDBF-CEAF-4C4D-AAA4-5D9588D1BC75}" sibTransId="{EEC0306B-9354-46E4-B87B-653FDA49F221}"/>
    <dgm:cxn modelId="{F7FD6EA6-22FA-40FB-8E5C-8FA26FFB64D4}" type="presOf" srcId="{1D146D44-18F9-4E94-8B81-504D6DE3F1F6}" destId="{376D1920-8CD6-4CFB-BBE0-5E29A3FCAEA0}" srcOrd="0" destOrd="0" presId="urn:microsoft.com/office/officeart/2008/layout/VerticalCurvedList"/>
    <dgm:cxn modelId="{137673BD-620C-4830-A868-D1BCD1FBCC4D}" srcId="{8B140503-1FD9-42EC-A880-8F73218AD4D5}" destId="{156A929D-7386-4890-87F1-82D5B6BCA869}" srcOrd="0" destOrd="0" parTransId="{7796DB73-F720-4335-BB6B-F9C78CA72435}" sibTransId="{5CE04CB2-C66A-4E4F-A59A-5E2C4330D8CD}"/>
    <dgm:cxn modelId="{546753DB-CD85-4C18-85C2-FDF2251E0E62}" type="presOf" srcId="{DFF8B68E-CC87-4D2F-9E2C-03B6BEC7C044}" destId="{A00E8CCD-1B23-49CF-A63D-4360B5C5C223}" srcOrd="0" destOrd="0" presId="urn:microsoft.com/office/officeart/2008/layout/VerticalCurvedList"/>
    <dgm:cxn modelId="{BF39B9E5-F37C-4AB9-B791-1047EBCBCF0D}" type="presOf" srcId="{0CAAC8E9-2CF2-4C09-A4F5-885229DE0A10}" destId="{AB67D687-DD80-4FFE-9837-17753328869A}" srcOrd="0" destOrd="0" presId="urn:microsoft.com/office/officeart/2008/layout/VerticalCurvedList"/>
    <dgm:cxn modelId="{35A017EC-4099-4172-B2BB-0DAFA2C5D204}" type="presParOf" srcId="{D6252DCC-D82D-4131-84E0-4B21A121D190}" destId="{B4DA6C36-031C-4146-A19F-7F1778CC9CC2}" srcOrd="0" destOrd="0" presId="urn:microsoft.com/office/officeart/2008/layout/VerticalCurvedList"/>
    <dgm:cxn modelId="{7D71A7C9-6D9A-4EA9-A526-1D12F8CD9554}" type="presParOf" srcId="{B4DA6C36-031C-4146-A19F-7F1778CC9CC2}" destId="{D2ED2EA8-3B77-41CA-8FEC-433E2E9A06F8}" srcOrd="0" destOrd="0" presId="urn:microsoft.com/office/officeart/2008/layout/VerticalCurvedList"/>
    <dgm:cxn modelId="{994322E0-3664-4319-AF77-3BC7011006AC}" type="presParOf" srcId="{D2ED2EA8-3B77-41CA-8FEC-433E2E9A06F8}" destId="{347FDF5B-209B-4C41-B8AC-784E6F0807A1}" srcOrd="0" destOrd="0" presId="urn:microsoft.com/office/officeart/2008/layout/VerticalCurvedList"/>
    <dgm:cxn modelId="{8A11B2AF-7D9F-4864-81F7-494FC854D920}" type="presParOf" srcId="{D2ED2EA8-3B77-41CA-8FEC-433E2E9A06F8}" destId="{527EC40D-E799-49B5-8B18-300733E846E9}" srcOrd="1" destOrd="0" presId="urn:microsoft.com/office/officeart/2008/layout/VerticalCurvedList"/>
    <dgm:cxn modelId="{E8D716E4-4F55-4EFB-9A77-545AD7C66550}" type="presParOf" srcId="{D2ED2EA8-3B77-41CA-8FEC-433E2E9A06F8}" destId="{C3AFA5DD-1C90-4442-A2A2-AC0A46E6BF49}" srcOrd="2" destOrd="0" presId="urn:microsoft.com/office/officeart/2008/layout/VerticalCurvedList"/>
    <dgm:cxn modelId="{36479F6A-7595-4738-89CB-619939AEF6F1}" type="presParOf" srcId="{D2ED2EA8-3B77-41CA-8FEC-433E2E9A06F8}" destId="{4B794DD5-A153-45E6-8F58-2747857137EB}" srcOrd="3" destOrd="0" presId="urn:microsoft.com/office/officeart/2008/layout/VerticalCurvedList"/>
    <dgm:cxn modelId="{8E966DB0-7A7E-47F6-A6F2-DDDA3C2B6383}" type="presParOf" srcId="{B4DA6C36-031C-4146-A19F-7F1778CC9CC2}" destId="{A4C78113-DB0F-4A84-B22E-B4AC469A282A}" srcOrd="1" destOrd="0" presId="urn:microsoft.com/office/officeart/2008/layout/VerticalCurvedList"/>
    <dgm:cxn modelId="{EFF6BECB-7999-4D17-AEE9-BA3AA6EE3A85}" type="presParOf" srcId="{B4DA6C36-031C-4146-A19F-7F1778CC9CC2}" destId="{97F6B157-A9B7-43F6-8653-78D22E2A7128}" srcOrd="2" destOrd="0" presId="urn:microsoft.com/office/officeart/2008/layout/VerticalCurvedList"/>
    <dgm:cxn modelId="{322B087D-282F-4242-83A2-656DC306BC3E}" type="presParOf" srcId="{97F6B157-A9B7-43F6-8653-78D22E2A7128}" destId="{CB28AE69-0007-4D0A-A66C-5BFA7AC943BD}" srcOrd="0" destOrd="0" presId="urn:microsoft.com/office/officeart/2008/layout/VerticalCurvedList"/>
    <dgm:cxn modelId="{0CB2B702-70C6-456A-8671-66937169E2AB}" type="presParOf" srcId="{B4DA6C36-031C-4146-A19F-7F1778CC9CC2}" destId="{376D1920-8CD6-4CFB-BBE0-5E29A3FCAEA0}" srcOrd="3" destOrd="0" presId="urn:microsoft.com/office/officeart/2008/layout/VerticalCurvedList"/>
    <dgm:cxn modelId="{4B1B8D17-FC9F-4C36-AE53-46EF529E033A}" type="presParOf" srcId="{B4DA6C36-031C-4146-A19F-7F1778CC9CC2}" destId="{9167ACF3-D1D6-4459-B0A3-489C676F4B1E}" srcOrd="4" destOrd="0" presId="urn:microsoft.com/office/officeart/2008/layout/VerticalCurvedList"/>
    <dgm:cxn modelId="{85760C18-28D3-4DE9-8D35-2477B5FF76FF}" type="presParOf" srcId="{9167ACF3-D1D6-4459-B0A3-489C676F4B1E}" destId="{D3874E02-1E7F-4B05-B87D-892615C77137}" srcOrd="0" destOrd="0" presId="urn:microsoft.com/office/officeart/2008/layout/VerticalCurvedList"/>
    <dgm:cxn modelId="{9FAD24CB-B1E1-4DD5-B107-2C3B2910606C}" type="presParOf" srcId="{B4DA6C36-031C-4146-A19F-7F1778CC9CC2}" destId="{D8074121-9F37-44FD-8FDD-F754819E7F49}" srcOrd="5" destOrd="0" presId="urn:microsoft.com/office/officeart/2008/layout/VerticalCurvedList"/>
    <dgm:cxn modelId="{D5E63028-DDB8-4F3A-8F1A-113B1C6DFB8C}" type="presParOf" srcId="{B4DA6C36-031C-4146-A19F-7F1778CC9CC2}" destId="{D115194B-079A-4B27-9A93-C7C2E36B92E0}" srcOrd="6" destOrd="0" presId="urn:microsoft.com/office/officeart/2008/layout/VerticalCurvedList"/>
    <dgm:cxn modelId="{C53184BD-17E7-4A97-BE66-047CCF5779F4}" type="presParOf" srcId="{D115194B-079A-4B27-9A93-C7C2E36B92E0}" destId="{7EC82C32-D5B6-45C2-B95C-A1E523007B1B}" srcOrd="0" destOrd="0" presId="urn:microsoft.com/office/officeart/2008/layout/VerticalCurvedList"/>
    <dgm:cxn modelId="{E0E61A1A-B3DF-4611-B9EE-90D36029AC05}" type="presParOf" srcId="{B4DA6C36-031C-4146-A19F-7F1778CC9CC2}" destId="{AB67D687-DD80-4FFE-9837-17753328869A}" srcOrd="7" destOrd="0" presId="urn:microsoft.com/office/officeart/2008/layout/VerticalCurvedList"/>
    <dgm:cxn modelId="{248ED1B2-BB34-431C-8F68-FBD3503697CA}" type="presParOf" srcId="{B4DA6C36-031C-4146-A19F-7F1778CC9CC2}" destId="{4A017ED8-678D-4308-9AE5-2DA51FB410F6}" srcOrd="8" destOrd="0" presId="urn:microsoft.com/office/officeart/2008/layout/VerticalCurvedList"/>
    <dgm:cxn modelId="{A41A7BB2-DAE9-4F2D-97AB-B27EDE9D0F99}" type="presParOf" srcId="{4A017ED8-678D-4308-9AE5-2DA51FB410F6}" destId="{8AF5834C-2E6D-4E34-BC31-97B1F0E64550}" srcOrd="0" destOrd="0" presId="urn:microsoft.com/office/officeart/2008/layout/VerticalCurvedList"/>
    <dgm:cxn modelId="{0EA2B669-7FA1-4619-A932-12ABC9836CAD}" type="presParOf" srcId="{B4DA6C36-031C-4146-A19F-7F1778CC9CC2}" destId="{A00E8CCD-1B23-49CF-A63D-4360B5C5C223}" srcOrd="9" destOrd="0" presId="urn:microsoft.com/office/officeart/2008/layout/VerticalCurvedList"/>
    <dgm:cxn modelId="{94CAB539-87D3-4497-A90D-5DE8D63AF34F}" type="presParOf" srcId="{B4DA6C36-031C-4146-A19F-7F1778CC9CC2}" destId="{5B9DA447-5860-4241-BFA6-062F7C835A68}" srcOrd="10" destOrd="0" presId="urn:microsoft.com/office/officeart/2008/layout/VerticalCurvedList"/>
    <dgm:cxn modelId="{5ADB69A9-9A06-4811-8AFB-3AB23029DA14}" type="presParOf" srcId="{5B9DA447-5860-4241-BFA6-062F7C835A68}" destId="{20984AF5-08C9-4683-A95C-41BED6F4CF0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5D502-8F41-044F-A915-FEC2C899F64A}">
      <dsp:nvSpPr>
        <dsp:cNvPr id="0" name=""/>
        <dsp:cNvSpPr/>
      </dsp:nvSpPr>
      <dsp:spPr>
        <a:xfrm>
          <a:off x="2221213" y="4195"/>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Application</a:t>
          </a:r>
          <a:r>
            <a:rPr lang="es-ES" sz="1600" b="1" kern="1200" dirty="0">
              <a:latin typeface="Arial" panose="020B0604020202020204" pitchFamily="34" charset="0"/>
              <a:cs typeface="Arial" panose="020B0604020202020204" pitchFamily="34" charset="0"/>
            </a:rPr>
            <a:t> </a:t>
          </a:r>
          <a:r>
            <a:rPr lang="es-ES" sz="1800" b="1" kern="1200" dirty="0">
              <a:latin typeface="Arial" panose="020B0604020202020204" pitchFamily="34" charset="0"/>
              <a:cs typeface="Arial" panose="020B0604020202020204" pitchFamily="34" charset="0"/>
            </a:rPr>
            <a:t>field</a:t>
          </a:r>
        </a:p>
      </dsp:txBody>
      <dsp:txXfrm>
        <a:off x="2237528" y="20510"/>
        <a:ext cx="2195450" cy="524390"/>
      </dsp:txXfrm>
    </dsp:sp>
    <dsp:sp modelId="{AD7F3722-D828-6B41-9B05-FB64FFA28AA2}">
      <dsp:nvSpPr>
        <dsp:cNvPr id="0" name=""/>
        <dsp:cNvSpPr/>
      </dsp:nvSpPr>
      <dsp:spPr>
        <a:xfrm rot="5400000">
          <a:off x="3230812" y="575141"/>
          <a:ext cx="208882" cy="250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Arial" panose="020B0604020202020204" pitchFamily="34" charset="0"/>
            <a:cs typeface="Arial" panose="020B0604020202020204" pitchFamily="34" charset="0"/>
          </a:endParaRPr>
        </a:p>
      </dsp:txBody>
      <dsp:txXfrm rot="-5400000">
        <a:off x="3260056" y="596030"/>
        <a:ext cx="150395" cy="146217"/>
      </dsp:txXfrm>
    </dsp:sp>
    <dsp:sp modelId="{3A5385E5-BE47-C642-B7B4-5B45204F2895}">
      <dsp:nvSpPr>
        <dsp:cNvPr id="0" name=""/>
        <dsp:cNvSpPr/>
      </dsp:nvSpPr>
      <dsp:spPr>
        <a:xfrm>
          <a:off x="2221213" y="839725"/>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Objectives</a:t>
          </a:r>
        </a:p>
      </dsp:txBody>
      <dsp:txXfrm>
        <a:off x="2237528" y="856040"/>
        <a:ext cx="2195450" cy="524390"/>
      </dsp:txXfrm>
    </dsp:sp>
    <dsp:sp modelId="{C6305B6B-95A0-3142-9AEE-AB4286FEDFD7}">
      <dsp:nvSpPr>
        <dsp:cNvPr id="0" name=""/>
        <dsp:cNvSpPr/>
      </dsp:nvSpPr>
      <dsp:spPr>
        <a:xfrm rot="5400000">
          <a:off x="3230812" y="1410671"/>
          <a:ext cx="208882" cy="250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Arial" panose="020B0604020202020204" pitchFamily="34" charset="0"/>
            <a:cs typeface="Arial" panose="020B0604020202020204" pitchFamily="34" charset="0"/>
          </a:endParaRPr>
        </a:p>
      </dsp:txBody>
      <dsp:txXfrm rot="-5400000">
        <a:off x="3260056" y="1431560"/>
        <a:ext cx="150395" cy="146217"/>
      </dsp:txXfrm>
    </dsp:sp>
    <dsp:sp modelId="{A2D6C9E9-FCFD-7349-A70F-B22705ADFF64}">
      <dsp:nvSpPr>
        <dsp:cNvPr id="0" name=""/>
        <dsp:cNvSpPr/>
      </dsp:nvSpPr>
      <dsp:spPr>
        <a:xfrm>
          <a:off x="2221213" y="1675255"/>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Principles</a:t>
          </a:r>
        </a:p>
      </dsp:txBody>
      <dsp:txXfrm>
        <a:off x="2237528" y="1691570"/>
        <a:ext cx="2195450" cy="524390"/>
      </dsp:txXfrm>
    </dsp:sp>
    <dsp:sp modelId="{61849130-286A-1443-AD5F-96B441FDAC3B}">
      <dsp:nvSpPr>
        <dsp:cNvPr id="0" name=""/>
        <dsp:cNvSpPr/>
      </dsp:nvSpPr>
      <dsp:spPr>
        <a:xfrm rot="5400000">
          <a:off x="3230812" y="2246201"/>
          <a:ext cx="208882" cy="250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Arial" panose="020B0604020202020204" pitchFamily="34" charset="0"/>
            <a:cs typeface="Arial" panose="020B0604020202020204" pitchFamily="34" charset="0"/>
          </a:endParaRPr>
        </a:p>
      </dsp:txBody>
      <dsp:txXfrm rot="-5400000">
        <a:off x="3260056" y="2267090"/>
        <a:ext cx="150395" cy="146217"/>
      </dsp:txXfrm>
    </dsp:sp>
    <dsp:sp modelId="{8A85978B-1E13-1F44-A59A-85901F042F65}">
      <dsp:nvSpPr>
        <dsp:cNvPr id="0" name=""/>
        <dsp:cNvSpPr/>
      </dsp:nvSpPr>
      <dsp:spPr>
        <a:xfrm>
          <a:off x="2221213" y="2510786"/>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Quality standards</a:t>
          </a:r>
        </a:p>
      </dsp:txBody>
      <dsp:txXfrm>
        <a:off x="2237528" y="2527101"/>
        <a:ext cx="2195450" cy="524390"/>
      </dsp:txXfrm>
    </dsp:sp>
    <dsp:sp modelId="{E995F1B3-F430-924D-AFDD-B8C5349A2B59}">
      <dsp:nvSpPr>
        <dsp:cNvPr id="0" name=""/>
        <dsp:cNvSpPr/>
      </dsp:nvSpPr>
      <dsp:spPr>
        <a:xfrm rot="5400000">
          <a:off x="3230812" y="3081731"/>
          <a:ext cx="208882" cy="250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Arial" panose="020B0604020202020204" pitchFamily="34" charset="0"/>
            <a:cs typeface="Arial" panose="020B0604020202020204" pitchFamily="34" charset="0"/>
          </a:endParaRPr>
        </a:p>
      </dsp:txBody>
      <dsp:txXfrm rot="-5400000">
        <a:off x="3260056" y="3102620"/>
        <a:ext cx="150395" cy="146217"/>
      </dsp:txXfrm>
    </dsp:sp>
    <dsp:sp modelId="{BF3751B5-8297-4F4C-AAE5-172CFB87F21E}">
      <dsp:nvSpPr>
        <dsp:cNvPr id="0" name=""/>
        <dsp:cNvSpPr/>
      </dsp:nvSpPr>
      <dsp:spPr>
        <a:xfrm>
          <a:off x="2221213" y="3346316"/>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Measurable indicators</a:t>
          </a:r>
        </a:p>
      </dsp:txBody>
      <dsp:txXfrm>
        <a:off x="2237528" y="3362631"/>
        <a:ext cx="2195450" cy="524390"/>
      </dsp:txXfrm>
    </dsp:sp>
    <dsp:sp modelId="{4EBED3FA-345C-0B48-B4CD-41AE12AF03B8}">
      <dsp:nvSpPr>
        <dsp:cNvPr id="0" name=""/>
        <dsp:cNvSpPr/>
      </dsp:nvSpPr>
      <dsp:spPr>
        <a:xfrm rot="5400000">
          <a:off x="3230812" y="3917261"/>
          <a:ext cx="208882" cy="250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dirty="0">
            <a:latin typeface="Arial" panose="020B0604020202020204" pitchFamily="34" charset="0"/>
            <a:cs typeface="Arial" panose="020B0604020202020204" pitchFamily="34" charset="0"/>
          </a:endParaRPr>
        </a:p>
      </dsp:txBody>
      <dsp:txXfrm rot="-5400000">
        <a:off x="3260056" y="3938150"/>
        <a:ext cx="150395" cy="146217"/>
      </dsp:txXfrm>
    </dsp:sp>
    <dsp:sp modelId="{CBB4E240-619E-984E-985B-6924BA5010EE}">
      <dsp:nvSpPr>
        <dsp:cNvPr id="0" name=""/>
        <dsp:cNvSpPr/>
      </dsp:nvSpPr>
      <dsp:spPr>
        <a:xfrm>
          <a:off x="2221213" y="4181846"/>
          <a:ext cx="2228080" cy="557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Outcomes</a:t>
          </a:r>
        </a:p>
      </dsp:txBody>
      <dsp:txXfrm>
        <a:off x="2237528" y="4198161"/>
        <a:ext cx="2195450" cy="524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ED465-A279-564F-BC8F-4D85216E0284}">
      <dsp:nvSpPr>
        <dsp:cNvPr id="0" name=""/>
        <dsp:cNvSpPr/>
      </dsp:nvSpPr>
      <dsp:spPr>
        <a:xfrm>
          <a:off x="385928" y="0"/>
          <a:ext cx="7390745" cy="4757173"/>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bg1"/>
              </a:solidFill>
              <a:latin typeface="Arial" panose="020B0604020202020204" pitchFamily="34" charset="0"/>
              <a:cs typeface="Arial" panose="020B0604020202020204" pitchFamily="34" charset="0"/>
            </a:rPr>
            <a:t>Family</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support</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evidence</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system</a:t>
          </a:r>
          <a:endParaRPr lang="es-ES" sz="2000" b="1" kern="1200" dirty="0">
            <a:solidFill>
              <a:schemeClr val="bg1"/>
            </a:solidFill>
            <a:latin typeface="Arial" panose="020B0604020202020204" pitchFamily="34" charset="0"/>
            <a:cs typeface="Arial" panose="020B0604020202020204" pitchFamily="34" charset="0"/>
          </a:endParaRPr>
        </a:p>
      </dsp:txBody>
      <dsp:txXfrm>
        <a:off x="2789768" y="237858"/>
        <a:ext cx="2583065" cy="713576"/>
      </dsp:txXfrm>
    </dsp:sp>
    <dsp:sp modelId="{52662C1D-AD8D-AB4A-AE6E-4A95F0639F38}">
      <dsp:nvSpPr>
        <dsp:cNvPr id="0" name=""/>
        <dsp:cNvSpPr/>
      </dsp:nvSpPr>
      <dsp:spPr>
        <a:xfrm>
          <a:off x="1542397" y="1189293"/>
          <a:ext cx="5077807" cy="3567880"/>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0"/>
            </a:spcAft>
            <a:buNone/>
          </a:pPr>
          <a:r>
            <a:rPr lang="es-ES" sz="2000" b="1" kern="1200" dirty="0" err="1">
              <a:solidFill>
                <a:schemeClr val="bg1"/>
              </a:solidFill>
              <a:latin typeface="Arial" panose="020B0604020202020204" pitchFamily="34" charset="0"/>
              <a:cs typeface="Arial" panose="020B0604020202020204" pitchFamily="34" charset="0"/>
            </a:rPr>
            <a:t>Family</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support</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provision</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system</a:t>
          </a:r>
          <a:endParaRPr lang="es-ES" sz="2000" b="1" kern="1200" dirty="0">
            <a:solidFill>
              <a:schemeClr val="bg1"/>
            </a:solidFill>
            <a:latin typeface="Arial" panose="020B0604020202020204" pitchFamily="34" charset="0"/>
            <a:cs typeface="Arial" panose="020B0604020202020204" pitchFamily="34" charset="0"/>
          </a:endParaRPr>
        </a:p>
      </dsp:txBody>
      <dsp:txXfrm>
        <a:off x="2898172" y="1412286"/>
        <a:ext cx="2366258" cy="668977"/>
      </dsp:txXfrm>
    </dsp:sp>
    <dsp:sp modelId="{5A8CD01D-50B8-414B-8E52-E51D491F4F01}">
      <dsp:nvSpPr>
        <dsp:cNvPr id="0" name=""/>
        <dsp:cNvSpPr/>
      </dsp:nvSpPr>
      <dsp:spPr>
        <a:xfrm>
          <a:off x="2497162" y="2378586"/>
          <a:ext cx="3137974" cy="2378586"/>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0"/>
            </a:spcAft>
            <a:buNone/>
          </a:pPr>
          <a:r>
            <a:rPr lang="es-ES" sz="2000" b="1" kern="1200" dirty="0" err="1">
              <a:solidFill>
                <a:schemeClr val="bg1"/>
              </a:solidFill>
              <a:latin typeface="Arial" panose="020B0604020202020204" pitchFamily="34" charset="0"/>
              <a:cs typeface="Arial" panose="020B0604020202020204" pitchFamily="34" charset="0"/>
            </a:rPr>
            <a:t>Family</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support</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practice</a:t>
          </a:r>
          <a:r>
            <a:rPr lang="es-ES" sz="2000" b="1" kern="1200" dirty="0">
              <a:solidFill>
                <a:schemeClr val="bg1"/>
              </a:solidFill>
              <a:latin typeface="Arial" panose="020B0604020202020204" pitchFamily="34" charset="0"/>
              <a:cs typeface="Arial" panose="020B0604020202020204" pitchFamily="34" charset="0"/>
            </a:rPr>
            <a:t> </a:t>
          </a:r>
          <a:r>
            <a:rPr lang="es-ES" sz="2000" b="1" kern="1200" dirty="0" err="1">
              <a:solidFill>
                <a:schemeClr val="bg1"/>
              </a:solidFill>
              <a:latin typeface="Arial" panose="020B0604020202020204" pitchFamily="34" charset="0"/>
              <a:cs typeface="Arial" panose="020B0604020202020204" pitchFamily="34" charset="0"/>
            </a:rPr>
            <a:t>system</a:t>
          </a:r>
          <a:endParaRPr lang="es-ES" sz="2000" b="1" kern="1200" dirty="0">
            <a:solidFill>
              <a:schemeClr val="bg1"/>
            </a:solidFill>
            <a:latin typeface="Arial" panose="020B0604020202020204" pitchFamily="34" charset="0"/>
            <a:cs typeface="Arial" panose="020B0604020202020204" pitchFamily="34" charset="0"/>
          </a:endParaRPr>
        </a:p>
      </dsp:txBody>
      <dsp:txXfrm>
        <a:off x="2956708" y="2973233"/>
        <a:ext cx="2218883" cy="1189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B5CB-78FD-40DC-AAA2-0FA20515E6F4}">
      <dsp:nvSpPr>
        <dsp:cNvPr id="0" name=""/>
        <dsp:cNvSpPr/>
      </dsp:nvSpPr>
      <dsp:spPr>
        <a:xfrm>
          <a:off x="3526318" y="1810830"/>
          <a:ext cx="1666083" cy="166608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s-ES" sz="3200" b="1" kern="1200" dirty="0" err="1">
              <a:solidFill>
                <a:sysClr val="window" lastClr="FFFFFF"/>
              </a:solidFill>
              <a:latin typeface="Calibri"/>
              <a:ea typeface="+mn-ea"/>
              <a:cs typeface="+mn-cs"/>
            </a:rPr>
            <a:t>Practice</a:t>
          </a:r>
          <a:r>
            <a:rPr lang="es-ES" sz="3200" b="1" kern="1200" dirty="0">
              <a:solidFill>
                <a:sysClr val="window" lastClr="FFFFFF"/>
              </a:solidFill>
              <a:latin typeface="Calibri"/>
              <a:ea typeface="+mn-ea"/>
              <a:cs typeface="+mn-cs"/>
            </a:rPr>
            <a:t> </a:t>
          </a:r>
          <a:r>
            <a:rPr lang="es-ES" sz="3200" b="1" kern="1200" dirty="0" err="1">
              <a:solidFill>
                <a:sysClr val="window" lastClr="FFFFFF"/>
              </a:solidFill>
              <a:latin typeface="Calibri"/>
              <a:ea typeface="+mn-ea"/>
              <a:cs typeface="+mn-cs"/>
            </a:rPr>
            <a:t>system</a:t>
          </a:r>
          <a:endParaRPr lang="es-ES" sz="3200" b="1" kern="1200" dirty="0">
            <a:solidFill>
              <a:sysClr val="window" lastClr="FFFFFF"/>
            </a:solidFill>
            <a:latin typeface="Calibri"/>
            <a:ea typeface="+mn-ea"/>
            <a:cs typeface="+mn-cs"/>
          </a:endParaRPr>
        </a:p>
      </dsp:txBody>
      <dsp:txXfrm>
        <a:off x="3607649" y="1892161"/>
        <a:ext cx="1503421" cy="1503421"/>
      </dsp:txXfrm>
    </dsp:sp>
    <dsp:sp modelId="{177CC01B-480B-4DA6-AD2A-E3A536E04D2B}">
      <dsp:nvSpPr>
        <dsp:cNvPr id="0" name=""/>
        <dsp:cNvSpPr/>
      </dsp:nvSpPr>
      <dsp:spPr>
        <a:xfrm rot="16415251">
          <a:off x="4264294" y="1654012"/>
          <a:ext cx="314250" cy="0"/>
        </a:xfrm>
        <a:custGeom>
          <a:avLst/>
          <a:gdLst/>
          <a:ahLst/>
          <a:cxnLst/>
          <a:rect l="0" t="0" r="0" b="0"/>
          <a:pathLst>
            <a:path>
              <a:moveTo>
                <a:pt x="0" y="0"/>
              </a:moveTo>
              <a:lnTo>
                <a:pt x="314250"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F930C8-D9D1-4B95-866B-46DB6B86EC50}">
      <dsp:nvSpPr>
        <dsp:cNvPr id="0" name=""/>
        <dsp:cNvSpPr/>
      </dsp:nvSpPr>
      <dsp:spPr>
        <a:xfrm>
          <a:off x="2122200" y="-29490"/>
          <a:ext cx="4713820" cy="15266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Family</a:t>
          </a:r>
          <a:r>
            <a:rPr lang="es-ES" sz="1800" b="1" kern="1200" dirty="0">
              <a:solidFill>
                <a:sysClr val="window" lastClr="FFFFFF"/>
              </a:solidFill>
              <a:latin typeface="Calibri"/>
              <a:ea typeface="+mn-ea"/>
              <a:cs typeface="+mn-cs"/>
            </a:rPr>
            <a:t>-profesional </a:t>
          </a:r>
          <a:r>
            <a:rPr lang="es-ES" sz="1800" b="1" kern="1200" dirty="0" err="1">
              <a:solidFill>
                <a:sysClr val="window" lastClr="FFFFFF"/>
              </a:solidFill>
              <a:latin typeface="Calibri"/>
              <a:ea typeface="+mn-ea"/>
              <a:cs typeface="+mn-cs"/>
            </a:rPr>
            <a:t>relationships</a:t>
          </a:r>
          <a:r>
            <a:rPr lang="es-ES" sz="1800" b="1" kern="1200" dirty="0">
              <a:solidFill>
                <a:sysClr val="window" lastClr="FFFFFF"/>
              </a:solidFill>
              <a:latin typeface="Calibri"/>
              <a:ea typeface="+mn-ea"/>
              <a:cs typeface="+mn-cs"/>
            </a:rPr>
            <a:t>:</a:t>
          </a:r>
        </a:p>
        <a:p>
          <a:pPr marL="0" lvl="0" indent="0" algn="ctr" defTabSz="800100">
            <a:lnSpc>
              <a:spcPct val="90000"/>
            </a:lnSpc>
            <a:spcBef>
              <a:spcPct val="0"/>
            </a:spcBef>
            <a:spcAft>
              <a:spcPct val="35000"/>
            </a:spcAft>
            <a:buNone/>
          </a:pPr>
          <a:r>
            <a:rPr lang="es-ES" sz="1800" b="0" kern="1200" dirty="0" err="1">
              <a:solidFill>
                <a:sysClr val="window" lastClr="FFFFFF"/>
              </a:solidFill>
              <a:latin typeface="Calibri"/>
              <a:ea typeface="+mn-ea"/>
              <a:cs typeface="+mn-cs"/>
            </a:rPr>
            <a:t>Rights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needs</a:t>
          </a:r>
          <a:r>
            <a:rPr lang="es-ES" sz="1800" b="0" kern="1200" dirty="0">
              <a:solidFill>
                <a:sysClr val="window" lastClr="FFFFFF"/>
              </a:solidFill>
              <a:latin typeface="Calibri"/>
              <a:ea typeface="+mn-ea"/>
              <a:cs typeface="+mn-cs"/>
            </a:rPr>
            <a:t> and </a:t>
          </a:r>
          <a:r>
            <a:rPr lang="es-ES" sz="1800" b="0" kern="1200" dirty="0" err="1">
              <a:solidFill>
                <a:sysClr val="window" lastClr="FFFFFF"/>
              </a:solidFill>
              <a:latin typeface="Calibri"/>
              <a:ea typeface="+mn-ea"/>
              <a:cs typeface="+mn-cs"/>
            </a:rPr>
            <a:t>strenghts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orientation</a:t>
          </a:r>
          <a:endParaRPr lang="es-ES" sz="1800" b="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s-ES" sz="1800" b="0" kern="1200" dirty="0">
              <a:solidFill>
                <a:sysClr val="window" lastClr="FFFFFF"/>
              </a:solidFill>
              <a:latin typeface="Calibri"/>
              <a:ea typeface="+mn-ea"/>
              <a:cs typeface="+mn-cs"/>
            </a:rPr>
            <a:t>Alliance, </a:t>
          </a:r>
          <a:r>
            <a:rPr lang="es-ES" sz="1800" b="0" kern="1200" dirty="0" err="1">
              <a:solidFill>
                <a:sysClr val="window" lastClr="FFFFFF"/>
              </a:solidFill>
              <a:latin typeface="Calibri"/>
              <a:ea typeface="+mn-ea"/>
              <a:cs typeface="+mn-cs"/>
            </a:rPr>
            <a:t>collaboration</a:t>
          </a:r>
          <a:r>
            <a:rPr lang="es-ES" sz="1800" b="0" kern="1200" dirty="0">
              <a:solidFill>
                <a:sysClr val="window" lastClr="FFFFFF"/>
              </a:solidFill>
              <a:latin typeface="Calibri"/>
              <a:ea typeface="+mn-ea"/>
              <a:cs typeface="+mn-cs"/>
            </a:rPr>
            <a:t> and </a:t>
          </a:r>
          <a:r>
            <a:rPr lang="es-ES" sz="1800" b="0" kern="1200" dirty="0" err="1">
              <a:solidFill>
                <a:sysClr val="window" lastClr="FFFFFF"/>
              </a:solidFill>
              <a:latin typeface="Calibri"/>
              <a:ea typeface="+mn-ea"/>
              <a:cs typeface="+mn-cs"/>
            </a:rPr>
            <a:t>responsiveness</a:t>
          </a:r>
          <a:endParaRPr lang="es-ES" sz="1800" b="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s-ES" sz="1800" b="0" kern="1200" dirty="0" err="1">
              <a:solidFill>
                <a:sysClr val="window" lastClr="FFFFFF"/>
              </a:solidFill>
              <a:latin typeface="Calibri"/>
              <a:ea typeface="+mn-ea"/>
              <a:cs typeface="+mn-cs"/>
            </a:rPr>
            <a:t>Ethics</a:t>
          </a:r>
          <a:r>
            <a:rPr lang="es-ES" sz="1800" b="0" kern="1200" dirty="0">
              <a:solidFill>
                <a:sysClr val="window" lastClr="FFFFFF"/>
              </a:solidFill>
              <a:latin typeface="Calibri"/>
              <a:ea typeface="+mn-ea"/>
              <a:cs typeface="+mn-cs"/>
            </a:rPr>
            <a:t> and </a:t>
          </a:r>
          <a:r>
            <a:rPr lang="es-ES" sz="1800" b="0" kern="1200" dirty="0" err="1">
              <a:solidFill>
                <a:sysClr val="window" lastClr="FFFFFF"/>
              </a:solidFill>
              <a:latin typeface="Calibri"/>
              <a:ea typeface="+mn-ea"/>
              <a:cs typeface="+mn-cs"/>
            </a:rPr>
            <a:t>confidentiality</a:t>
          </a:r>
          <a:endParaRPr lang="es-ES" sz="1800" b="0" kern="1200" dirty="0">
            <a:solidFill>
              <a:sysClr val="window" lastClr="FFFFFF"/>
            </a:solidFill>
            <a:latin typeface="Calibri"/>
            <a:ea typeface="+mn-ea"/>
            <a:cs typeface="+mn-cs"/>
          </a:endParaRPr>
        </a:p>
      </dsp:txBody>
      <dsp:txXfrm>
        <a:off x="2196727" y="45037"/>
        <a:ext cx="4564766" cy="1377631"/>
      </dsp:txXfrm>
    </dsp:sp>
    <dsp:sp modelId="{0E7A36A6-7B1A-4699-9F73-A4D59FD3A1E3}">
      <dsp:nvSpPr>
        <dsp:cNvPr id="0" name=""/>
        <dsp:cNvSpPr/>
      </dsp:nvSpPr>
      <dsp:spPr>
        <a:xfrm rot="1489968">
          <a:off x="5180881" y="3081694"/>
          <a:ext cx="249182" cy="0"/>
        </a:xfrm>
        <a:custGeom>
          <a:avLst/>
          <a:gdLst/>
          <a:ahLst/>
          <a:cxnLst/>
          <a:rect l="0" t="0" r="0" b="0"/>
          <a:pathLst>
            <a:path>
              <a:moveTo>
                <a:pt x="0" y="0"/>
              </a:moveTo>
              <a:lnTo>
                <a:pt x="249182"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59A9DB1-F017-4295-9151-2636731D5DDB}">
      <dsp:nvSpPr>
        <dsp:cNvPr id="0" name=""/>
        <dsp:cNvSpPr/>
      </dsp:nvSpPr>
      <dsp:spPr>
        <a:xfrm>
          <a:off x="5418544" y="3028510"/>
          <a:ext cx="3906730" cy="20188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Service</a:t>
          </a:r>
          <a:r>
            <a:rPr lang="es-ES" sz="1800" b="1" kern="1200" dirty="0">
              <a:solidFill>
                <a:sysClr val="window" lastClr="FFFFFF"/>
              </a:solidFill>
              <a:latin typeface="Calibri"/>
              <a:ea typeface="+mn-ea"/>
              <a:cs typeface="+mn-cs"/>
            </a:rPr>
            <a:t> </a:t>
          </a:r>
          <a:r>
            <a:rPr lang="es-ES" sz="1800" b="1" kern="1200" dirty="0" err="1">
              <a:solidFill>
                <a:sysClr val="window" lastClr="FFFFFF"/>
              </a:solidFill>
              <a:latin typeface="Calibri"/>
              <a:ea typeface="+mn-ea"/>
              <a:cs typeface="+mn-cs"/>
            </a:rPr>
            <a:t>organisation</a:t>
          </a:r>
          <a:r>
            <a:rPr lang="es-ES" sz="1800" b="1" kern="1200" dirty="0">
              <a:solidFill>
                <a:sysClr val="window" lastClr="FFFFFF"/>
              </a:solidFill>
              <a:latin typeface="Calibri"/>
              <a:ea typeface="+mn-ea"/>
              <a:cs typeface="+mn-cs"/>
            </a:rPr>
            <a:t>:</a:t>
          </a:r>
        </a:p>
        <a:p>
          <a:pPr marL="0" lvl="0" indent="0" algn="ctr" defTabSz="800100">
            <a:lnSpc>
              <a:spcPct val="90000"/>
            </a:lnSpc>
            <a:spcBef>
              <a:spcPct val="0"/>
            </a:spcBef>
            <a:spcAft>
              <a:spcPct val="35000"/>
            </a:spcAft>
            <a:buNone/>
          </a:pPr>
          <a:r>
            <a:rPr lang="es-ES" sz="1800" kern="1200" dirty="0" err="1">
              <a:solidFill>
                <a:sysClr val="window" lastClr="FFFFFF"/>
              </a:solidFill>
              <a:latin typeface="Calibri"/>
              <a:ea typeface="+mn-ea"/>
              <a:cs typeface="+mn-cs"/>
            </a:rPr>
            <a:t>Governance</a:t>
          </a:r>
          <a:r>
            <a:rPr lang="es-ES" sz="1800" kern="1200" dirty="0">
              <a:solidFill>
                <a:sysClr val="window" lastClr="FFFFFF"/>
              </a:solidFill>
              <a:latin typeface="Calibri"/>
              <a:ea typeface="+mn-ea"/>
              <a:cs typeface="+mn-cs"/>
            </a:rPr>
            <a:t> and </a:t>
          </a:r>
          <a:r>
            <a:rPr lang="es-ES" sz="1800" kern="1200" dirty="0" err="1">
              <a:solidFill>
                <a:sysClr val="window" lastClr="FFFFFF"/>
              </a:solidFill>
              <a:latin typeface="Calibri"/>
              <a:ea typeface="+mn-ea"/>
              <a:cs typeface="+mn-cs"/>
            </a:rPr>
            <a:t>leadership</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Transparent and accountable organization</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Intervention</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models</a:t>
          </a:r>
          <a:r>
            <a:rPr lang="es-ES" sz="1800" kern="1200" dirty="0">
              <a:solidFill>
                <a:sysClr val="window" lastClr="FFFFFF"/>
              </a:solidFill>
              <a:latin typeface="Calibri"/>
              <a:ea typeface="+mn-ea"/>
              <a:cs typeface="+mn-cs"/>
            </a:rPr>
            <a:t> &amp; </a:t>
          </a:r>
          <a:r>
            <a:rPr lang="es-ES" sz="1800" kern="1200" dirty="0" err="1">
              <a:solidFill>
                <a:sysClr val="window" lastClr="FFFFFF"/>
              </a:solidFill>
              <a:latin typeface="Calibri"/>
              <a:ea typeface="+mn-ea"/>
              <a:cs typeface="+mn-cs"/>
            </a:rPr>
            <a:t>modalities</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Implementation</a:t>
          </a:r>
          <a:endParaRPr lang="es-ES" sz="1800" kern="1200" dirty="0">
            <a:solidFill>
              <a:sysClr val="window" lastClr="FFFFFF"/>
            </a:solidFill>
            <a:latin typeface="Calibri"/>
            <a:ea typeface="+mn-ea"/>
            <a:cs typeface="+mn-cs"/>
          </a:endParaRPr>
        </a:p>
      </dsp:txBody>
      <dsp:txXfrm>
        <a:off x="5517098" y="3127064"/>
        <a:ext cx="3709622" cy="1821788"/>
      </dsp:txXfrm>
    </dsp:sp>
    <dsp:sp modelId="{6C940E26-5C86-4222-BF01-798F6434777C}">
      <dsp:nvSpPr>
        <dsp:cNvPr id="0" name=""/>
        <dsp:cNvSpPr/>
      </dsp:nvSpPr>
      <dsp:spPr>
        <a:xfrm rot="8963688">
          <a:off x="3173844" y="3233076"/>
          <a:ext cx="378862" cy="0"/>
        </a:xfrm>
        <a:custGeom>
          <a:avLst/>
          <a:gdLst/>
          <a:ahLst/>
          <a:cxnLst/>
          <a:rect l="0" t="0" r="0" b="0"/>
          <a:pathLst>
            <a:path>
              <a:moveTo>
                <a:pt x="0" y="0"/>
              </a:moveTo>
              <a:lnTo>
                <a:pt x="378862"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96ACF08-D46C-46A8-BEB0-5B38BDB6F523}">
      <dsp:nvSpPr>
        <dsp:cNvPr id="0" name=""/>
        <dsp:cNvSpPr/>
      </dsp:nvSpPr>
      <dsp:spPr>
        <a:xfrm>
          <a:off x="229203" y="3329519"/>
          <a:ext cx="3172623" cy="16381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 lastClr="FFFFFF"/>
              </a:solidFill>
              <a:latin typeface="Calibri"/>
              <a:ea typeface="+mn-ea"/>
              <a:cs typeface="+mn-cs"/>
            </a:rPr>
            <a:t>Programmes/</a:t>
          </a:r>
          <a:r>
            <a:rPr lang="es-ES" sz="1800" b="1" kern="1200" dirty="0" err="1">
              <a:solidFill>
                <a:sysClr val="window" lastClr="FFFFFF"/>
              </a:solidFill>
              <a:latin typeface="Calibri"/>
              <a:ea typeface="+mn-ea"/>
              <a:cs typeface="+mn-cs"/>
            </a:rPr>
            <a:t>interventions</a:t>
          </a:r>
          <a:r>
            <a:rPr lang="es-ES" sz="1800" b="1" kern="1200" dirty="0">
              <a:solidFill>
                <a:sysClr val="window" lastClr="FFFFFF"/>
              </a:solidFill>
              <a:latin typeface="Calibri"/>
              <a:ea typeface="+mn-ea"/>
              <a:cs typeface="+mn-cs"/>
            </a:rPr>
            <a:t>:</a:t>
          </a:r>
        </a:p>
        <a:p>
          <a:pPr marL="0" lvl="0" indent="0" algn="ctr" defTabSz="800100">
            <a:lnSpc>
              <a:spcPct val="90000"/>
            </a:lnSpc>
            <a:spcBef>
              <a:spcPct val="0"/>
            </a:spcBef>
            <a:spcAft>
              <a:spcPct val="35000"/>
            </a:spcAft>
            <a:buNone/>
          </a:pPr>
          <a:r>
            <a:rPr lang="es-ES" sz="1800" b="0" kern="1200" dirty="0">
              <a:solidFill>
                <a:sysClr val="window" lastClr="FFFFFF"/>
              </a:solidFill>
              <a:latin typeface="Calibri"/>
              <a:ea typeface="+mn-ea"/>
              <a:cs typeface="+mn-cs"/>
            </a:rPr>
            <a:t>Use </a:t>
          </a:r>
          <a:r>
            <a:rPr lang="es-ES" sz="1800" b="0" kern="1200" dirty="0" err="1">
              <a:solidFill>
                <a:sysClr val="window" lastClr="FFFFFF"/>
              </a:solidFill>
              <a:latin typeface="Calibri"/>
              <a:ea typeface="+mn-ea"/>
              <a:cs typeface="+mn-cs"/>
            </a:rPr>
            <a:t>of</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evidence-based</a:t>
          </a:r>
          <a:r>
            <a:rPr lang="es-ES" sz="1800" b="0" kern="1200" dirty="0">
              <a:solidFill>
                <a:sysClr val="window" lastClr="FFFFFF"/>
              </a:solidFill>
              <a:latin typeface="Calibri"/>
              <a:ea typeface="+mn-ea"/>
              <a:cs typeface="+mn-cs"/>
            </a:rPr>
            <a:t> programmes/</a:t>
          </a:r>
          <a:r>
            <a:rPr lang="es-ES" sz="1800" b="0" kern="1200" dirty="0" err="1">
              <a:solidFill>
                <a:sysClr val="window" lastClr="FFFFFF"/>
              </a:solidFill>
              <a:latin typeface="Calibri"/>
              <a:ea typeface="+mn-ea"/>
              <a:cs typeface="+mn-cs"/>
            </a:rPr>
            <a:t>interventions</a:t>
          </a:r>
          <a:endParaRPr lang="es-ES" sz="1800" b="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Feasibility and continuity </a:t>
          </a:r>
          <a:endParaRPr lang="es-ES" sz="1800" b="0" kern="1200" dirty="0">
            <a:solidFill>
              <a:sysClr val="window" lastClr="FFFFFF"/>
            </a:solidFill>
            <a:latin typeface="Calibri"/>
            <a:ea typeface="+mn-ea"/>
            <a:cs typeface="+mn-cs"/>
          </a:endParaRPr>
        </a:p>
      </dsp:txBody>
      <dsp:txXfrm>
        <a:off x="309172" y="3409488"/>
        <a:ext cx="3012685" cy="1478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B5CB-78FD-40DC-AAA2-0FA20515E6F4}">
      <dsp:nvSpPr>
        <dsp:cNvPr id="0" name=""/>
        <dsp:cNvSpPr/>
      </dsp:nvSpPr>
      <dsp:spPr>
        <a:xfrm>
          <a:off x="4129567" y="41181"/>
          <a:ext cx="1450059" cy="145005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err="1">
              <a:solidFill>
                <a:sysClr val="window" lastClr="FFFFFF"/>
              </a:solidFill>
              <a:latin typeface="Calibri"/>
              <a:ea typeface="+mn-ea"/>
              <a:cs typeface="+mn-cs"/>
            </a:rPr>
            <a:t>Provision</a:t>
          </a:r>
          <a:r>
            <a:rPr lang="es-ES" sz="2400" b="1" kern="1200" dirty="0">
              <a:solidFill>
                <a:sysClr val="window" lastClr="FFFFFF"/>
              </a:solidFill>
              <a:latin typeface="Calibri"/>
              <a:ea typeface="+mn-ea"/>
              <a:cs typeface="+mn-cs"/>
            </a:rPr>
            <a:t> </a:t>
          </a:r>
          <a:r>
            <a:rPr lang="es-ES" sz="2400" b="1" kern="1200" dirty="0" err="1">
              <a:solidFill>
                <a:sysClr val="window" lastClr="FFFFFF"/>
              </a:solidFill>
              <a:latin typeface="Calibri"/>
              <a:ea typeface="+mn-ea"/>
              <a:cs typeface="+mn-cs"/>
            </a:rPr>
            <a:t>system</a:t>
          </a:r>
          <a:endParaRPr lang="es-ES" sz="2400" b="1" kern="1200" dirty="0">
            <a:solidFill>
              <a:sysClr val="window" lastClr="FFFFFF"/>
            </a:solidFill>
            <a:latin typeface="Calibri"/>
            <a:ea typeface="+mn-ea"/>
            <a:cs typeface="+mn-cs"/>
          </a:endParaRPr>
        </a:p>
      </dsp:txBody>
      <dsp:txXfrm>
        <a:off x="4200353" y="111967"/>
        <a:ext cx="1308487" cy="1308487"/>
      </dsp:txXfrm>
    </dsp:sp>
    <dsp:sp modelId="{177CC01B-480B-4DA6-AD2A-E3A536E04D2B}">
      <dsp:nvSpPr>
        <dsp:cNvPr id="0" name=""/>
        <dsp:cNvSpPr/>
      </dsp:nvSpPr>
      <dsp:spPr>
        <a:xfrm rot="9242643">
          <a:off x="3819356" y="1190634"/>
          <a:ext cx="326686" cy="0"/>
        </a:xfrm>
        <a:custGeom>
          <a:avLst/>
          <a:gdLst/>
          <a:ahLst/>
          <a:cxnLst/>
          <a:rect l="0" t="0" r="0" b="0"/>
          <a:pathLst>
            <a:path>
              <a:moveTo>
                <a:pt x="0" y="0"/>
              </a:moveTo>
              <a:lnTo>
                <a:pt x="324212"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F930C8-D9D1-4B95-866B-46DB6B86EC50}">
      <dsp:nvSpPr>
        <dsp:cNvPr id="0" name=""/>
        <dsp:cNvSpPr/>
      </dsp:nvSpPr>
      <dsp:spPr>
        <a:xfrm>
          <a:off x="0" y="602266"/>
          <a:ext cx="3835833" cy="318693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Policies</a:t>
          </a:r>
          <a:r>
            <a:rPr lang="es-ES" sz="1800" b="1" kern="1200" dirty="0">
              <a:solidFill>
                <a:sysClr val="window" lastClr="FFFFFF"/>
              </a:solidFill>
              <a:latin typeface="Calibri"/>
              <a:ea typeface="+mn-ea"/>
              <a:cs typeface="+mn-cs"/>
            </a:rPr>
            <a:t> and </a:t>
          </a:r>
          <a:r>
            <a:rPr lang="es-ES" sz="1800" b="1" kern="1200" dirty="0" err="1">
              <a:solidFill>
                <a:sysClr val="window" lastClr="FFFFFF"/>
              </a:solidFill>
              <a:latin typeface="Calibri"/>
              <a:ea typeface="+mn-ea"/>
              <a:cs typeface="+mn-cs"/>
            </a:rPr>
            <a:t>associated</a:t>
          </a:r>
          <a:r>
            <a:rPr lang="es-ES" sz="1800" b="1" kern="1200" dirty="0">
              <a:solidFill>
                <a:sysClr val="window" lastClr="FFFFFF"/>
              </a:solidFill>
              <a:latin typeface="Calibri"/>
              <a:ea typeface="+mn-ea"/>
              <a:cs typeface="+mn-cs"/>
            </a:rPr>
            <a:t> </a:t>
          </a:r>
          <a:r>
            <a:rPr lang="es-ES" sz="1800" b="1" kern="1200" dirty="0" err="1">
              <a:solidFill>
                <a:sysClr val="window" lastClr="FFFFFF"/>
              </a:solidFill>
              <a:latin typeface="Calibri"/>
              <a:ea typeface="+mn-ea"/>
              <a:cs typeface="+mn-cs"/>
            </a:rPr>
            <a:t>guidelines</a:t>
          </a:r>
          <a:r>
            <a:rPr lang="es-ES" sz="1800" b="1" kern="1200" dirty="0">
              <a:solidFill>
                <a:sysClr val="window" lastClr="FFFFFF"/>
              </a:solidFill>
              <a:latin typeface="Calibri"/>
              <a:ea typeface="+mn-ea"/>
              <a:cs typeface="+mn-cs"/>
            </a:rPr>
            <a:t> and </a:t>
          </a:r>
          <a:r>
            <a:rPr lang="es-ES" sz="1800" b="1" kern="1200" dirty="0" err="1">
              <a:solidFill>
                <a:sysClr val="window" lastClr="FFFFFF"/>
              </a:solidFill>
              <a:latin typeface="Calibri"/>
              <a:ea typeface="+mn-ea"/>
              <a:cs typeface="+mn-cs"/>
            </a:rPr>
            <a:t>legislation</a:t>
          </a:r>
          <a:r>
            <a:rPr lang="es-ES" sz="1800" b="1" kern="1200" dirty="0">
              <a:solidFill>
                <a:sysClr val="window" lastClr="FFFFFF"/>
              </a:solidFill>
              <a:latin typeface="Calibri"/>
              <a:ea typeface="+mn-ea"/>
              <a:cs typeface="+mn-cs"/>
            </a:rPr>
            <a:t>:</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Supportive policies and associated guidelines and legislation</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Competences at national  and regional levels</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Articulation into public, non-profit and pro-profit agencies and social entities</a:t>
          </a:r>
          <a:endParaRPr lang="es-ES" sz="1800" b="1" kern="1200" dirty="0">
            <a:solidFill>
              <a:sysClr val="window" lastClr="FFFFFF"/>
            </a:solidFill>
            <a:latin typeface="Calibri"/>
            <a:ea typeface="+mn-ea"/>
            <a:cs typeface="+mn-cs"/>
          </a:endParaRPr>
        </a:p>
      </dsp:txBody>
      <dsp:txXfrm>
        <a:off x="155573" y="757839"/>
        <a:ext cx="3524687" cy="2875786"/>
      </dsp:txXfrm>
    </dsp:sp>
    <dsp:sp modelId="{6C940E26-5C86-4222-BF01-798F6434777C}">
      <dsp:nvSpPr>
        <dsp:cNvPr id="0" name=""/>
        <dsp:cNvSpPr/>
      </dsp:nvSpPr>
      <dsp:spPr>
        <a:xfrm rot="1554302">
          <a:off x="5537698" y="1300643"/>
          <a:ext cx="834542" cy="0"/>
        </a:xfrm>
        <a:custGeom>
          <a:avLst/>
          <a:gdLst/>
          <a:ahLst/>
          <a:cxnLst/>
          <a:rect l="0" t="0" r="0" b="0"/>
          <a:pathLst>
            <a:path>
              <a:moveTo>
                <a:pt x="0" y="0"/>
              </a:moveTo>
              <a:lnTo>
                <a:pt x="822966"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96ACF08-D46C-46A8-BEB0-5B38BDB6F523}">
      <dsp:nvSpPr>
        <dsp:cNvPr id="0" name=""/>
        <dsp:cNvSpPr/>
      </dsp:nvSpPr>
      <dsp:spPr>
        <a:xfrm>
          <a:off x="6330313" y="0"/>
          <a:ext cx="3640407" cy="473396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u="none" kern="1200" dirty="0" err="1">
              <a:solidFill>
                <a:sysClr val="window" lastClr="FFFFFF"/>
              </a:solidFill>
              <a:latin typeface="Calibri"/>
              <a:ea typeface="+mn-ea"/>
              <a:cs typeface="+mn-cs"/>
            </a:rPr>
            <a:t>Characteristics</a:t>
          </a:r>
          <a:r>
            <a:rPr lang="es-ES" sz="1800" b="1" u="none" kern="1200" dirty="0">
              <a:solidFill>
                <a:sysClr val="window" lastClr="FFFFFF"/>
              </a:solidFill>
              <a:latin typeface="Calibri"/>
              <a:ea typeface="+mn-ea"/>
              <a:cs typeface="+mn-cs"/>
            </a:rPr>
            <a:t> of </a:t>
          </a:r>
          <a:r>
            <a:rPr lang="es-ES" sz="1800" b="1" u="none" kern="1200" dirty="0" err="1">
              <a:solidFill>
                <a:sysClr val="window" lastClr="FFFFFF"/>
              </a:solidFill>
              <a:latin typeface="Calibri"/>
              <a:ea typeface="+mn-ea"/>
              <a:cs typeface="+mn-cs"/>
            </a:rPr>
            <a:t>services</a:t>
          </a:r>
          <a:r>
            <a:rPr lang="es-ES" sz="1800" b="1" u="none" kern="1200" dirty="0">
              <a:solidFill>
                <a:sysClr val="window" lastClr="FFFFFF"/>
              </a:solidFill>
              <a:latin typeface="Calibri"/>
              <a:ea typeface="+mn-ea"/>
              <a:cs typeface="+mn-cs"/>
            </a:rPr>
            <a:t>:</a:t>
          </a:r>
          <a:r>
            <a:rPr lang="es-ES" sz="1800" b="1" kern="1200" dirty="0">
              <a:solidFill>
                <a:sysClr val="window" lastClr="FFFFFF"/>
              </a:solidFill>
              <a:latin typeface="Calibri"/>
              <a:ea typeface="+mn-ea"/>
              <a:cs typeface="+mn-cs"/>
            </a:rPr>
            <a:t>
</a:t>
          </a:r>
          <a:r>
            <a:rPr lang="en-US" sz="1800" kern="1200" dirty="0">
              <a:solidFill>
                <a:sysClr val="window" lastClr="FFFFFF"/>
              </a:solidFill>
              <a:latin typeface="Calibri"/>
              <a:ea typeface="+mn-ea"/>
              <a:cs typeface="+mn-cs"/>
            </a:rPr>
            <a:t>Financial support and work-family conciliation measures</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Accessible, responsive, and needs-led, broad</a:t>
          </a:r>
          <a:r>
            <a:rPr lang="en-US" sz="1800" u="sng" kern="1200" dirty="0">
              <a:solidFill>
                <a:sysClr val="window" lastClr="FFFFFF"/>
              </a:solidFill>
              <a:latin typeface="Calibri"/>
              <a:ea typeface="+mn-ea"/>
              <a:cs typeface="+mn-cs"/>
            </a:rPr>
            <a:t>,</a:t>
          </a:r>
          <a:r>
            <a:rPr lang="en-US" sz="1800" kern="1200" dirty="0">
              <a:solidFill>
                <a:sysClr val="window" lastClr="FFFFFF"/>
              </a:solidFill>
              <a:latin typeface="Calibri"/>
              <a:ea typeface="+mn-ea"/>
              <a:cs typeface="+mn-cs"/>
            </a:rPr>
            <a:t> and inclusive provision</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Continuum of support, sustainable and adequate</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s-ES" sz="1800" kern="1200" dirty="0" err="1">
              <a:solidFill>
                <a:sysClr val="window" lastClr="FFFFFF"/>
              </a:solidFill>
              <a:latin typeface="Calibri"/>
              <a:ea typeface="+mn-ea"/>
              <a:cs typeface="+mn-cs"/>
            </a:rPr>
            <a:t>Coordination</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mechanisms</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s-ES" sz="1800" kern="1200" dirty="0" err="1">
              <a:solidFill>
                <a:sysClr val="window" lastClr="FFFFFF"/>
              </a:solidFill>
              <a:latin typeface="Calibri"/>
              <a:ea typeface="+mn-ea"/>
              <a:cs typeface="+mn-cs"/>
            </a:rPr>
            <a:t>Person-centered</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approach</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addressing</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the</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family</a:t>
          </a:r>
          <a:r>
            <a:rPr lang="es-ES" sz="1800" kern="1200" dirty="0">
              <a:solidFill>
                <a:sysClr val="window" lastClr="FFFFFF"/>
              </a:solidFill>
              <a:latin typeface="Calibri"/>
              <a:ea typeface="+mn-ea"/>
              <a:cs typeface="+mn-cs"/>
            </a:rPr>
            <a:t> </a:t>
          </a:r>
          <a:r>
            <a:rPr lang="es-ES" sz="1800" kern="1200" dirty="0" err="1">
              <a:solidFill>
                <a:sysClr val="window" lastClr="FFFFFF"/>
              </a:solidFill>
              <a:latin typeface="Calibri"/>
              <a:ea typeface="+mn-ea"/>
              <a:cs typeface="+mn-cs"/>
            </a:rPr>
            <a:t>system</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a:ea typeface="+mn-ea"/>
              <a:cs typeface="+mn-cs"/>
            </a:rPr>
            <a:t>Quality workforce in family support </a:t>
          </a:r>
          <a:endParaRPr lang="es-ES" sz="1800" b="0" kern="1200" dirty="0">
            <a:solidFill>
              <a:sysClr val="window" lastClr="FFFFFF"/>
            </a:solidFill>
            <a:latin typeface="Calibri"/>
            <a:ea typeface="+mn-ea"/>
            <a:cs typeface="+mn-cs"/>
          </a:endParaRPr>
        </a:p>
      </dsp:txBody>
      <dsp:txXfrm>
        <a:off x="6508023" y="177710"/>
        <a:ext cx="3284987" cy="4378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B5CB-78FD-40DC-AAA2-0FA20515E6F4}">
      <dsp:nvSpPr>
        <dsp:cNvPr id="0" name=""/>
        <dsp:cNvSpPr/>
      </dsp:nvSpPr>
      <dsp:spPr>
        <a:xfrm>
          <a:off x="4456196" y="2474991"/>
          <a:ext cx="1671989" cy="167198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s-ES" sz="2900" b="1" kern="1200" dirty="0" err="1">
              <a:solidFill>
                <a:sysClr val="window" lastClr="FFFFFF"/>
              </a:solidFill>
              <a:latin typeface="Calibri"/>
              <a:ea typeface="+mn-ea"/>
              <a:cs typeface="+mn-cs"/>
            </a:rPr>
            <a:t>Evidence</a:t>
          </a:r>
          <a:r>
            <a:rPr lang="es-ES" sz="2900" b="1" kern="1200" dirty="0">
              <a:solidFill>
                <a:sysClr val="window" lastClr="FFFFFF"/>
              </a:solidFill>
              <a:latin typeface="Calibri"/>
              <a:ea typeface="+mn-ea"/>
              <a:cs typeface="+mn-cs"/>
            </a:rPr>
            <a:t> </a:t>
          </a:r>
          <a:r>
            <a:rPr lang="es-ES" sz="2900" b="1" kern="1200" dirty="0" err="1">
              <a:solidFill>
                <a:sysClr val="window" lastClr="FFFFFF"/>
              </a:solidFill>
              <a:latin typeface="Calibri"/>
              <a:ea typeface="+mn-ea"/>
              <a:cs typeface="+mn-cs"/>
            </a:rPr>
            <a:t>system</a:t>
          </a:r>
          <a:endParaRPr lang="es-ES" sz="2900" b="1" kern="1200" dirty="0">
            <a:solidFill>
              <a:sysClr val="window" lastClr="FFFFFF"/>
            </a:solidFill>
            <a:latin typeface="Calibri"/>
            <a:ea typeface="+mn-ea"/>
            <a:cs typeface="+mn-cs"/>
          </a:endParaRPr>
        </a:p>
      </dsp:txBody>
      <dsp:txXfrm>
        <a:off x="4537816" y="2556611"/>
        <a:ext cx="1508749" cy="1508749"/>
      </dsp:txXfrm>
    </dsp:sp>
    <dsp:sp modelId="{177CC01B-480B-4DA6-AD2A-E3A536E04D2B}">
      <dsp:nvSpPr>
        <dsp:cNvPr id="0" name=""/>
        <dsp:cNvSpPr/>
      </dsp:nvSpPr>
      <dsp:spPr>
        <a:xfrm rot="16200034">
          <a:off x="5189628" y="2372419"/>
          <a:ext cx="205144" cy="0"/>
        </a:xfrm>
        <a:custGeom>
          <a:avLst/>
          <a:gdLst/>
          <a:ahLst/>
          <a:cxnLst/>
          <a:rect l="0" t="0" r="0" b="0"/>
          <a:pathLst>
            <a:path>
              <a:moveTo>
                <a:pt x="0" y="0"/>
              </a:moveTo>
              <a:lnTo>
                <a:pt x="205144"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F930C8-D9D1-4B95-866B-46DB6B86EC50}">
      <dsp:nvSpPr>
        <dsp:cNvPr id="0" name=""/>
        <dsp:cNvSpPr/>
      </dsp:nvSpPr>
      <dsp:spPr>
        <a:xfrm>
          <a:off x="2478131" y="127995"/>
          <a:ext cx="5628162" cy="214185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Structures</a:t>
          </a:r>
          <a:r>
            <a:rPr lang="es-ES" sz="1800" b="1" kern="1200" dirty="0">
              <a:solidFill>
                <a:sysClr val="window" lastClr="FFFFFF"/>
              </a:solidFill>
              <a:latin typeface="Calibri"/>
              <a:ea typeface="+mn-ea"/>
              <a:cs typeface="+mn-cs"/>
            </a:rPr>
            <a:t>:</a:t>
          </a:r>
          <a:r>
            <a:rPr lang="es-ES" sz="1600" b="1" kern="1200" dirty="0">
              <a:solidFill>
                <a:sysClr val="window" lastClr="FFFFFF"/>
              </a:solidFill>
              <a:latin typeface="Calibri"/>
              <a:ea typeface="+mn-ea"/>
              <a:cs typeface="+mn-cs"/>
            </a:rPr>
            <a:t>
</a:t>
          </a:r>
          <a:r>
            <a:rPr lang="en-US" sz="1800" kern="1200" dirty="0">
              <a:solidFill>
                <a:sysClr val="window" lastClr="FFFFFF"/>
              </a:solidFill>
              <a:latin typeface="Calibri"/>
              <a:ea typeface="+mn-ea"/>
              <a:cs typeface="+mn-cs"/>
            </a:rPr>
            <a:t>Collaboration between policy makers, researchers, professionals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Entities</a:t>
          </a:r>
          <a:r>
            <a:rPr lang="es-ES" sz="1800" b="0" kern="1200" dirty="0">
              <a:solidFill>
                <a:sysClr val="window" lastClr="FFFFFF"/>
              </a:solidFill>
              <a:latin typeface="Calibri"/>
              <a:ea typeface="+mn-ea"/>
              <a:cs typeface="+mn-cs"/>
            </a:rPr>
            <a:t> </a:t>
          </a:r>
          <a:r>
            <a:rPr lang="en-US" sz="1800" kern="1200" dirty="0">
              <a:solidFill>
                <a:sysClr val="window" lastClr="FFFFFF"/>
              </a:solidFill>
              <a:latin typeface="Calibri"/>
              <a:ea typeface="+mn-ea"/>
              <a:cs typeface="+mn-cs"/>
            </a:rPr>
            <a:t>that promote the knowledge mobilization</a:t>
          </a:r>
          <a:r>
            <a:rPr lang="es-ES" sz="1800" b="0" kern="1200" dirty="0">
              <a:solidFill>
                <a:sysClr val="window" lastClr="FFFFFF"/>
              </a:solidFill>
              <a:latin typeface="Calibri"/>
              <a:ea typeface="+mn-ea"/>
              <a:cs typeface="+mn-cs"/>
            </a:rPr>
            <a:t>
</a:t>
          </a:r>
          <a:r>
            <a:rPr lang="en-US" sz="1800" kern="1200" dirty="0">
              <a:solidFill>
                <a:sysClr val="window" lastClr="FFFFFF"/>
              </a:solidFill>
              <a:latin typeface="Calibri"/>
              <a:ea typeface="+mn-ea"/>
              <a:cs typeface="+mn-cs"/>
            </a:rPr>
            <a:t>Engagement of support providers, stakeholders, children-adolescent and families to advocate for participation in quality family support</a:t>
          </a:r>
          <a:endParaRPr lang="es-ES" sz="1800" b="0" kern="1200" dirty="0">
            <a:solidFill>
              <a:sysClr val="window" lastClr="FFFFFF"/>
            </a:solidFill>
            <a:latin typeface="Calibri"/>
            <a:ea typeface="+mn-ea"/>
            <a:cs typeface="+mn-cs"/>
          </a:endParaRPr>
        </a:p>
      </dsp:txBody>
      <dsp:txXfrm>
        <a:off x="2582688" y="232552"/>
        <a:ext cx="5419048" cy="1932737"/>
      </dsp:txXfrm>
    </dsp:sp>
    <dsp:sp modelId="{0E7A36A6-7B1A-4699-9F73-A4D59FD3A1E3}">
      <dsp:nvSpPr>
        <dsp:cNvPr id="0" name=""/>
        <dsp:cNvSpPr/>
      </dsp:nvSpPr>
      <dsp:spPr>
        <a:xfrm rot="996252">
          <a:off x="6120230" y="3614793"/>
          <a:ext cx="381573" cy="0"/>
        </a:xfrm>
        <a:custGeom>
          <a:avLst/>
          <a:gdLst/>
          <a:ahLst/>
          <a:cxnLst/>
          <a:rect l="0" t="0" r="0" b="0"/>
          <a:pathLst>
            <a:path>
              <a:moveTo>
                <a:pt x="0" y="0"/>
              </a:moveTo>
              <a:lnTo>
                <a:pt x="381573"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59A9DB1-F017-4295-9151-2636731D5DDB}">
      <dsp:nvSpPr>
        <dsp:cNvPr id="0" name=""/>
        <dsp:cNvSpPr/>
      </dsp:nvSpPr>
      <dsp:spPr>
        <a:xfrm>
          <a:off x="6493848" y="3110697"/>
          <a:ext cx="4502081" cy="245971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ysClr val="window" lastClr="FFFFFF"/>
              </a:solidFill>
              <a:latin typeface="Calibri"/>
              <a:ea typeface="+mn-ea"/>
              <a:cs typeface="+mn-cs"/>
            </a:rPr>
            <a:t>Implementation</a:t>
          </a:r>
          <a:r>
            <a:rPr lang="es-ES" sz="1800" b="1" kern="1200" dirty="0">
              <a:solidFill>
                <a:sysClr val="window" lastClr="FFFFFF"/>
              </a:solidFill>
              <a:latin typeface="Calibri"/>
              <a:ea typeface="+mn-ea"/>
              <a:cs typeface="+mn-cs"/>
            </a:rPr>
            <a:t>:</a:t>
          </a:r>
          <a:r>
            <a:rPr lang="es-ES" sz="1800" kern="1200" dirty="0">
              <a:solidFill>
                <a:sysClr val="window" lastClr="FFFFFF"/>
              </a:solidFill>
              <a:latin typeface="Calibri"/>
              <a:ea typeface="+mn-ea"/>
              <a:cs typeface="+mn-cs"/>
            </a:rPr>
            <a:t>
</a:t>
          </a:r>
          <a:r>
            <a:rPr lang="en-US" sz="1800" kern="1200" dirty="0">
              <a:solidFill>
                <a:sysClr val="window" lastClr="FFFFFF"/>
              </a:solidFill>
              <a:latin typeface="Calibri"/>
              <a:ea typeface="+mn-ea"/>
              <a:cs typeface="+mn-cs"/>
            </a:rPr>
            <a:t>Efforts to evaluate the quality of the service</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Font typeface="Courier New" panose="02070309020205020404" pitchFamily="49" charset="0"/>
            <a:buNone/>
          </a:pPr>
          <a:r>
            <a:rPr lang="en-US" sz="1800" kern="1200" dirty="0">
              <a:solidFill>
                <a:sysClr val="window" lastClr="FFFFFF"/>
              </a:solidFill>
              <a:latin typeface="Calibri"/>
              <a:ea typeface="+mn-ea"/>
              <a:cs typeface="+mn-cs"/>
            </a:rPr>
            <a:t>Recognition of endorsing best practices guidelines</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Font typeface="Courier New" panose="02070309020205020404" pitchFamily="49" charset="0"/>
            <a:buNone/>
          </a:pPr>
          <a:r>
            <a:rPr lang="en-US" sz="1800" kern="1200" dirty="0">
              <a:solidFill>
                <a:sysClr val="window" lastClr="FFFFFF"/>
              </a:solidFill>
              <a:latin typeface="Calibri"/>
              <a:ea typeface="+mn-ea"/>
              <a:cs typeface="+mn-cs"/>
            </a:rPr>
            <a:t>Training of professionals on best practices guidelines</a:t>
          </a:r>
          <a:endParaRPr lang="es-ES" sz="1800" kern="1200" dirty="0">
            <a:solidFill>
              <a:sysClr val="window" lastClr="FFFFFF"/>
            </a:solidFill>
            <a:latin typeface="Calibri"/>
            <a:ea typeface="+mn-ea"/>
            <a:cs typeface="+mn-cs"/>
          </a:endParaRPr>
        </a:p>
        <a:p>
          <a:pPr marL="0" lvl="0" indent="0" algn="ctr" defTabSz="800100">
            <a:lnSpc>
              <a:spcPct val="90000"/>
            </a:lnSpc>
            <a:spcBef>
              <a:spcPct val="0"/>
            </a:spcBef>
            <a:spcAft>
              <a:spcPct val="35000"/>
            </a:spcAft>
            <a:buFont typeface="Courier New" panose="02070309020205020404" pitchFamily="49" charset="0"/>
            <a:buNone/>
          </a:pPr>
          <a:r>
            <a:rPr lang="en-US" sz="1800" kern="1200" dirty="0">
              <a:solidFill>
                <a:sysClr val="window" lastClr="FFFFFF"/>
              </a:solidFill>
              <a:latin typeface="Calibri"/>
              <a:ea typeface="+mn-ea"/>
              <a:cs typeface="+mn-cs"/>
            </a:rPr>
            <a:t>Dissemination among professionals, families</a:t>
          </a:r>
          <a:r>
            <a:rPr lang="en-US" sz="1800" u="sng" kern="1200" dirty="0">
              <a:solidFill>
                <a:sysClr val="window" lastClr="FFFFFF"/>
              </a:solidFill>
              <a:latin typeface="Calibri"/>
              <a:ea typeface="+mn-ea"/>
              <a:cs typeface="+mn-cs"/>
            </a:rPr>
            <a:t>,</a:t>
          </a:r>
          <a:r>
            <a:rPr lang="en-US" sz="1800" kern="1200" dirty="0">
              <a:solidFill>
                <a:sysClr val="window" lastClr="FFFFFF"/>
              </a:solidFill>
              <a:latin typeface="Calibri"/>
              <a:ea typeface="+mn-ea"/>
              <a:cs typeface="+mn-cs"/>
            </a:rPr>
            <a:t> and society at large</a:t>
          </a:r>
          <a:endParaRPr lang="es-ES" sz="1800" kern="1200" dirty="0">
            <a:solidFill>
              <a:sysClr val="window" lastClr="FFFFFF"/>
            </a:solidFill>
            <a:latin typeface="Calibri"/>
            <a:ea typeface="+mn-ea"/>
            <a:cs typeface="+mn-cs"/>
          </a:endParaRPr>
        </a:p>
      </dsp:txBody>
      <dsp:txXfrm>
        <a:off x="6613921" y="3230770"/>
        <a:ext cx="4261935" cy="2219571"/>
      </dsp:txXfrm>
    </dsp:sp>
    <dsp:sp modelId="{6C940E26-5C86-4222-BF01-798F6434777C}">
      <dsp:nvSpPr>
        <dsp:cNvPr id="0" name=""/>
        <dsp:cNvSpPr/>
      </dsp:nvSpPr>
      <dsp:spPr>
        <a:xfrm rot="9732134">
          <a:off x="4200726" y="3619359"/>
          <a:ext cx="261732" cy="0"/>
        </a:xfrm>
        <a:custGeom>
          <a:avLst/>
          <a:gdLst/>
          <a:ahLst/>
          <a:cxnLst/>
          <a:rect l="0" t="0" r="0" b="0"/>
          <a:pathLst>
            <a:path>
              <a:moveTo>
                <a:pt x="0" y="0"/>
              </a:moveTo>
              <a:lnTo>
                <a:pt x="261732"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96ACF08-D46C-46A8-BEB0-5B38BDB6F523}">
      <dsp:nvSpPr>
        <dsp:cNvPr id="0" name=""/>
        <dsp:cNvSpPr/>
      </dsp:nvSpPr>
      <dsp:spPr>
        <a:xfrm>
          <a:off x="0" y="3185661"/>
          <a:ext cx="4206989" cy="229793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Relational translational efforts </a:t>
          </a:r>
          <a:r>
            <a:rPr lang="es-ES" sz="1800" b="1" kern="1200" dirty="0">
              <a:solidFill>
                <a:sysClr val="window" lastClr="FFFFFF"/>
              </a:solidFill>
              <a:latin typeface="Calibri"/>
              <a:ea typeface="+mn-ea"/>
              <a:cs typeface="+mn-cs"/>
            </a:rPr>
            <a:t>:</a:t>
          </a:r>
          <a:r>
            <a:rPr lang="es-ES" sz="1600" b="1" kern="1200" dirty="0">
              <a:solidFill>
                <a:sysClr val="window" lastClr="FFFFFF"/>
              </a:solidFill>
              <a:latin typeface="Calibri"/>
              <a:ea typeface="+mn-ea"/>
              <a:cs typeface="+mn-cs"/>
            </a:rPr>
            <a:t>
</a:t>
          </a:r>
          <a:r>
            <a:rPr lang="es-ES" sz="1800" b="0" kern="1200" dirty="0">
              <a:solidFill>
                <a:sysClr val="window" lastClr="FFFFFF"/>
              </a:solidFill>
              <a:latin typeface="Calibri"/>
              <a:ea typeface="+mn-ea"/>
              <a:cs typeface="+mn-cs"/>
            </a:rPr>
            <a:t>I</a:t>
          </a:r>
          <a:r>
            <a:rPr lang="en-US" sz="1800" b="0" kern="1200" dirty="0" err="1">
              <a:solidFill>
                <a:prstClr val="white"/>
              </a:solidFill>
              <a:latin typeface="Calibri"/>
              <a:ea typeface="+mn-ea"/>
              <a:cs typeface="+mn-cs"/>
            </a:rPr>
            <a:t>nvolving</a:t>
          </a:r>
          <a:r>
            <a:rPr lang="en-US" sz="1800" b="0" kern="1200" dirty="0">
              <a:solidFill>
                <a:prstClr val="white"/>
              </a:solidFill>
              <a:latin typeface="Calibri"/>
              <a:ea typeface="+mn-ea"/>
              <a:cs typeface="+mn-cs"/>
            </a:rPr>
            <a:t> scientific evidence, consensual practice, and families as rights owners</a:t>
          </a:r>
          <a:r>
            <a:rPr lang="es-ES" sz="1800" b="0" kern="1200" dirty="0">
              <a:solidFill>
                <a:sysClr val="window" lastClr="FFFFFF"/>
              </a:solidFill>
              <a:latin typeface="Calibri"/>
              <a:ea typeface="+mn-ea"/>
              <a:cs typeface="+mn-cs"/>
            </a:rPr>
            <a:t>
Consensual </a:t>
          </a:r>
          <a:r>
            <a:rPr lang="es-ES" sz="1800" b="0" kern="1200" dirty="0" err="1">
              <a:solidFill>
                <a:sysClr val="window" lastClr="FFFFFF"/>
              </a:solidFill>
              <a:latin typeface="Calibri"/>
              <a:ea typeface="+mn-ea"/>
              <a:cs typeface="+mn-cs"/>
            </a:rPr>
            <a:t>guidelines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with</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best</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practices</a:t>
          </a:r>
          <a:r>
            <a:rPr lang="es-ES" sz="1800" b="0" kern="1200" dirty="0">
              <a:solidFill>
                <a:sysClr val="window" lastClr="FFFFFF"/>
              </a:solidFill>
              <a:latin typeface="Calibri"/>
              <a:ea typeface="+mn-ea"/>
              <a:cs typeface="+mn-cs"/>
            </a:rPr>
            <a:t> and </a:t>
          </a:r>
          <a:r>
            <a:rPr lang="es-ES" sz="1800" b="0" kern="1200" dirty="0" err="1">
              <a:solidFill>
                <a:sysClr val="window" lastClr="FFFFFF"/>
              </a:solidFill>
              <a:latin typeface="Calibri"/>
              <a:ea typeface="+mn-ea"/>
              <a:cs typeface="+mn-cs"/>
            </a:rPr>
            <a:t>effective</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approaches</a:t>
          </a:r>
          <a:r>
            <a:rPr lang="es-ES" sz="1800" b="0" kern="1200" dirty="0">
              <a:solidFill>
                <a:sysClr val="window" lastClr="FFFFFF"/>
              </a:solidFill>
              <a:latin typeface="Calibri"/>
              <a:ea typeface="+mn-ea"/>
              <a:cs typeface="+mn-cs"/>
            </a:rPr>
            <a:t>
Consensual </a:t>
          </a:r>
          <a:r>
            <a:rPr lang="es-ES" sz="1800" b="0" kern="1200" dirty="0" err="1">
              <a:solidFill>
                <a:sysClr val="window" lastClr="FFFFFF"/>
              </a:solidFill>
              <a:latin typeface="Calibri"/>
              <a:ea typeface="+mn-ea"/>
              <a:cs typeface="+mn-cs"/>
            </a:rPr>
            <a:t>guidelines</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with</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interprofessional</a:t>
          </a:r>
          <a:r>
            <a:rPr lang="es-ES" sz="1800" b="0" kern="1200" dirty="0">
              <a:solidFill>
                <a:sysClr val="window" lastClr="FFFFFF"/>
              </a:solidFill>
              <a:latin typeface="Calibri"/>
              <a:ea typeface="+mn-ea"/>
              <a:cs typeface="+mn-cs"/>
            </a:rPr>
            <a:t> </a:t>
          </a:r>
          <a:r>
            <a:rPr lang="es-ES" sz="1800" b="0" kern="1200" dirty="0" err="1">
              <a:solidFill>
                <a:sysClr val="window" lastClr="FFFFFF"/>
              </a:solidFill>
              <a:latin typeface="Calibri"/>
              <a:ea typeface="+mn-ea"/>
              <a:cs typeface="+mn-cs"/>
            </a:rPr>
            <a:t>competences</a:t>
          </a:r>
          <a:endParaRPr lang="es-ES" sz="1800" b="0" kern="1200" dirty="0">
            <a:solidFill>
              <a:sysClr val="window" lastClr="FFFFFF"/>
            </a:solidFill>
            <a:latin typeface="Calibri"/>
            <a:ea typeface="+mn-ea"/>
            <a:cs typeface="+mn-cs"/>
          </a:endParaRPr>
        </a:p>
      </dsp:txBody>
      <dsp:txXfrm>
        <a:off x="112176" y="3297837"/>
        <a:ext cx="3982637" cy="2073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EC40D-E799-49B5-8B18-300733E846E9}">
      <dsp:nvSpPr>
        <dsp:cNvPr id="0" name=""/>
        <dsp:cNvSpPr/>
      </dsp:nvSpPr>
      <dsp:spPr>
        <a:xfrm>
          <a:off x="-5824776" y="-860678"/>
          <a:ext cx="6934491" cy="6934491"/>
        </a:xfrm>
        <a:prstGeom prst="blockArc">
          <a:avLst>
            <a:gd name="adj1" fmla="val 18900000"/>
            <a:gd name="adj2" fmla="val 2700000"/>
            <a:gd name="adj3" fmla="val 311"/>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78113-DB0F-4A84-B22E-B4AC469A282A}">
      <dsp:nvSpPr>
        <dsp:cNvPr id="0" name=""/>
        <dsp:cNvSpPr/>
      </dsp:nvSpPr>
      <dsp:spPr>
        <a:xfrm>
          <a:off x="485034" y="321869"/>
          <a:ext cx="9608684" cy="644150"/>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295"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Documentary analysis of European regulations, quality frameworks from relevant European-level bodies, and previous empirical efforts</a:t>
          </a:r>
          <a:endParaRPr lang="pt-PT" sz="2000" b="1" kern="1200" dirty="0">
            <a:solidFill>
              <a:srgbClr val="2D3778"/>
            </a:solidFill>
            <a:effectLst/>
            <a:latin typeface="Roboto" panose="02000000000000000000" pitchFamily="2" charset="0"/>
            <a:ea typeface="Roboto" panose="02000000000000000000" pitchFamily="2" charset="0"/>
            <a:cs typeface="Roboto" panose="02000000000000000000" pitchFamily="2" charset="0"/>
          </a:endParaRPr>
        </a:p>
      </dsp:txBody>
      <dsp:txXfrm>
        <a:off x="485034" y="321869"/>
        <a:ext cx="9608684" cy="644150"/>
      </dsp:txXfrm>
    </dsp:sp>
    <dsp:sp modelId="{CB28AE69-0007-4D0A-A66C-5BFA7AC943BD}">
      <dsp:nvSpPr>
        <dsp:cNvPr id="0" name=""/>
        <dsp:cNvSpPr/>
      </dsp:nvSpPr>
      <dsp:spPr>
        <a:xfrm>
          <a:off x="82440" y="241350"/>
          <a:ext cx="805188" cy="805188"/>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D1920-8CD6-4CFB-BBE0-5E29A3FCAEA0}">
      <dsp:nvSpPr>
        <dsp:cNvPr id="0" name=""/>
        <dsp:cNvSpPr/>
      </dsp:nvSpPr>
      <dsp:spPr>
        <a:xfrm>
          <a:off x="946614" y="1287785"/>
          <a:ext cx="9147105" cy="644150"/>
        </a:xfrm>
        <a:prstGeom prst="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295"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Expert panel integrating lessons learned from EurofamNet</a:t>
          </a:r>
          <a:endParaRPr lang="pt-PT" sz="2000" b="1" kern="1200" dirty="0">
            <a:solidFill>
              <a:srgbClr val="2D3778"/>
            </a:solidFill>
            <a:effectLst/>
            <a:latin typeface="Roboto" panose="02000000000000000000" pitchFamily="2" charset="0"/>
            <a:ea typeface="Roboto" panose="02000000000000000000" pitchFamily="2" charset="0"/>
            <a:cs typeface="Roboto" panose="02000000000000000000" pitchFamily="2" charset="0"/>
          </a:endParaRPr>
        </a:p>
      </dsp:txBody>
      <dsp:txXfrm>
        <a:off x="946614" y="1287785"/>
        <a:ext cx="9147105" cy="644150"/>
      </dsp:txXfrm>
    </dsp:sp>
    <dsp:sp modelId="{D3874E02-1E7F-4B05-B87D-892615C77137}">
      <dsp:nvSpPr>
        <dsp:cNvPr id="0" name=""/>
        <dsp:cNvSpPr/>
      </dsp:nvSpPr>
      <dsp:spPr>
        <a:xfrm>
          <a:off x="544020" y="1207267"/>
          <a:ext cx="805188" cy="805188"/>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D8074121-9F37-44FD-8FDD-F754819E7F49}">
      <dsp:nvSpPr>
        <dsp:cNvPr id="0" name=""/>
        <dsp:cNvSpPr/>
      </dsp:nvSpPr>
      <dsp:spPr>
        <a:xfrm>
          <a:off x="1073693" y="2219826"/>
          <a:ext cx="9005437" cy="644150"/>
        </a:xfrm>
        <a:prstGeom prst="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295" tIns="50800" rIns="50800" bIns="50800" numCol="1" spcCol="1270" anchor="ctr" anchorCtr="0">
          <a:noAutofit/>
        </a:bodyPr>
        <a:lstStyle/>
        <a:p>
          <a:pPr marL="0" lvl="0" indent="0" algn="just" defTabSz="889000">
            <a:lnSpc>
              <a:spcPct val="90000"/>
            </a:lnSpc>
            <a:spcBef>
              <a:spcPct val="0"/>
            </a:spcBef>
            <a:spcAft>
              <a:spcPct val="35000"/>
            </a:spcAft>
            <a:buNone/>
          </a:pPr>
          <a:r>
            <a:rPr lang="en-GB"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rPr>
            <a:t>Development of 33 principles, 47 quality standards and 68 measurable indicators organised in the three systems</a:t>
          </a:r>
          <a:endParaRPr lang="pt-PT"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sp:txBody>
      <dsp:txXfrm>
        <a:off x="1073693" y="2219826"/>
        <a:ext cx="9005437" cy="644150"/>
      </dsp:txXfrm>
    </dsp:sp>
    <dsp:sp modelId="{7EC82C32-D5B6-45C2-B95C-A1E523007B1B}">
      <dsp:nvSpPr>
        <dsp:cNvPr id="0" name=""/>
        <dsp:cNvSpPr/>
      </dsp:nvSpPr>
      <dsp:spPr>
        <a:xfrm>
          <a:off x="685688" y="2173183"/>
          <a:ext cx="805188" cy="805188"/>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AB67D687-DD80-4FFE-9837-17753328869A}">
      <dsp:nvSpPr>
        <dsp:cNvPr id="0" name=""/>
        <dsp:cNvSpPr/>
      </dsp:nvSpPr>
      <dsp:spPr>
        <a:xfrm>
          <a:off x="946614" y="3219619"/>
          <a:ext cx="9147105" cy="644150"/>
        </a:xfrm>
        <a:prstGeom prst="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295" tIns="50800" rIns="50800" bIns="50800" numCol="1" spcCol="1270" anchor="ctr" anchorCtr="0">
          <a:noAutofit/>
        </a:bodyPr>
        <a:lstStyle/>
        <a:p>
          <a:pPr marL="0" lvl="0" indent="0" algn="just" defTabSz="889000">
            <a:lnSpc>
              <a:spcPct val="90000"/>
            </a:lnSpc>
            <a:spcBef>
              <a:spcPct val="0"/>
            </a:spcBef>
            <a:spcAft>
              <a:spcPct val="35000"/>
            </a:spcAft>
            <a:buNone/>
          </a:pPr>
          <a:r>
            <a:rPr lang="en-GB"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rPr>
            <a:t>Two-rounds Delphi study with 31 experts from the broader network including researchers and stakeholders from the policy and practice sphere </a:t>
          </a:r>
          <a:endParaRPr lang="pt-PT" sz="2000" b="0" kern="1200"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sp:txBody>
      <dsp:txXfrm>
        <a:off x="946614" y="3219619"/>
        <a:ext cx="9147105" cy="644150"/>
      </dsp:txXfrm>
    </dsp:sp>
    <dsp:sp modelId="{8AF5834C-2E6D-4E34-BC31-97B1F0E64550}">
      <dsp:nvSpPr>
        <dsp:cNvPr id="0" name=""/>
        <dsp:cNvSpPr/>
      </dsp:nvSpPr>
      <dsp:spPr>
        <a:xfrm>
          <a:off x="544020" y="3139100"/>
          <a:ext cx="805188" cy="805188"/>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A00E8CCD-1B23-49CF-A63D-4360B5C5C223}">
      <dsp:nvSpPr>
        <dsp:cNvPr id="0" name=""/>
        <dsp:cNvSpPr/>
      </dsp:nvSpPr>
      <dsp:spPr>
        <a:xfrm>
          <a:off x="485034" y="4185536"/>
          <a:ext cx="9608684" cy="644150"/>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295" tIns="50800" rIns="50800" bIns="50800" numCol="1" spcCol="1270" anchor="ctr" anchorCtr="0">
          <a:noAutofit/>
        </a:bodyPr>
        <a:lstStyle/>
        <a:p>
          <a:pPr marL="0" lvl="0" indent="0" algn="just" defTabSz="889000">
            <a:lnSpc>
              <a:spcPct val="90000"/>
            </a:lnSpc>
            <a:spcBef>
              <a:spcPct val="0"/>
            </a:spcBef>
            <a:spcAft>
              <a:spcPct val="35000"/>
            </a:spcAft>
            <a:buNone/>
          </a:pPr>
          <a:r>
            <a:rPr lang="en-GB" sz="2000" b="1" kern="1200" dirty="0">
              <a:solidFill>
                <a:srgbClr val="2D3778"/>
              </a:solidFill>
              <a:effectLst/>
              <a:latin typeface="Arial" panose="020B0604020202020204" pitchFamily="34" charset="0"/>
              <a:ea typeface="Roboto" panose="02000000000000000000" pitchFamily="2" charset="0"/>
              <a:cs typeface="Arial" panose="020B0604020202020204" pitchFamily="34" charset="0"/>
            </a:rPr>
            <a:t>Final Quality Assurance Protocol with 21 principles, 28 quality standards and 29 indicators organised in the three systems</a:t>
          </a:r>
          <a:endParaRPr lang="pt-PT" sz="2000" b="1" kern="1200" dirty="0">
            <a:solidFill>
              <a:srgbClr val="2D3778"/>
            </a:solidFill>
            <a:effectLst/>
            <a:latin typeface="Arial" panose="020B0604020202020204" pitchFamily="34" charset="0"/>
            <a:ea typeface="Roboto" panose="02000000000000000000" pitchFamily="2" charset="0"/>
            <a:cs typeface="Arial" panose="020B0604020202020204" pitchFamily="34" charset="0"/>
          </a:endParaRPr>
        </a:p>
      </dsp:txBody>
      <dsp:txXfrm>
        <a:off x="485034" y="4185536"/>
        <a:ext cx="9608684" cy="644150"/>
      </dsp:txXfrm>
    </dsp:sp>
    <dsp:sp modelId="{20984AF5-08C9-4683-A95C-41BED6F4CF0F}">
      <dsp:nvSpPr>
        <dsp:cNvPr id="0" name=""/>
        <dsp:cNvSpPr/>
      </dsp:nvSpPr>
      <dsp:spPr>
        <a:xfrm>
          <a:off x="82440" y="4105017"/>
          <a:ext cx="805188" cy="805188"/>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ES" dirty="0"/>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3F72820-7889-48F7-A302-754428D168A4}" type="datetimeFigureOut">
              <a:rPr lang="es-ES" smtClean="0"/>
              <a:t>30/09/2024</a:t>
            </a:fld>
            <a:endParaRPr lang="es-ES" dirty="0"/>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ES" dirty="0"/>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ES" dirty="0"/>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C652784-8C3B-48E2-B840-7153AEEA2E95}" type="slidenum">
              <a:rPr lang="es-ES" smtClean="0"/>
              <a:t>‹Nº›</a:t>
            </a:fld>
            <a:endParaRPr lang="es-ES" dirty="0"/>
          </a:p>
        </p:txBody>
      </p:sp>
    </p:spTree>
    <p:extLst>
      <p:ext uri="{BB962C8B-B14F-4D97-AF65-F5344CB8AC3E}">
        <p14:creationId xmlns:p14="http://schemas.microsoft.com/office/powerpoint/2010/main" val="31227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a:t>
            </a:fld>
            <a:endParaRPr lang="es-ES" dirty="0"/>
          </a:p>
        </p:txBody>
      </p:sp>
    </p:spTree>
    <p:extLst>
      <p:ext uri="{BB962C8B-B14F-4D97-AF65-F5344CB8AC3E}">
        <p14:creationId xmlns:p14="http://schemas.microsoft.com/office/powerpoint/2010/main" val="108822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10</a:t>
            </a:fld>
            <a:endParaRPr lang="es-ES" dirty="0"/>
          </a:p>
        </p:txBody>
      </p:sp>
    </p:spTree>
    <p:extLst>
      <p:ext uri="{BB962C8B-B14F-4D97-AF65-F5344CB8AC3E}">
        <p14:creationId xmlns:p14="http://schemas.microsoft.com/office/powerpoint/2010/main" val="167829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90752">
              <a:spcBef>
                <a:spcPts val="0"/>
              </a:spcBef>
            </a:pPr>
            <a:r>
              <a:rPr lang="en-US" dirty="0">
                <a:cs typeface="Arial" panose="020B0604020202020204" pitchFamily="34" charset="0"/>
              </a:rPr>
              <a:t>-Highlight the rigorousness of the process: aligned with Europe. expert panel integrating lessons learned from EurofamNet, Delphi methodology addressing broader network, remarks from policy &amp; practice stakeholders tailored to different audiences.</a:t>
            </a:r>
          </a:p>
          <a:p>
            <a:pPr algn="just" defTabSz="990752">
              <a:spcBef>
                <a:spcPts val="0"/>
              </a:spcBef>
            </a:pPr>
            <a:r>
              <a:rPr lang="en-US" dirty="0">
                <a:cs typeface="Arial" panose="020B0604020202020204" pitchFamily="34" charset="0"/>
              </a:rPr>
              <a:t>-First attempt to develop a Quality Assurance Model in family support at the European level: from documentary analysis of European regulations, quality frameworks from relevant European-level bodies, and previous empirical efforts: HEALTH. No indicators</a:t>
            </a:r>
          </a:p>
          <a:p>
            <a:pPr algn="just" defTabSz="990752">
              <a:spcBef>
                <a:spcPts val="0"/>
              </a:spcBef>
            </a:pPr>
            <a:r>
              <a:rPr lang="es-ES" dirty="0"/>
              <a:t>-</a:t>
            </a:r>
            <a:r>
              <a:rPr lang="es-ES" dirty="0" err="1"/>
              <a:t>Delhpi</a:t>
            </a:r>
            <a:r>
              <a:rPr lang="es-ES" dirty="0"/>
              <a:t> </a:t>
            </a:r>
            <a:r>
              <a:rPr lang="es-ES" dirty="0" err="1"/>
              <a:t>study</a:t>
            </a:r>
            <a:r>
              <a:rPr lang="es-ES" dirty="0"/>
              <a:t>: </a:t>
            </a:r>
            <a:r>
              <a:rPr lang="es-ES" dirty="0" err="1"/>
              <a:t>rigurous</a:t>
            </a:r>
            <a:r>
              <a:rPr lang="es-ES" dirty="0"/>
              <a:t> </a:t>
            </a:r>
            <a:r>
              <a:rPr lang="es-ES" dirty="0" err="1"/>
              <a:t>assessment</a:t>
            </a:r>
            <a:r>
              <a:rPr lang="es-ES" dirty="0"/>
              <a:t> </a:t>
            </a:r>
            <a:r>
              <a:rPr lang="es-ES" dirty="0" err="1"/>
              <a:t>including</a:t>
            </a:r>
            <a:r>
              <a:rPr lang="es-ES" dirty="0"/>
              <a:t> </a:t>
            </a:r>
            <a:r>
              <a:rPr lang="es-ES" dirty="0" err="1"/>
              <a:t>quantitative</a:t>
            </a:r>
            <a:r>
              <a:rPr lang="es-ES" dirty="0"/>
              <a:t> </a:t>
            </a:r>
            <a:r>
              <a:rPr lang="es-ES" dirty="0" err="1"/>
              <a:t>analysis</a:t>
            </a:r>
            <a:r>
              <a:rPr lang="es-ES" dirty="0"/>
              <a:t> </a:t>
            </a:r>
            <a:r>
              <a:rPr lang="es-ES" dirty="0" err="1"/>
              <a:t>of</a:t>
            </a:r>
            <a:r>
              <a:rPr lang="es-ES" dirty="0"/>
              <a:t> </a:t>
            </a:r>
            <a:r>
              <a:rPr lang="es-ES" dirty="0" err="1"/>
              <a:t>coherence</a:t>
            </a:r>
            <a:r>
              <a:rPr lang="es-ES" dirty="0"/>
              <a:t>, </a:t>
            </a:r>
            <a:r>
              <a:rPr lang="es-ES" dirty="0" err="1"/>
              <a:t>clarity</a:t>
            </a:r>
            <a:r>
              <a:rPr lang="es-ES" dirty="0"/>
              <a:t>, </a:t>
            </a:r>
            <a:r>
              <a:rPr lang="es-ES" dirty="0" err="1"/>
              <a:t>relevance</a:t>
            </a:r>
            <a:r>
              <a:rPr lang="es-ES" dirty="0"/>
              <a:t>...</a:t>
            </a:r>
          </a:p>
          <a:p>
            <a:pPr algn="just" defTabSz="990752">
              <a:spcBef>
                <a:spcPts val="0"/>
              </a:spcBef>
            </a:pPr>
            <a:r>
              <a:rPr lang="es-ES" dirty="0"/>
              <a:t>_</a:t>
            </a:r>
            <a:r>
              <a:rPr lang="es-ES" dirty="0" err="1"/>
              <a:t>There</a:t>
            </a:r>
            <a:r>
              <a:rPr lang="es-ES" dirty="0"/>
              <a:t> </a:t>
            </a:r>
            <a:r>
              <a:rPr lang="es-ES" dirty="0" err="1"/>
              <a:t>were</a:t>
            </a:r>
            <a:r>
              <a:rPr lang="es-ES" dirty="0"/>
              <a:t> positive </a:t>
            </a:r>
            <a:r>
              <a:rPr lang="es-ES" dirty="0" err="1"/>
              <a:t>results</a:t>
            </a:r>
            <a:r>
              <a:rPr lang="es-ES" dirty="0"/>
              <a:t>, </a:t>
            </a:r>
            <a:r>
              <a:rPr lang="es-ES" dirty="0" err="1"/>
              <a:t>but</a:t>
            </a:r>
            <a:endParaRPr lang="es-ES" dirty="0"/>
          </a:p>
          <a:p>
            <a:pPr algn="just" defTabSz="990752">
              <a:spcBef>
                <a:spcPts val="0"/>
              </a:spcBef>
            </a:pPr>
            <a:r>
              <a:rPr lang="es-ES" dirty="0"/>
              <a:t>-</a:t>
            </a:r>
            <a:r>
              <a:rPr lang="es-ES" dirty="0" err="1"/>
              <a:t>Reduction</a:t>
            </a:r>
            <a:r>
              <a:rPr lang="es-ES" dirty="0"/>
              <a:t> </a:t>
            </a:r>
            <a:r>
              <a:rPr lang="es-ES" dirty="0" err="1"/>
              <a:t>for</a:t>
            </a:r>
            <a:r>
              <a:rPr lang="es-ES" dirty="0"/>
              <a:t> </a:t>
            </a:r>
            <a:r>
              <a:rPr lang="es-ES" dirty="0" err="1"/>
              <a:t>feasibility</a:t>
            </a:r>
            <a:r>
              <a:rPr lang="es-ES" dirty="0"/>
              <a:t> and </a:t>
            </a:r>
            <a:r>
              <a:rPr lang="es-ES" dirty="0" err="1"/>
              <a:t>affordability</a:t>
            </a:r>
            <a:r>
              <a:rPr lang="es-ES" dirty="0"/>
              <a:t> </a:t>
            </a:r>
            <a:r>
              <a:rPr lang="es-ES" dirty="0" err="1"/>
              <a:t>purposes</a:t>
            </a:r>
            <a:r>
              <a:rPr lang="es-ES" dirty="0"/>
              <a:t> </a:t>
            </a:r>
            <a:r>
              <a:rPr lang="es-ES" dirty="0" err="1"/>
              <a:t>with</a:t>
            </a:r>
            <a:r>
              <a:rPr lang="es-ES" dirty="0"/>
              <a:t> no </a:t>
            </a:r>
            <a:r>
              <a:rPr lang="es-ES" dirty="0" err="1"/>
              <a:t>loosing</a:t>
            </a:r>
            <a:r>
              <a:rPr lang="es-ES" dirty="0"/>
              <a:t> </a:t>
            </a:r>
          </a:p>
          <a:p>
            <a:pPr algn="just" defTabSz="990752">
              <a:spcBef>
                <a:spcPts val="1300"/>
              </a:spcBef>
            </a:pPr>
            <a:endParaRPr lang="es-ES" dirty="0"/>
          </a:p>
          <a:p>
            <a:pPr algn="just" defTabSz="990752">
              <a:spcBef>
                <a:spcPts val="1300"/>
              </a:spcBef>
            </a:pPr>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11</a:t>
            </a:fld>
            <a:endParaRPr lang="es-ES" dirty="0"/>
          </a:p>
        </p:txBody>
      </p:sp>
    </p:spTree>
    <p:extLst>
      <p:ext uri="{BB962C8B-B14F-4D97-AF65-F5344CB8AC3E}">
        <p14:creationId xmlns:p14="http://schemas.microsoft.com/office/powerpoint/2010/main" val="406424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just" defTabSz="990752" rtl="0" eaLnBrk="1" latinLnBrk="0" hangingPunct="1">
              <a:spcBef>
                <a:spcPts val="0"/>
              </a:spcBef>
            </a:pPr>
            <a:r>
              <a:rPr lang="en-US" sz="1100" kern="1200" dirty="0">
                <a:solidFill>
                  <a:schemeClr val="tx1"/>
                </a:solidFill>
                <a:latin typeface="+mn-lt"/>
                <a:ea typeface="+mn-ea"/>
                <a:cs typeface="+mn-cs"/>
              </a:rPr>
              <a:t>-In this year we have implemented the QAP in 19 countries</a:t>
            </a:r>
          </a:p>
          <a:p>
            <a:pPr marL="0" algn="just" defTabSz="990752" rtl="0" eaLnBrk="1" latinLnBrk="0" hangingPunct="1">
              <a:spcBef>
                <a:spcPts val="0"/>
              </a:spcBef>
            </a:pPr>
            <a:r>
              <a:rPr lang="en-US" sz="1100" kern="1200" dirty="0">
                <a:solidFill>
                  <a:schemeClr val="tx1"/>
                </a:solidFill>
                <a:latin typeface="+mn-lt"/>
                <a:ea typeface="+mn-ea"/>
                <a:cs typeface="+mn-cs"/>
              </a:rPr>
              <a:t>-For this purpose, we have </a:t>
            </a:r>
            <a:r>
              <a:rPr lang="en-US" sz="1100" kern="1200" dirty="0" err="1">
                <a:solidFill>
                  <a:schemeClr val="tx1"/>
                </a:solidFill>
                <a:latin typeface="+mn-lt"/>
                <a:ea typeface="+mn-ea"/>
                <a:cs typeface="+mn-cs"/>
              </a:rPr>
              <a:t>strenghtened</a:t>
            </a:r>
            <a:r>
              <a:rPr lang="en-US" sz="1100" kern="1200" dirty="0">
                <a:solidFill>
                  <a:schemeClr val="tx1"/>
                </a:solidFill>
                <a:latin typeface="+mn-lt"/>
                <a:ea typeface="+mn-ea"/>
                <a:cs typeface="+mn-cs"/>
              </a:rPr>
              <a:t> the double-layered structure of the network by Empowering national working groups</a:t>
            </a:r>
          </a:p>
          <a:p>
            <a:pPr marL="0" algn="just" defTabSz="990752" rtl="0" eaLnBrk="1" latinLnBrk="0" hangingPunct="1">
              <a:spcBef>
                <a:spcPts val="0"/>
              </a:spcBef>
            </a:pPr>
            <a:endParaRPr lang="en-US" sz="1100" kern="1200" dirty="0">
              <a:solidFill>
                <a:schemeClr val="tx1"/>
              </a:solidFill>
              <a:latin typeface="+mn-lt"/>
              <a:ea typeface="+mn-ea"/>
              <a:cs typeface="+mn-cs"/>
            </a:endParaRPr>
          </a:p>
          <a:p>
            <a:pPr marL="0" algn="just" defTabSz="990752" rtl="0" eaLnBrk="1" latinLnBrk="0" hangingPunct="1">
              <a:spcBef>
                <a:spcPts val="0"/>
              </a:spcBef>
            </a:pPr>
            <a:r>
              <a:rPr lang="en-US" sz="1100" kern="1200" dirty="0">
                <a:solidFill>
                  <a:schemeClr val="tx1"/>
                </a:solidFill>
                <a:latin typeface="+mn-lt"/>
                <a:ea typeface="+mn-ea"/>
                <a:cs typeface="+mn-cs"/>
              </a:rPr>
              <a:t>-In each country we had mapped the national, regional and local structures for public services, practitioners representatives, NGOs and academic/researchers institutions.</a:t>
            </a:r>
          </a:p>
          <a:p>
            <a:pPr marL="0" algn="just" defTabSz="990752" rtl="0" eaLnBrk="1" latinLnBrk="0" hangingPunct="1">
              <a:spcBef>
                <a:spcPts val="0"/>
              </a:spcBef>
            </a:pPr>
            <a:r>
              <a:rPr lang="es-ES" sz="1100" kern="1200" dirty="0">
                <a:solidFill>
                  <a:schemeClr val="tx1"/>
                </a:solidFill>
                <a:latin typeface="+mn-lt"/>
                <a:ea typeface="+mn-ea"/>
                <a:cs typeface="+mn-cs"/>
              </a:rPr>
              <a:t>_</a:t>
            </a:r>
            <a:r>
              <a:rPr lang="es-ES" sz="1100" kern="1200" dirty="0" err="1">
                <a:solidFill>
                  <a:schemeClr val="tx1"/>
                </a:solidFill>
                <a:latin typeface="+mn-lt"/>
                <a:ea typeface="+mn-ea"/>
                <a:cs typeface="+mn-cs"/>
              </a:rPr>
              <a:t>Integration</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of</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key</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agents</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like</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national</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coordinators</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of</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the</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European</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child</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guarantee</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not</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only</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from</a:t>
            </a:r>
            <a:r>
              <a:rPr lang="es-ES" sz="1100" kern="1200" dirty="0">
                <a:solidFill>
                  <a:schemeClr val="tx1"/>
                </a:solidFill>
                <a:latin typeface="+mn-lt"/>
                <a:ea typeface="+mn-ea"/>
                <a:cs typeface="+mn-cs"/>
              </a:rPr>
              <a:t> SS.SS. </a:t>
            </a:r>
            <a:r>
              <a:rPr lang="es-ES" sz="1100" kern="1200" dirty="0" err="1">
                <a:solidFill>
                  <a:schemeClr val="tx1"/>
                </a:solidFill>
                <a:latin typeface="+mn-lt"/>
                <a:ea typeface="+mn-ea"/>
                <a:cs typeface="+mn-cs"/>
              </a:rPr>
              <a:t>but</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from</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education</a:t>
            </a:r>
            <a:r>
              <a:rPr lang="es-ES" sz="1100" kern="1200" dirty="0">
                <a:solidFill>
                  <a:schemeClr val="tx1"/>
                </a:solidFill>
                <a:latin typeface="+mn-lt"/>
                <a:ea typeface="+mn-ea"/>
                <a:cs typeface="+mn-cs"/>
              </a:rPr>
              <a:t>, </a:t>
            </a:r>
            <a:r>
              <a:rPr lang="es-ES" sz="1100" kern="1200" dirty="0" err="1">
                <a:solidFill>
                  <a:schemeClr val="tx1"/>
                </a:solidFill>
                <a:latin typeface="+mn-lt"/>
                <a:ea typeface="+mn-ea"/>
                <a:cs typeface="+mn-cs"/>
              </a:rPr>
              <a:t>justice</a:t>
            </a:r>
            <a:endParaRPr lang="es-ES" sz="1100" kern="1200" dirty="0">
              <a:solidFill>
                <a:schemeClr val="tx1"/>
              </a:solidFill>
              <a:latin typeface="+mn-lt"/>
              <a:ea typeface="+mn-ea"/>
              <a:cs typeface="+mn-cs"/>
            </a:endParaRPr>
          </a:p>
          <a:p>
            <a:pPr marL="0" algn="just" defTabSz="990752" rtl="0" eaLnBrk="1" latinLnBrk="0" hangingPunct="1">
              <a:spcBef>
                <a:spcPts val="0"/>
              </a:spcBef>
            </a:pPr>
            <a:r>
              <a:rPr lang="en-US" sz="1100" kern="1200" dirty="0">
                <a:solidFill>
                  <a:schemeClr val="tx1"/>
                </a:solidFill>
                <a:latin typeface="+mn-lt"/>
                <a:ea typeface="+mn-ea"/>
                <a:cs typeface="+mn-cs"/>
              </a:rPr>
              <a:t>_Trough a co-production approach that is inclusive in terms of disciplines, agents, sectors… but particularly including the voices of children and families in a transformative way as never done before</a:t>
            </a:r>
          </a:p>
          <a:p>
            <a:pPr marL="0" algn="just" defTabSz="990752" rtl="0" eaLnBrk="1" latinLnBrk="0" hangingPunct="1">
              <a:spcBef>
                <a:spcPts val="0"/>
              </a:spcBef>
            </a:pPr>
            <a:endParaRPr lang="es-ES" sz="1100" kern="1200" dirty="0">
              <a:solidFill>
                <a:schemeClr val="tx1"/>
              </a:solidFill>
              <a:latin typeface="+mn-lt"/>
              <a:ea typeface="+mn-ea"/>
              <a:cs typeface="+mn-cs"/>
            </a:endParaRPr>
          </a:p>
          <a:p>
            <a:pPr marL="0" algn="just" defTabSz="990752" rtl="0" eaLnBrk="1" latinLnBrk="0" hangingPunct="1">
              <a:spcBef>
                <a:spcPts val="0"/>
              </a:spcBef>
            </a:pPr>
            <a:r>
              <a:rPr lang="en-US" sz="1100" kern="1200" dirty="0">
                <a:solidFill>
                  <a:schemeClr val="tx1"/>
                </a:solidFill>
                <a:latin typeface="+mn-lt"/>
                <a:ea typeface="+mn-ea"/>
                <a:cs typeface="+mn-cs"/>
              </a:rPr>
              <a:t>19 National Working Groups, involved a total of 283 participants (M = 14.89 members; SD = 10.57). With a range from 3 to 44 members </a:t>
            </a:r>
          </a:p>
          <a:p>
            <a:pPr marL="0" algn="just" defTabSz="990752" rtl="0" eaLnBrk="1" latinLnBrk="0" hangingPunct="1">
              <a:spcBef>
                <a:spcPts val="0"/>
              </a:spcBef>
            </a:pPr>
            <a:endParaRPr lang="en-US" sz="1100" kern="1200" dirty="0">
              <a:solidFill>
                <a:schemeClr val="tx1"/>
              </a:solidFill>
              <a:latin typeface="+mn-lt"/>
              <a:ea typeface="+mn-ea"/>
              <a:cs typeface="+mn-cs"/>
            </a:endParaRPr>
          </a:p>
          <a:p>
            <a:pPr marL="0" algn="just" defTabSz="990752" rtl="0" eaLnBrk="1" latinLnBrk="0" hangingPunct="1">
              <a:spcBef>
                <a:spcPts val="0"/>
              </a:spcBef>
            </a:pPr>
            <a:r>
              <a:rPr lang="en-US" sz="1100" kern="1200" dirty="0">
                <a:solidFill>
                  <a:schemeClr val="tx1"/>
                </a:solidFill>
                <a:latin typeface="+mn-lt"/>
                <a:ea typeface="+mn-ea"/>
                <a:cs typeface="+mn-cs"/>
              </a:rPr>
              <a:t>-National working groups made possible the development of a collaborative, translational and dialogic process that allows self-diagnosis and self-guided decision making, being </a:t>
            </a:r>
            <a:r>
              <a:rPr lang="en-US" sz="1100" kern="1200" dirty="0" err="1">
                <a:solidFill>
                  <a:schemeClr val="tx1"/>
                </a:solidFill>
                <a:latin typeface="+mn-lt"/>
                <a:ea typeface="+mn-ea"/>
                <a:cs typeface="+mn-cs"/>
              </a:rPr>
              <a:t>respectiful</a:t>
            </a:r>
            <a:r>
              <a:rPr lang="en-US" sz="1100" kern="1200" dirty="0">
                <a:solidFill>
                  <a:schemeClr val="tx1"/>
                </a:solidFill>
                <a:latin typeface="+mn-lt"/>
                <a:ea typeface="+mn-ea"/>
                <a:cs typeface="+mn-cs"/>
              </a:rPr>
              <a:t> with countries diversity. Not a single </a:t>
            </a:r>
            <a:r>
              <a:rPr lang="en-US" sz="1100" kern="1200" dirty="0" err="1">
                <a:solidFill>
                  <a:schemeClr val="tx1"/>
                </a:solidFill>
                <a:latin typeface="+mn-lt"/>
                <a:ea typeface="+mn-ea"/>
                <a:cs typeface="+mn-cs"/>
              </a:rPr>
              <a:t>modle</a:t>
            </a:r>
            <a:r>
              <a:rPr lang="en-US" sz="1100" kern="1200" dirty="0">
                <a:solidFill>
                  <a:schemeClr val="tx1"/>
                </a:solidFill>
                <a:latin typeface="+mn-lt"/>
                <a:ea typeface="+mn-ea"/>
                <a:cs typeface="+mn-cs"/>
              </a:rPr>
              <a:t>, but several models.</a:t>
            </a:r>
          </a:p>
          <a:p>
            <a:pPr marL="0" algn="just" defTabSz="990752" rtl="0" eaLnBrk="1" latinLnBrk="0" hangingPunct="1">
              <a:spcBef>
                <a:spcPts val="0"/>
              </a:spcBef>
            </a:pPr>
            <a:r>
              <a:rPr lang="en-US" sz="1100" kern="1200" dirty="0">
                <a:solidFill>
                  <a:schemeClr val="tx1"/>
                </a:solidFill>
                <a:latin typeface="+mn-lt"/>
                <a:ea typeface="+mn-ea"/>
                <a:cs typeface="+mn-cs"/>
              </a:rPr>
              <a:t>_It is a guarantee for engagement, for reliability of the information and for sustainability</a:t>
            </a:r>
          </a:p>
          <a:p>
            <a:pPr marL="0" algn="just" defTabSz="990752" rtl="0" eaLnBrk="1" latinLnBrk="0" hangingPunct="1">
              <a:spcBef>
                <a:spcPts val="0"/>
              </a:spcBef>
            </a:pPr>
            <a:r>
              <a:rPr lang="en-US" sz="1100" kern="1200" dirty="0">
                <a:solidFill>
                  <a:schemeClr val="tx1"/>
                </a:solidFill>
                <a:latin typeface="+mn-lt"/>
                <a:ea typeface="+mn-ea"/>
                <a:cs typeface="+mn-cs"/>
              </a:rPr>
              <a:t>_This gives the opportunity to create systemic transformation: to implement this in formal structures: enrich the evidences ecosystem at formal level. empowers a shared culture for evidence, promotes social innovation, and motivates systemic change</a:t>
            </a:r>
          </a:p>
        </p:txBody>
      </p:sp>
      <p:sp>
        <p:nvSpPr>
          <p:cNvPr id="4" name="Marcador de número de diapositiva 3"/>
          <p:cNvSpPr>
            <a:spLocks noGrp="1"/>
          </p:cNvSpPr>
          <p:nvPr>
            <p:ph type="sldNum" sz="quarter" idx="5"/>
          </p:nvPr>
        </p:nvSpPr>
        <p:spPr/>
        <p:txBody>
          <a:bodyPr/>
          <a:lstStyle/>
          <a:p>
            <a:fld id="{2C652784-8C3B-48E2-B840-7153AEEA2E95}" type="slidenum">
              <a:rPr lang="es-ES" smtClean="0"/>
              <a:t>12</a:t>
            </a:fld>
            <a:endParaRPr lang="es-ES" dirty="0"/>
          </a:p>
        </p:txBody>
      </p:sp>
    </p:spTree>
    <p:extLst>
      <p:ext uri="{BB962C8B-B14F-4D97-AF65-F5344CB8AC3E}">
        <p14:creationId xmlns:p14="http://schemas.microsoft.com/office/powerpoint/2010/main" val="43142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90752">
              <a:spcBef>
                <a:spcPts val="0"/>
              </a:spcBef>
            </a:pPr>
            <a:r>
              <a:rPr lang="es-ES" dirty="0"/>
              <a:t>-</a:t>
            </a:r>
            <a:r>
              <a:rPr lang="es-ES" dirty="0" err="1">
                <a:cs typeface="Arial" panose="020B0604020202020204" pitchFamily="34" charset="0"/>
              </a:rPr>
              <a:t>Publication</a:t>
            </a:r>
            <a:r>
              <a:rPr lang="es-ES" dirty="0">
                <a:cs typeface="Arial" panose="020B0604020202020204" pitchFamily="34" charset="0"/>
              </a:rPr>
              <a:t> after </a:t>
            </a:r>
            <a:r>
              <a:rPr lang="es-ES" dirty="0" err="1">
                <a:cs typeface="Arial" panose="020B0604020202020204" pitchFamily="34" charset="0"/>
              </a:rPr>
              <a:t>conclusions</a:t>
            </a:r>
            <a:r>
              <a:rPr lang="es-ES" dirty="0">
                <a:cs typeface="Arial" panose="020B0604020202020204" pitchFamily="34" charset="0"/>
              </a:rPr>
              <a:t> </a:t>
            </a:r>
            <a:r>
              <a:rPr lang="es-ES" dirty="0" err="1">
                <a:cs typeface="Arial" panose="020B0604020202020204" pitchFamily="34" charset="0"/>
              </a:rPr>
              <a:t>derived</a:t>
            </a:r>
            <a:r>
              <a:rPr lang="es-ES" dirty="0">
                <a:cs typeface="Arial" panose="020B0604020202020204" pitchFamily="34" charset="0"/>
              </a:rPr>
              <a:t> </a:t>
            </a:r>
            <a:r>
              <a:rPr lang="es-ES" dirty="0" err="1">
                <a:cs typeface="Arial" panose="020B0604020202020204" pitchFamily="34" charset="0"/>
              </a:rPr>
              <a:t>from</a:t>
            </a:r>
            <a:r>
              <a:rPr lang="es-ES" dirty="0">
                <a:cs typeface="Arial" panose="020B0604020202020204" pitchFamily="34" charset="0"/>
              </a:rPr>
              <a:t> </a:t>
            </a:r>
            <a:r>
              <a:rPr lang="es-ES" dirty="0" err="1">
                <a:cs typeface="Arial" panose="020B0604020202020204" pitchFamily="34" charset="0"/>
              </a:rPr>
              <a:t>this</a:t>
            </a:r>
            <a:r>
              <a:rPr lang="es-ES" dirty="0">
                <a:cs typeface="Arial" panose="020B0604020202020204" pitchFamily="34" charset="0"/>
              </a:rPr>
              <a:t> evento: QAP and </a:t>
            </a:r>
            <a:r>
              <a:rPr lang="es-ES" dirty="0" err="1">
                <a:cs typeface="Arial" panose="020B0604020202020204" pitchFamily="34" charset="0"/>
              </a:rPr>
              <a:t>report</a:t>
            </a:r>
            <a:r>
              <a:rPr lang="es-ES" dirty="0">
                <a:cs typeface="Arial" panose="020B0604020202020204" pitchFamily="34" charset="0"/>
              </a:rPr>
              <a:t>: </a:t>
            </a:r>
            <a:r>
              <a:rPr lang="es-ES" dirty="0" err="1">
                <a:cs typeface="Arial" panose="020B0604020202020204" pitchFamily="34" charset="0"/>
              </a:rPr>
              <a:t>with</a:t>
            </a:r>
            <a:r>
              <a:rPr lang="es-ES" dirty="0">
                <a:cs typeface="Arial" panose="020B0604020202020204" pitchFamily="34" charset="0"/>
              </a:rPr>
              <a:t> </a:t>
            </a:r>
            <a:r>
              <a:rPr lang="es-ES" dirty="0" err="1">
                <a:cs typeface="Arial" panose="020B0604020202020204" pitchFamily="34" charset="0"/>
              </a:rPr>
              <a:t>European</a:t>
            </a:r>
            <a:r>
              <a:rPr lang="es-ES" dirty="0">
                <a:cs typeface="Arial" panose="020B0604020202020204" pitchFamily="34" charset="0"/>
              </a:rPr>
              <a:t> </a:t>
            </a:r>
            <a:r>
              <a:rPr lang="es-ES" dirty="0" err="1">
                <a:cs typeface="Arial" panose="020B0604020202020204" pitchFamily="34" charset="0"/>
              </a:rPr>
              <a:t>level</a:t>
            </a:r>
            <a:r>
              <a:rPr lang="es-ES" dirty="0">
                <a:cs typeface="Arial" panose="020B0604020202020204" pitchFamily="34" charset="0"/>
              </a:rPr>
              <a:t> data and data </a:t>
            </a:r>
            <a:r>
              <a:rPr lang="es-ES" dirty="0" err="1">
                <a:cs typeface="Arial" panose="020B0604020202020204" pitchFamily="34" charset="0"/>
              </a:rPr>
              <a:t>for</a:t>
            </a:r>
            <a:r>
              <a:rPr lang="es-ES" dirty="0">
                <a:cs typeface="Arial" panose="020B0604020202020204" pitchFamily="34" charset="0"/>
              </a:rPr>
              <a:t> </a:t>
            </a:r>
            <a:r>
              <a:rPr lang="es-ES" dirty="0" err="1">
                <a:cs typeface="Arial" panose="020B0604020202020204" pitchFamily="34" charset="0"/>
              </a:rPr>
              <a:t>each</a:t>
            </a:r>
            <a:r>
              <a:rPr lang="es-ES" dirty="0">
                <a:cs typeface="Arial" panose="020B0604020202020204" pitchFamily="34" charset="0"/>
              </a:rPr>
              <a:t> country</a:t>
            </a:r>
          </a:p>
          <a:p>
            <a:pPr algn="just" defTabSz="990752">
              <a:spcBef>
                <a:spcPts val="0"/>
              </a:spcBef>
            </a:pPr>
            <a:r>
              <a:rPr lang="es-ES" dirty="0">
                <a:cs typeface="Arial" panose="020B0604020202020204" pitchFamily="34" charset="0"/>
              </a:rPr>
              <a:t>-Global </a:t>
            </a:r>
            <a:r>
              <a:rPr lang="es-ES" dirty="0" err="1">
                <a:cs typeface="Arial" panose="020B0604020202020204" pitchFamily="34" charset="0"/>
              </a:rPr>
              <a:t>picture</a:t>
            </a:r>
            <a:r>
              <a:rPr lang="es-ES" dirty="0">
                <a:cs typeface="Arial" panose="020B0604020202020204" pitchFamily="34" charset="0"/>
              </a:rPr>
              <a:t> </a:t>
            </a:r>
            <a:r>
              <a:rPr lang="es-ES" dirty="0" err="1">
                <a:cs typeface="Arial" panose="020B0604020202020204" pitchFamily="34" charset="0"/>
              </a:rPr>
              <a:t>of</a:t>
            </a:r>
            <a:r>
              <a:rPr lang="es-ES" dirty="0">
                <a:cs typeface="Arial" panose="020B0604020202020204" pitchFamily="34" charset="0"/>
              </a:rPr>
              <a:t> </a:t>
            </a:r>
            <a:r>
              <a:rPr lang="es-ES" dirty="0" err="1">
                <a:cs typeface="Arial" panose="020B0604020202020204" pitchFamily="34" charset="0"/>
              </a:rPr>
              <a:t>main</a:t>
            </a:r>
            <a:r>
              <a:rPr lang="es-ES" dirty="0">
                <a:cs typeface="Arial" panose="020B0604020202020204" pitchFamily="34" charset="0"/>
              </a:rPr>
              <a:t> </a:t>
            </a:r>
            <a:r>
              <a:rPr lang="es-ES" dirty="0" err="1">
                <a:cs typeface="Arial" panose="020B0604020202020204" pitchFamily="34" charset="0"/>
              </a:rPr>
              <a:t>European-level</a:t>
            </a:r>
            <a:r>
              <a:rPr lang="es-ES" dirty="0">
                <a:cs typeface="Arial" panose="020B0604020202020204" pitchFamily="34" charset="0"/>
              </a:rPr>
              <a:t> </a:t>
            </a:r>
            <a:r>
              <a:rPr lang="es-ES" dirty="0" err="1">
                <a:cs typeface="Arial" panose="020B0604020202020204" pitchFamily="34" charset="0"/>
              </a:rPr>
              <a:t>results</a:t>
            </a:r>
            <a:r>
              <a:rPr lang="es-ES" dirty="0">
                <a:cs typeface="Arial" panose="020B0604020202020204" pitchFamily="34" charset="0"/>
              </a:rPr>
              <a:t> </a:t>
            </a:r>
            <a:r>
              <a:rPr lang="es-ES" dirty="0" err="1">
                <a:cs typeface="Arial" panose="020B0604020202020204" pitchFamily="34" charset="0"/>
              </a:rPr>
              <a:t>sharing</a:t>
            </a:r>
            <a:r>
              <a:rPr lang="es-ES" dirty="0">
                <a:cs typeface="Arial" panose="020B0604020202020204" pitchFamily="34" charset="0"/>
              </a:rPr>
              <a:t> </a:t>
            </a:r>
            <a:r>
              <a:rPr lang="es-ES" dirty="0" err="1">
                <a:cs typeface="Arial" panose="020B0604020202020204" pitchFamily="34" charset="0"/>
              </a:rPr>
              <a:t>some</a:t>
            </a:r>
            <a:r>
              <a:rPr lang="es-ES" dirty="0">
                <a:cs typeface="Arial" panose="020B0604020202020204" pitchFamily="34" charset="0"/>
              </a:rPr>
              <a:t> data</a:t>
            </a:r>
          </a:p>
          <a:p>
            <a:pPr algn="just" defTabSz="990752">
              <a:spcBef>
                <a:spcPts val="0"/>
              </a:spcBef>
            </a:pPr>
            <a:endParaRPr lang="es-ES" dirty="0">
              <a:cs typeface="Arial" panose="020B0604020202020204" pitchFamily="34" charset="0"/>
            </a:endParaRPr>
          </a:p>
          <a:p>
            <a:pPr algn="just" defTabSz="990752">
              <a:spcBef>
                <a:spcPts val="0"/>
              </a:spcBef>
            </a:pPr>
            <a:r>
              <a:rPr lang="en-GB" dirty="0">
                <a:cs typeface="Arial" panose="020B0604020202020204" pitchFamily="34" charset="0"/>
              </a:rPr>
              <a:t>(#1.1) The services take into account the best interest of the child and respect the rights and developmental needs of children and youth (and their families) when taking action</a:t>
            </a:r>
          </a:p>
          <a:p>
            <a:pPr marL="0" marR="0" lvl="0" indent="0" algn="just" defTabSz="990752" rtl="0" eaLnBrk="1" fontAlgn="auto" latinLnBrk="0" hangingPunct="1">
              <a:lnSpc>
                <a:spcPct val="100000"/>
              </a:lnSpc>
              <a:spcBef>
                <a:spcPts val="0"/>
              </a:spcBef>
              <a:spcAft>
                <a:spcPts val="0"/>
              </a:spcAft>
              <a:buClrTx/>
              <a:buSzTx/>
              <a:buFontTx/>
              <a:buNone/>
              <a:tabLst/>
              <a:defRPr/>
            </a:pPr>
            <a:r>
              <a:rPr lang="en-GB" dirty="0">
                <a:cs typeface="Arial" panose="020B0604020202020204" pitchFamily="34" charset="0"/>
              </a:rPr>
              <a:t>This is a specific indicator for: </a:t>
            </a:r>
            <a:r>
              <a:rPr lang="en-US" sz="1800" b="0" i="0" u="none" strike="noStrike" baseline="0" dirty="0">
                <a:solidFill>
                  <a:srgbClr val="000000"/>
                </a:solidFill>
                <a:latin typeface="Arial" panose="020B0604020202020204" pitchFamily="34" charset="0"/>
              </a:rPr>
              <a:t>Frame the services objectives from the standpoint of rights and developmental needs of children, youth and families 	</a:t>
            </a:r>
          </a:p>
          <a:p>
            <a:pPr algn="just" defTabSz="990752">
              <a:spcBef>
                <a:spcPts val="0"/>
              </a:spcBef>
            </a:pPr>
            <a:r>
              <a:rPr lang="en-GB" dirty="0">
                <a:cs typeface="Arial" panose="020B0604020202020204" pitchFamily="34" charset="0"/>
              </a:rPr>
              <a:t>As well as guarantee of confidentiality is one for complying with international ethical principles</a:t>
            </a:r>
          </a:p>
          <a:p>
            <a:pPr algn="just" defTabSz="990752">
              <a:spcBef>
                <a:spcPts val="0"/>
              </a:spcBef>
            </a:pPr>
            <a:endParaRPr lang="en-GB" dirty="0">
              <a:cs typeface="Arial" panose="020B0604020202020204" pitchFamily="34" charset="0"/>
            </a:endParaRPr>
          </a:p>
          <a:p>
            <a:pPr algn="just" defTabSz="990752">
              <a:spcBef>
                <a:spcPts val="0"/>
              </a:spcBef>
            </a:pPr>
            <a:r>
              <a:rPr lang="en-GB" dirty="0">
                <a:cs typeface="Arial" panose="020B0604020202020204" pitchFamily="34" charset="0"/>
              </a:rPr>
              <a:t>-Four level of achievement</a:t>
            </a:r>
            <a:endParaRPr lang="es-ES" dirty="0">
              <a:cs typeface="Arial" panose="020B0604020202020204" pitchFamily="34" charset="0"/>
            </a:endParaRPr>
          </a:p>
          <a:p>
            <a:pPr algn="just" defTabSz="990752">
              <a:spcBef>
                <a:spcPts val="0"/>
              </a:spcBef>
            </a:pPr>
            <a:r>
              <a:rPr lang="en-GB" dirty="0">
                <a:cs typeface="Arial" panose="020B0604020202020204" pitchFamily="34" charset="0"/>
              </a:rPr>
              <a:t>1 = not at all (the indicator is not present in the services)</a:t>
            </a:r>
            <a:endParaRPr lang="es-ES" dirty="0">
              <a:cs typeface="Arial" panose="020B0604020202020204" pitchFamily="34" charset="0"/>
            </a:endParaRPr>
          </a:p>
          <a:p>
            <a:pPr algn="just" defTabSz="990752">
              <a:spcBef>
                <a:spcPts val="0"/>
              </a:spcBef>
            </a:pPr>
            <a:r>
              <a:rPr lang="en-GB" dirty="0">
                <a:cs typeface="Arial" panose="020B0604020202020204" pitchFamily="34" charset="0"/>
              </a:rPr>
              <a:t>2 = a little (isolated efforts - some elements of the staff implement the indicator in most of the services) </a:t>
            </a:r>
            <a:endParaRPr lang="es-ES" dirty="0">
              <a:cs typeface="Arial" panose="020B0604020202020204" pitchFamily="34" charset="0"/>
            </a:endParaRPr>
          </a:p>
          <a:p>
            <a:pPr algn="just" defTabSz="990752">
              <a:spcBef>
                <a:spcPts val="0"/>
              </a:spcBef>
            </a:pPr>
            <a:r>
              <a:rPr lang="en-GB" dirty="0">
                <a:cs typeface="Arial" panose="020B0604020202020204" pitchFamily="34" charset="0"/>
              </a:rPr>
              <a:t>3 = the indicator is established in the institution’s policies/guidelines but its implementation is not monitored in most of the services </a:t>
            </a:r>
            <a:endParaRPr lang="es-ES" dirty="0">
              <a:cs typeface="Arial" panose="020B0604020202020204" pitchFamily="34" charset="0"/>
            </a:endParaRPr>
          </a:p>
          <a:p>
            <a:pPr algn="just" defTabSz="990752">
              <a:spcBef>
                <a:spcPts val="0"/>
              </a:spcBef>
            </a:pPr>
            <a:r>
              <a:rPr lang="en-GB" dirty="0">
                <a:cs typeface="Arial" panose="020B0604020202020204" pitchFamily="34" charset="0"/>
              </a:rPr>
              <a:t>4 = totally (the indicator is established in the institution’s policies/guidelines and its implementation is frequently monitored in most of the services)</a:t>
            </a:r>
          </a:p>
          <a:p>
            <a:pPr algn="just" defTabSz="990752">
              <a:spcBef>
                <a:spcPts val="0"/>
              </a:spcBef>
            </a:pPr>
            <a:endParaRPr lang="es-ES" dirty="0">
              <a:cs typeface="Arial" panose="020B0604020202020204" pitchFamily="34" charset="0"/>
            </a:endParaRPr>
          </a:p>
          <a:p>
            <a:pPr algn="just" defTabSz="990752">
              <a:spcBef>
                <a:spcPts val="0"/>
              </a:spcBef>
            </a:pPr>
            <a:r>
              <a:rPr lang="es-ES" dirty="0">
                <a:cs typeface="Arial" panose="020B0604020202020204" pitchFamily="34" charset="0"/>
              </a:rPr>
              <a:t>-</a:t>
            </a:r>
            <a:r>
              <a:rPr lang="es-ES" dirty="0" err="1">
                <a:cs typeface="Arial" panose="020B0604020202020204" pitchFamily="34" charset="0"/>
              </a:rPr>
              <a:t>All</a:t>
            </a:r>
            <a:r>
              <a:rPr lang="es-ES" dirty="0">
                <a:cs typeface="Arial" panose="020B0604020202020204" pitchFamily="34" charset="0"/>
              </a:rPr>
              <a:t> </a:t>
            </a:r>
            <a:r>
              <a:rPr lang="es-ES" dirty="0" err="1">
                <a:cs typeface="Arial" panose="020B0604020202020204" pitchFamily="34" charset="0"/>
              </a:rPr>
              <a:t>of</a:t>
            </a:r>
            <a:r>
              <a:rPr lang="es-ES" dirty="0">
                <a:cs typeface="Arial" panose="020B0604020202020204" pitchFamily="34" charset="0"/>
              </a:rPr>
              <a:t> </a:t>
            </a:r>
            <a:r>
              <a:rPr lang="es-ES" dirty="0" err="1">
                <a:cs typeface="Arial" panose="020B0604020202020204" pitchFamily="34" charset="0"/>
              </a:rPr>
              <a:t>them</a:t>
            </a:r>
            <a:r>
              <a:rPr lang="es-ES" dirty="0">
                <a:cs typeface="Arial" panose="020B0604020202020204" pitchFamily="34" charset="0"/>
              </a:rPr>
              <a:t> </a:t>
            </a:r>
            <a:r>
              <a:rPr lang="es-ES" dirty="0" err="1">
                <a:cs typeface="Arial" panose="020B0604020202020204" pitchFamily="34" charset="0"/>
              </a:rPr>
              <a:t>between</a:t>
            </a:r>
            <a:r>
              <a:rPr lang="es-ES" dirty="0">
                <a:cs typeface="Arial" panose="020B0604020202020204" pitchFamily="34" charset="0"/>
              </a:rPr>
              <a:t> 2 and 3 in </a:t>
            </a:r>
            <a:r>
              <a:rPr lang="es-ES" dirty="0" err="1">
                <a:cs typeface="Arial" panose="020B0604020202020204" pitchFamily="34" charset="0"/>
              </a:rPr>
              <a:t>terms</a:t>
            </a:r>
            <a:r>
              <a:rPr lang="es-ES" dirty="0">
                <a:cs typeface="Arial" panose="020B0604020202020204" pitchFamily="34" charset="0"/>
              </a:rPr>
              <a:t> </a:t>
            </a:r>
            <a:r>
              <a:rPr lang="es-ES" dirty="0" err="1">
                <a:cs typeface="Arial" panose="020B0604020202020204" pitchFamily="34" charset="0"/>
              </a:rPr>
              <a:t>of</a:t>
            </a:r>
            <a:r>
              <a:rPr lang="es-ES" dirty="0">
                <a:cs typeface="Arial" panose="020B0604020202020204" pitchFamily="34" charset="0"/>
              </a:rPr>
              <a:t> </a:t>
            </a:r>
            <a:r>
              <a:rPr lang="es-ES" dirty="0" err="1">
                <a:cs typeface="Arial" panose="020B0604020202020204" pitchFamily="34" charset="0"/>
              </a:rPr>
              <a:t>average</a:t>
            </a:r>
            <a:r>
              <a:rPr lang="es-ES" dirty="0">
                <a:cs typeface="Arial" panose="020B0604020202020204" pitchFamily="34" charset="0"/>
              </a:rPr>
              <a:t>, </a:t>
            </a:r>
            <a:r>
              <a:rPr lang="es-ES" dirty="0" err="1">
                <a:cs typeface="Arial" panose="020B0604020202020204" pitchFamily="34" charset="0"/>
              </a:rPr>
              <a:t>moderate</a:t>
            </a:r>
            <a:r>
              <a:rPr lang="es-ES" dirty="0">
                <a:cs typeface="Arial" panose="020B0604020202020204" pitchFamily="34" charset="0"/>
              </a:rPr>
              <a:t> </a:t>
            </a:r>
            <a:r>
              <a:rPr lang="es-ES" dirty="0" err="1">
                <a:cs typeface="Arial" panose="020B0604020202020204" pitchFamily="34" charset="0"/>
              </a:rPr>
              <a:t>achievement</a:t>
            </a:r>
            <a:endParaRPr lang="es-ES" dirty="0">
              <a:cs typeface="Arial" panose="020B0604020202020204" pitchFamily="34" charset="0"/>
            </a:endParaRPr>
          </a:p>
          <a:p>
            <a:pPr algn="just" defTabSz="990752">
              <a:spcBef>
                <a:spcPts val="0"/>
              </a:spcBef>
            </a:pPr>
            <a:r>
              <a:rPr lang="es-ES" dirty="0">
                <a:cs typeface="Arial" panose="020B0604020202020204" pitchFamily="34" charset="0"/>
              </a:rPr>
              <a:t>-</a:t>
            </a:r>
            <a:r>
              <a:rPr lang="es-ES" dirty="0" err="1">
                <a:cs typeface="Arial" panose="020B0604020202020204" pitchFamily="34" charset="0"/>
              </a:rPr>
              <a:t>Except</a:t>
            </a:r>
            <a:r>
              <a:rPr lang="es-ES" dirty="0">
                <a:cs typeface="Arial" panose="020B0604020202020204" pitchFamily="34" charset="0"/>
              </a:rPr>
              <a:t> </a:t>
            </a:r>
            <a:r>
              <a:rPr lang="es-ES" dirty="0" err="1">
                <a:cs typeface="Arial" panose="020B0604020202020204" pitchFamily="34" charset="0"/>
              </a:rPr>
              <a:t>for</a:t>
            </a:r>
            <a:r>
              <a:rPr lang="es-ES" dirty="0">
                <a:cs typeface="Arial" panose="020B0604020202020204" pitchFamily="34" charset="0"/>
              </a:rPr>
              <a:t> </a:t>
            </a:r>
            <a:r>
              <a:rPr lang="es-ES" dirty="0" err="1">
                <a:cs typeface="Arial" panose="020B0604020202020204" pitchFamily="34" charset="0"/>
              </a:rPr>
              <a:t>best</a:t>
            </a:r>
            <a:r>
              <a:rPr lang="es-ES" dirty="0">
                <a:cs typeface="Arial" panose="020B0604020202020204" pitchFamily="34" charset="0"/>
              </a:rPr>
              <a:t> </a:t>
            </a:r>
            <a:r>
              <a:rPr lang="es-ES" dirty="0" err="1">
                <a:cs typeface="Arial" panose="020B0604020202020204" pitchFamily="34" charset="0"/>
              </a:rPr>
              <a:t>interest</a:t>
            </a:r>
            <a:r>
              <a:rPr lang="es-ES" dirty="0">
                <a:cs typeface="Arial" panose="020B0604020202020204" pitchFamily="34" charset="0"/>
              </a:rPr>
              <a:t>, </a:t>
            </a:r>
            <a:r>
              <a:rPr lang="es-ES" dirty="0" err="1">
                <a:cs typeface="Arial" panose="020B0604020202020204" pitchFamily="34" charset="0"/>
              </a:rPr>
              <a:t>confidentiality</a:t>
            </a:r>
            <a:endParaRPr lang="es-ES" dirty="0">
              <a:cs typeface="Arial" panose="020B0604020202020204" pitchFamily="34" charset="0"/>
            </a:endParaRPr>
          </a:p>
          <a:p>
            <a:pPr algn="just" defTabSz="990752">
              <a:spcBef>
                <a:spcPts val="0"/>
              </a:spcBef>
            </a:pPr>
            <a:r>
              <a:rPr lang="es-ES" dirty="0">
                <a:cs typeface="Arial" panose="020B0604020202020204" pitchFamily="34" charset="0"/>
              </a:rPr>
              <a:t>-</a:t>
            </a:r>
            <a:r>
              <a:rPr lang="es-ES" dirty="0" err="1">
                <a:cs typeface="Arial" panose="020B0604020202020204" pitchFamily="34" charset="0"/>
              </a:rPr>
              <a:t>Some</a:t>
            </a:r>
            <a:r>
              <a:rPr lang="es-ES" dirty="0">
                <a:cs typeface="Arial" panose="020B0604020202020204" pitchFamily="34" charset="0"/>
              </a:rPr>
              <a:t> </a:t>
            </a:r>
            <a:r>
              <a:rPr lang="es-ES" dirty="0" err="1">
                <a:cs typeface="Arial" panose="020B0604020202020204" pitchFamily="34" charset="0"/>
              </a:rPr>
              <a:t>variability</a:t>
            </a:r>
            <a:r>
              <a:rPr lang="es-ES" dirty="0">
                <a:cs typeface="Arial" panose="020B0604020202020204" pitchFamily="34" charset="0"/>
              </a:rPr>
              <a:t> </a:t>
            </a:r>
            <a:r>
              <a:rPr lang="es-ES" dirty="0" err="1">
                <a:cs typeface="Arial" panose="020B0604020202020204" pitchFamily="34" charset="0"/>
              </a:rPr>
              <a:t>between</a:t>
            </a:r>
            <a:r>
              <a:rPr lang="es-ES" dirty="0">
                <a:cs typeface="Arial" panose="020B0604020202020204" pitchFamily="34" charset="0"/>
              </a:rPr>
              <a:t> </a:t>
            </a:r>
            <a:r>
              <a:rPr lang="es-ES" dirty="0" err="1">
                <a:cs typeface="Arial" panose="020B0604020202020204" pitchFamily="34" charset="0"/>
              </a:rPr>
              <a:t>countries</a:t>
            </a:r>
            <a:r>
              <a:rPr lang="es-ES" dirty="0">
                <a:cs typeface="Arial" panose="020B0604020202020204" pitchFamily="34" charset="0"/>
              </a:rPr>
              <a:t> as </a:t>
            </a:r>
            <a:r>
              <a:rPr lang="es-ES" dirty="0" err="1">
                <a:cs typeface="Arial" panose="020B0604020202020204" pitchFamily="34" charset="0"/>
              </a:rPr>
              <a:t>expressed</a:t>
            </a:r>
            <a:r>
              <a:rPr lang="es-ES" dirty="0">
                <a:cs typeface="Arial" panose="020B0604020202020204" pitchFamily="34" charset="0"/>
              </a:rPr>
              <a:t> </a:t>
            </a:r>
            <a:r>
              <a:rPr lang="es-ES" dirty="0" err="1">
                <a:cs typeface="Arial" panose="020B0604020202020204" pitchFamily="34" charset="0"/>
              </a:rPr>
              <a:t>by</a:t>
            </a:r>
            <a:r>
              <a:rPr lang="es-ES" dirty="0">
                <a:cs typeface="Arial" panose="020B0604020202020204" pitchFamily="34" charset="0"/>
              </a:rPr>
              <a:t> </a:t>
            </a:r>
            <a:r>
              <a:rPr lang="es-ES" dirty="0" err="1">
                <a:cs typeface="Arial" panose="020B0604020202020204" pitchFamily="34" charset="0"/>
              </a:rPr>
              <a:t>the</a:t>
            </a:r>
            <a:r>
              <a:rPr lang="es-ES" dirty="0">
                <a:cs typeface="Arial" panose="020B0604020202020204" pitchFamily="34" charset="0"/>
              </a:rPr>
              <a:t> standard </a:t>
            </a:r>
            <a:r>
              <a:rPr lang="es-ES" dirty="0" err="1">
                <a:cs typeface="Arial" panose="020B0604020202020204" pitchFamily="34" charset="0"/>
              </a:rPr>
              <a:t>deviation</a:t>
            </a:r>
            <a:endParaRPr lang="es-ES" dirty="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652784-8C3B-48E2-B840-7153AEEA2E95}" type="slidenum">
              <a:rPr lang="es-ES" smtClean="0"/>
              <a:t>13</a:t>
            </a:fld>
            <a:endParaRPr lang="es-ES" dirty="0"/>
          </a:p>
        </p:txBody>
      </p:sp>
    </p:spTree>
    <p:extLst>
      <p:ext uri="{BB962C8B-B14F-4D97-AF65-F5344CB8AC3E}">
        <p14:creationId xmlns:p14="http://schemas.microsoft.com/office/powerpoint/2010/main" val="204634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90752">
              <a:spcBef>
                <a:spcPts val="1300"/>
              </a:spcBef>
            </a:pPr>
            <a:r>
              <a:rPr lang="es-ES" dirty="0">
                <a:cs typeface="Arial" panose="020B0604020202020204" pitchFamily="34" charset="0"/>
              </a:rPr>
              <a:t>-</a:t>
            </a:r>
            <a:r>
              <a:rPr lang="es-ES" dirty="0" err="1">
                <a:cs typeface="Arial" panose="020B0604020202020204" pitchFamily="34" charset="0"/>
              </a:rPr>
              <a:t>Higher</a:t>
            </a:r>
            <a:r>
              <a:rPr lang="es-ES" dirty="0">
                <a:cs typeface="Arial" panose="020B0604020202020204" pitchFamily="34" charset="0"/>
              </a:rPr>
              <a:t> </a:t>
            </a:r>
            <a:r>
              <a:rPr lang="es-ES" dirty="0" err="1">
                <a:cs typeface="Arial" panose="020B0604020202020204" pitchFamily="34" charset="0"/>
              </a:rPr>
              <a:t>variability</a:t>
            </a:r>
            <a:r>
              <a:rPr lang="es-ES" dirty="0">
                <a:cs typeface="Arial" panose="020B0604020202020204" pitchFamily="34" charset="0"/>
              </a:rPr>
              <a:t> </a:t>
            </a:r>
            <a:r>
              <a:rPr lang="es-ES" dirty="0" err="1">
                <a:cs typeface="Arial" panose="020B0604020202020204" pitchFamily="34" charset="0"/>
              </a:rPr>
              <a:t>intercountry</a:t>
            </a:r>
            <a:endParaRPr lang="es-ES" dirty="0">
              <a:cs typeface="Arial" panose="020B0604020202020204" pitchFamily="34" charset="0"/>
            </a:endParaRPr>
          </a:p>
          <a:p>
            <a:pPr algn="just" defTabSz="990752">
              <a:spcBef>
                <a:spcPts val="1300"/>
              </a:spcBef>
            </a:pPr>
            <a:r>
              <a:rPr lang="es-ES" dirty="0">
                <a:cs typeface="Arial" panose="020B0604020202020204" pitchFamily="34" charset="0"/>
              </a:rPr>
              <a:t>-</a:t>
            </a:r>
            <a:r>
              <a:rPr lang="es-ES" dirty="0" err="1">
                <a:cs typeface="Arial" panose="020B0604020202020204" pitchFamily="34" charset="0"/>
              </a:rPr>
              <a:t>Coordination</a:t>
            </a:r>
            <a:r>
              <a:rPr lang="es-ES" dirty="0">
                <a:cs typeface="Arial" panose="020B0604020202020204" pitchFamily="34" charset="0"/>
              </a:rPr>
              <a:t> and </a:t>
            </a:r>
            <a:r>
              <a:rPr lang="es-ES" dirty="0" err="1">
                <a:cs typeface="Arial" panose="020B0604020202020204" pitchFamily="34" charset="0"/>
              </a:rPr>
              <a:t>professoinal</a:t>
            </a:r>
            <a:r>
              <a:rPr lang="es-ES" dirty="0">
                <a:cs typeface="Arial" panose="020B0604020202020204" pitchFamily="34" charset="0"/>
              </a:rPr>
              <a:t> training </a:t>
            </a:r>
            <a:r>
              <a:rPr lang="es-ES" dirty="0" err="1">
                <a:cs typeface="Arial" panose="020B0604020202020204" pitchFamily="34" charset="0"/>
              </a:rPr>
              <a:t>reaching</a:t>
            </a:r>
            <a:r>
              <a:rPr lang="es-ES" dirty="0">
                <a:cs typeface="Arial" panose="020B0604020202020204" pitchFamily="34" charset="0"/>
              </a:rPr>
              <a:t> </a:t>
            </a:r>
            <a:r>
              <a:rPr lang="es-ES" dirty="0" err="1">
                <a:cs typeface="Arial" panose="020B0604020202020204" pitchFamily="34" charset="0"/>
              </a:rPr>
              <a:t>the</a:t>
            </a:r>
            <a:r>
              <a:rPr lang="es-ES" dirty="0">
                <a:cs typeface="Arial" panose="020B0604020202020204" pitchFamily="34" charset="0"/>
              </a:rPr>
              <a:t> </a:t>
            </a:r>
            <a:r>
              <a:rPr lang="es-ES" dirty="0" err="1">
                <a:cs typeface="Arial" panose="020B0604020202020204" pitchFamily="34" charset="0"/>
              </a:rPr>
              <a:t>highest</a:t>
            </a:r>
            <a:r>
              <a:rPr lang="es-ES" dirty="0">
                <a:cs typeface="Arial" panose="020B0604020202020204" pitchFamily="34" charset="0"/>
              </a:rPr>
              <a:t> scores, </a:t>
            </a:r>
            <a:r>
              <a:rPr lang="es-ES" dirty="0" err="1">
                <a:cs typeface="Arial" panose="020B0604020202020204" pitchFamily="34" charset="0"/>
              </a:rPr>
              <a:t>although</a:t>
            </a:r>
            <a:r>
              <a:rPr lang="es-ES" dirty="0">
                <a:cs typeface="Arial" panose="020B0604020202020204" pitchFamily="34" charset="0"/>
              </a:rPr>
              <a:t> </a:t>
            </a:r>
            <a:r>
              <a:rPr lang="es-ES" dirty="0" err="1">
                <a:cs typeface="Arial" panose="020B0604020202020204" pitchFamily="34" charset="0"/>
              </a:rPr>
              <a:t>also</a:t>
            </a:r>
            <a:r>
              <a:rPr lang="es-ES" dirty="0">
                <a:cs typeface="Arial" panose="020B0604020202020204" pitchFamily="34" charset="0"/>
              </a:rPr>
              <a:t> </a:t>
            </a:r>
            <a:r>
              <a:rPr lang="es-ES" dirty="0" err="1">
                <a:cs typeface="Arial" panose="020B0604020202020204" pitchFamily="34" charset="0"/>
              </a:rPr>
              <a:t>accumulating</a:t>
            </a:r>
            <a:r>
              <a:rPr lang="es-ES" dirty="0">
                <a:cs typeface="Arial" panose="020B0604020202020204" pitchFamily="34" charset="0"/>
              </a:rPr>
              <a:t> </a:t>
            </a:r>
            <a:r>
              <a:rPr lang="es-ES" dirty="0" err="1">
                <a:cs typeface="Arial" panose="020B0604020202020204" pitchFamily="34" charset="0"/>
              </a:rPr>
              <a:t>highest</a:t>
            </a:r>
            <a:r>
              <a:rPr lang="es-ES" dirty="0">
                <a:cs typeface="Arial" panose="020B0604020202020204" pitchFamily="34" charset="0"/>
              </a:rPr>
              <a:t> </a:t>
            </a:r>
            <a:r>
              <a:rPr lang="es-ES" dirty="0" err="1">
                <a:cs typeface="Arial" panose="020B0604020202020204" pitchFamily="34" charset="0"/>
              </a:rPr>
              <a:t>variabiblity</a:t>
            </a:r>
            <a:endParaRPr lang="es-ES" dirty="0">
              <a:cs typeface="Arial" panose="020B0604020202020204" pitchFamily="34" charset="0"/>
            </a:endParaRPr>
          </a:p>
          <a:p>
            <a:pPr algn="just" defTabSz="990752">
              <a:spcBef>
                <a:spcPts val="1300"/>
              </a:spcBef>
            </a:pPr>
            <a:r>
              <a:rPr lang="es-ES" dirty="0">
                <a:cs typeface="Arial" panose="020B0604020202020204" pitchFamily="34" charset="0"/>
              </a:rPr>
              <a:t>-</a:t>
            </a:r>
            <a:r>
              <a:rPr lang="es-ES" dirty="0" err="1">
                <a:cs typeface="Arial" panose="020B0604020202020204" pitchFamily="34" charset="0"/>
              </a:rPr>
              <a:t>Lowest</a:t>
            </a:r>
            <a:r>
              <a:rPr lang="es-ES" dirty="0">
                <a:cs typeface="Arial" panose="020B0604020202020204" pitchFamily="34" charset="0"/>
              </a:rPr>
              <a:t> scores: </a:t>
            </a:r>
            <a:r>
              <a:rPr lang="es-ES" dirty="0" err="1">
                <a:cs typeface="Arial" panose="020B0604020202020204" pitchFamily="34" charset="0"/>
              </a:rPr>
              <a:t>economic</a:t>
            </a:r>
            <a:r>
              <a:rPr lang="es-ES" dirty="0">
                <a:cs typeface="Arial" panose="020B0604020202020204" pitchFamily="34" charset="0"/>
              </a:rPr>
              <a:t>, </a:t>
            </a:r>
            <a:r>
              <a:rPr lang="es-ES" dirty="0" err="1">
                <a:cs typeface="Arial" panose="020B0604020202020204" pitchFamily="34" charset="0"/>
              </a:rPr>
              <a:t>family-friendly</a:t>
            </a:r>
            <a:r>
              <a:rPr lang="es-ES" dirty="0">
                <a:cs typeface="Arial" panose="020B0604020202020204" pitchFamily="34" charset="0"/>
              </a:rPr>
              <a:t>, </a:t>
            </a:r>
            <a:r>
              <a:rPr lang="es-ES" dirty="0" err="1">
                <a:cs typeface="Arial" panose="020B0604020202020204" pitchFamily="34" charset="0"/>
              </a:rPr>
              <a:t>person-centered</a:t>
            </a:r>
            <a:r>
              <a:rPr lang="es-ES" dirty="0">
                <a:cs typeface="Arial" panose="020B0604020202020204" pitchFamily="34" charset="0"/>
              </a:rPr>
              <a:t> and </a:t>
            </a:r>
            <a:r>
              <a:rPr lang="es-ES" dirty="0" err="1">
                <a:cs typeface="Arial" panose="020B0604020202020204" pitchFamily="34" charset="0"/>
              </a:rPr>
              <a:t>adquate</a:t>
            </a:r>
            <a:r>
              <a:rPr lang="es-ES" dirty="0">
                <a:cs typeface="Arial" panose="020B0604020202020204" pitchFamily="34" charset="0"/>
              </a:rPr>
              <a:t> </a:t>
            </a:r>
            <a:r>
              <a:rPr lang="es-ES" dirty="0" err="1">
                <a:cs typeface="Arial" panose="020B0604020202020204" pitchFamily="34" charset="0"/>
              </a:rPr>
              <a:t>funding</a:t>
            </a:r>
            <a:r>
              <a:rPr lang="es-ES" dirty="0">
                <a:cs typeface="Arial" panose="020B0604020202020204" pitchFamily="34" charset="0"/>
              </a:rPr>
              <a:t>, </a:t>
            </a:r>
            <a:r>
              <a:rPr lang="es-ES" dirty="0" err="1">
                <a:cs typeface="Arial" panose="020B0604020202020204" pitchFamily="34" charset="0"/>
              </a:rPr>
              <a:t>wit</a:t>
            </a:r>
            <a:r>
              <a:rPr lang="es-ES" dirty="0">
                <a:cs typeface="Arial" panose="020B0604020202020204" pitchFamily="34" charset="0"/>
              </a:rPr>
              <a:t> </a:t>
            </a:r>
            <a:r>
              <a:rPr lang="es-ES" dirty="0" err="1">
                <a:cs typeface="Arial" panose="020B0604020202020204" pitchFamily="34" charset="0"/>
              </a:rPr>
              <a:t>moderate</a:t>
            </a:r>
            <a:r>
              <a:rPr lang="es-ES" dirty="0">
                <a:cs typeface="Arial" panose="020B0604020202020204" pitchFamily="34" charset="0"/>
              </a:rPr>
              <a:t> </a:t>
            </a:r>
            <a:r>
              <a:rPr lang="es-ES" dirty="0" err="1">
                <a:cs typeface="Arial" panose="020B0604020202020204" pitchFamily="34" charset="0"/>
              </a:rPr>
              <a:t>to</a:t>
            </a:r>
            <a:r>
              <a:rPr lang="es-ES" dirty="0">
                <a:cs typeface="Arial" panose="020B0604020202020204" pitchFamily="34" charset="0"/>
              </a:rPr>
              <a:t> </a:t>
            </a:r>
            <a:r>
              <a:rPr lang="es-ES" dirty="0" err="1">
                <a:cs typeface="Arial" panose="020B0604020202020204" pitchFamily="34" charset="0"/>
              </a:rPr>
              <a:t>high</a:t>
            </a:r>
            <a:r>
              <a:rPr lang="es-ES" dirty="0">
                <a:cs typeface="Arial" panose="020B0604020202020204" pitchFamily="34" charset="0"/>
              </a:rPr>
              <a:t> </a:t>
            </a:r>
            <a:r>
              <a:rPr lang="es-ES" dirty="0" err="1">
                <a:cs typeface="Arial" panose="020B0604020202020204" pitchFamily="34" charset="0"/>
              </a:rPr>
              <a:t>variability</a:t>
            </a:r>
            <a:endParaRPr lang="es-ES" dirty="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2C652784-8C3B-48E2-B840-7153AEEA2E95}" type="slidenum">
              <a:rPr lang="es-ES" smtClean="0"/>
              <a:t>14</a:t>
            </a:fld>
            <a:endParaRPr lang="es-ES" dirty="0"/>
          </a:p>
        </p:txBody>
      </p:sp>
    </p:spTree>
    <p:extLst>
      <p:ext uri="{BB962C8B-B14F-4D97-AF65-F5344CB8AC3E}">
        <p14:creationId xmlns:p14="http://schemas.microsoft.com/office/powerpoint/2010/main" val="93970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90752">
              <a:spcBef>
                <a:spcPts val="1300"/>
              </a:spcBef>
            </a:pPr>
            <a:r>
              <a:rPr lang="es-ES" dirty="0"/>
              <a:t>-</a:t>
            </a:r>
            <a:r>
              <a:rPr lang="es-ES" dirty="0" err="1">
                <a:cs typeface="Arial" panose="020B0604020202020204" pitchFamily="34" charset="0"/>
              </a:rPr>
              <a:t>Reaching</a:t>
            </a:r>
            <a:r>
              <a:rPr lang="es-ES" dirty="0">
                <a:cs typeface="Arial" panose="020B0604020202020204" pitchFamily="34" charset="0"/>
              </a:rPr>
              <a:t> </a:t>
            </a:r>
            <a:r>
              <a:rPr lang="es-ES" dirty="0" err="1">
                <a:cs typeface="Arial" panose="020B0604020202020204" pitchFamily="34" charset="0"/>
              </a:rPr>
              <a:t>the</a:t>
            </a:r>
            <a:r>
              <a:rPr lang="es-ES" dirty="0">
                <a:cs typeface="Arial" panose="020B0604020202020204" pitchFamily="34" charset="0"/>
              </a:rPr>
              <a:t> </a:t>
            </a:r>
            <a:r>
              <a:rPr lang="es-ES" dirty="0" err="1">
                <a:cs typeface="Arial" panose="020B0604020202020204" pitchFamily="34" charset="0"/>
              </a:rPr>
              <a:t>lowest</a:t>
            </a:r>
            <a:r>
              <a:rPr lang="es-ES" dirty="0">
                <a:cs typeface="Arial" panose="020B0604020202020204" pitchFamily="34" charset="0"/>
              </a:rPr>
              <a:t> scores, </a:t>
            </a:r>
            <a:r>
              <a:rPr lang="es-ES" dirty="0" err="1">
                <a:cs typeface="Arial" panose="020B0604020202020204" pitchFamily="34" charset="0"/>
              </a:rPr>
              <a:t>any</a:t>
            </a:r>
            <a:r>
              <a:rPr lang="es-ES" dirty="0">
                <a:cs typeface="Arial" panose="020B0604020202020204" pitchFamily="34" charset="0"/>
              </a:rPr>
              <a:t> </a:t>
            </a:r>
            <a:r>
              <a:rPr lang="es-ES" dirty="0" err="1">
                <a:cs typeface="Arial" panose="020B0604020202020204" pitchFamily="34" charset="0"/>
              </a:rPr>
              <a:t>indicator</a:t>
            </a:r>
            <a:r>
              <a:rPr lang="es-ES" dirty="0">
                <a:cs typeface="Arial" panose="020B0604020202020204" pitchFamily="34" charset="0"/>
              </a:rPr>
              <a:t> </a:t>
            </a:r>
            <a:r>
              <a:rPr lang="es-ES" dirty="0" err="1">
                <a:cs typeface="Arial" panose="020B0604020202020204" pitchFamily="34" charset="0"/>
              </a:rPr>
              <a:t>is</a:t>
            </a:r>
            <a:r>
              <a:rPr lang="es-ES" dirty="0">
                <a:cs typeface="Arial" panose="020B0604020202020204" pitchFamily="34" charset="0"/>
              </a:rPr>
              <a:t> </a:t>
            </a:r>
            <a:r>
              <a:rPr lang="es-ES" dirty="0" err="1">
                <a:cs typeface="Arial" panose="020B0604020202020204" pitchFamily="34" charset="0"/>
              </a:rPr>
              <a:t>reaching</a:t>
            </a:r>
            <a:r>
              <a:rPr lang="es-ES" dirty="0">
                <a:cs typeface="Arial" panose="020B0604020202020204" pitchFamily="34" charset="0"/>
              </a:rPr>
              <a:t> </a:t>
            </a:r>
            <a:r>
              <a:rPr lang="es-ES" dirty="0" err="1">
                <a:cs typeface="Arial" panose="020B0604020202020204" pitchFamily="34" charset="0"/>
              </a:rPr>
              <a:t>number</a:t>
            </a:r>
            <a:r>
              <a:rPr lang="es-ES" dirty="0">
                <a:cs typeface="Arial" panose="020B0604020202020204" pitchFamily="34" charset="0"/>
              </a:rPr>
              <a:t> 3 as </a:t>
            </a:r>
            <a:r>
              <a:rPr lang="es-ES" dirty="0" err="1">
                <a:cs typeface="Arial" panose="020B0604020202020204" pitchFamily="34" charset="0"/>
              </a:rPr>
              <a:t>an</a:t>
            </a:r>
            <a:r>
              <a:rPr lang="es-ES" dirty="0">
                <a:cs typeface="Arial" panose="020B0604020202020204" pitchFamily="34" charset="0"/>
              </a:rPr>
              <a:t> </a:t>
            </a:r>
            <a:r>
              <a:rPr lang="es-ES" dirty="0" err="1">
                <a:cs typeface="Arial" panose="020B0604020202020204" pitchFamily="34" charset="0"/>
              </a:rPr>
              <a:t>average</a:t>
            </a:r>
            <a:endParaRPr lang="es-ES" dirty="0">
              <a:cs typeface="Arial" panose="020B0604020202020204" pitchFamily="34" charset="0"/>
            </a:endParaRPr>
          </a:p>
          <a:p>
            <a:pPr algn="just" defTabSz="990752">
              <a:spcBef>
                <a:spcPts val="1300"/>
              </a:spcBef>
            </a:pPr>
            <a:r>
              <a:rPr lang="es-ES" dirty="0">
                <a:cs typeface="Arial" panose="020B0604020202020204" pitchFamily="34" charset="0"/>
              </a:rPr>
              <a:t>-</a:t>
            </a:r>
            <a:r>
              <a:rPr lang="es-ES" dirty="0" err="1">
                <a:cs typeface="Arial" panose="020B0604020202020204" pitchFamily="34" charset="0"/>
              </a:rPr>
              <a:t>Particularly</a:t>
            </a:r>
            <a:r>
              <a:rPr lang="es-ES" dirty="0">
                <a:cs typeface="Arial" panose="020B0604020202020204" pitchFamily="34" charset="0"/>
              </a:rPr>
              <a:t> </a:t>
            </a:r>
            <a:r>
              <a:rPr lang="es-ES" dirty="0" err="1">
                <a:cs typeface="Arial" panose="020B0604020202020204" pitchFamily="34" charset="0"/>
              </a:rPr>
              <a:t>remarkable</a:t>
            </a:r>
            <a:r>
              <a:rPr lang="es-ES" dirty="0">
                <a:cs typeface="Arial" panose="020B0604020202020204" pitchFamily="34" charset="0"/>
              </a:rPr>
              <a:t> </a:t>
            </a:r>
            <a:r>
              <a:rPr lang="es-ES" dirty="0" err="1">
                <a:cs typeface="Arial" panose="020B0604020202020204" pitchFamily="34" charset="0"/>
              </a:rPr>
              <a:t>quality</a:t>
            </a:r>
            <a:r>
              <a:rPr lang="es-ES" dirty="0">
                <a:cs typeface="Arial" panose="020B0604020202020204" pitchFamily="34" charset="0"/>
              </a:rPr>
              <a:t> </a:t>
            </a:r>
            <a:r>
              <a:rPr lang="es-ES" dirty="0" err="1">
                <a:cs typeface="Arial" panose="020B0604020202020204" pitchFamily="34" charset="0"/>
              </a:rPr>
              <a:t>assessment</a:t>
            </a:r>
            <a:r>
              <a:rPr lang="es-ES" dirty="0">
                <a:cs typeface="Arial" panose="020B0604020202020204" pitchFamily="34" charset="0"/>
              </a:rPr>
              <a:t> in </a:t>
            </a:r>
            <a:r>
              <a:rPr lang="es-ES" dirty="0" err="1">
                <a:cs typeface="Arial" panose="020B0604020202020204" pitchFamily="34" charset="0"/>
              </a:rPr>
              <a:t>services</a:t>
            </a:r>
            <a:r>
              <a:rPr lang="es-ES" dirty="0">
                <a:cs typeface="Arial" panose="020B0604020202020204" pitchFamily="34" charset="0"/>
              </a:rPr>
              <a:t> (</a:t>
            </a:r>
            <a:r>
              <a:rPr lang="es-ES" dirty="0" err="1">
                <a:cs typeface="Arial" panose="020B0604020202020204" pitchFamily="34" charset="0"/>
              </a:rPr>
              <a:t>internal</a:t>
            </a:r>
            <a:r>
              <a:rPr lang="es-ES" dirty="0">
                <a:cs typeface="Arial" panose="020B0604020202020204" pitchFamily="34" charset="0"/>
              </a:rPr>
              <a:t> no consensual)</a:t>
            </a:r>
          </a:p>
        </p:txBody>
      </p:sp>
      <p:sp>
        <p:nvSpPr>
          <p:cNvPr id="4" name="Marcador de número de diapositiva 3"/>
          <p:cNvSpPr>
            <a:spLocks noGrp="1"/>
          </p:cNvSpPr>
          <p:nvPr>
            <p:ph type="sldNum" sz="quarter" idx="5"/>
          </p:nvPr>
        </p:nvSpPr>
        <p:spPr/>
        <p:txBody>
          <a:bodyPr/>
          <a:lstStyle/>
          <a:p>
            <a:fld id="{2C652784-8C3B-48E2-B840-7153AEEA2E95}" type="slidenum">
              <a:rPr lang="es-ES" smtClean="0"/>
              <a:t>15</a:t>
            </a:fld>
            <a:endParaRPr lang="es-ES" dirty="0"/>
          </a:p>
        </p:txBody>
      </p:sp>
    </p:spTree>
    <p:extLst>
      <p:ext uri="{BB962C8B-B14F-4D97-AF65-F5344CB8AC3E}">
        <p14:creationId xmlns:p14="http://schemas.microsoft.com/office/powerpoint/2010/main" val="83672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
            </a:r>
            <a:r>
              <a:rPr lang="es-ES" dirty="0" err="1"/>
              <a:t>Differentiation</a:t>
            </a:r>
            <a:r>
              <a:rPr lang="es-ES" dirty="0"/>
              <a:t> </a:t>
            </a:r>
            <a:r>
              <a:rPr lang="es-ES" dirty="0" err="1"/>
              <a:t>by</a:t>
            </a:r>
            <a:r>
              <a:rPr lang="es-ES" dirty="0"/>
              <a:t> </a:t>
            </a:r>
            <a:r>
              <a:rPr lang="es-ES" dirty="0" err="1"/>
              <a:t>sectors</a:t>
            </a:r>
            <a:r>
              <a:rPr lang="es-ES" dirty="0"/>
              <a:t>, </a:t>
            </a:r>
            <a:r>
              <a:rPr lang="es-ES" dirty="0" err="1"/>
              <a:t>particularly</a:t>
            </a:r>
            <a:r>
              <a:rPr lang="es-ES" dirty="0"/>
              <a:t> in </a:t>
            </a:r>
            <a:r>
              <a:rPr lang="es-ES" dirty="0" err="1"/>
              <a:t>practice</a:t>
            </a:r>
            <a:r>
              <a:rPr lang="es-ES" dirty="0"/>
              <a:t> </a:t>
            </a:r>
            <a:r>
              <a:rPr lang="es-ES" dirty="0" err="1"/>
              <a:t>system</a:t>
            </a:r>
            <a:endParaRPr lang="es-ES" dirty="0"/>
          </a:p>
          <a:p>
            <a:r>
              <a:rPr lang="es-ES" dirty="0"/>
              <a:t>-Similar in </a:t>
            </a:r>
            <a:r>
              <a:rPr lang="es-ES" dirty="0" err="1"/>
              <a:t>some</a:t>
            </a:r>
            <a:r>
              <a:rPr lang="es-ES" dirty="0"/>
              <a:t> </a:t>
            </a:r>
            <a:r>
              <a:rPr lang="es-ES" dirty="0" err="1"/>
              <a:t>aspects</a:t>
            </a:r>
            <a:r>
              <a:rPr lang="es-ES" dirty="0"/>
              <a:t> </a:t>
            </a:r>
            <a:r>
              <a:rPr lang="es-ES" dirty="0" err="1"/>
              <a:t>like</a:t>
            </a:r>
            <a:r>
              <a:rPr lang="es-ES" dirty="0"/>
              <a:t> </a:t>
            </a:r>
            <a:r>
              <a:rPr lang="es-ES" dirty="0" err="1"/>
              <a:t>evidenc-ebased</a:t>
            </a:r>
            <a:r>
              <a:rPr lang="es-ES" dirty="0"/>
              <a:t> </a:t>
            </a:r>
            <a:r>
              <a:rPr lang="es-ES" dirty="0" err="1"/>
              <a:t>approach</a:t>
            </a:r>
            <a:endParaRPr lang="es-ES" dirty="0"/>
          </a:p>
          <a:p>
            <a:r>
              <a:rPr lang="es-ES" dirty="0"/>
              <a:t>-</a:t>
            </a:r>
            <a:r>
              <a:rPr lang="es-ES" dirty="0" err="1"/>
              <a:t>Larger</a:t>
            </a:r>
            <a:r>
              <a:rPr lang="es-ES" dirty="0"/>
              <a:t> </a:t>
            </a:r>
            <a:r>
              <a:rPr lang="es-ES" dirty="0" err="1"/>
              <a:t>differences</a:t>
            </a:r>
            <a:r>
              <a:rPr lang="es-ES" dirty="0"/>
              <a:t> in </a:t>
            </a:r>
            <a:r>
              <a:rPr lang="es-ES" dirty="0" err="1"/>
              <a:t>way</a:t>
            </a:r>
            <a:r>
              <a:rPr lang="es-ES" dirty="0"/>
              <a:t> </a:t>
            </a:r>
            <a:r>
              <a:rPr lang="es-ES" dirty="0" err="1"/>
              <a:t>of</a:t>
            </a:r>
            <a:r>
              <a:rPr lang="es-ES" dirty="0"/>
              <a:t> </a:t>
            </a:r>
            <a:r>
              <a:rPr lang="es-ES" dirty="0" err="1"/>
              <a:t>working</a:t>
            </a:r>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16</a:t>
            </a:fld>
            <a:endParaRPr lang="es-ES" dirty="0"/>
          </a:p>
        </p:txBody>
      </p:sp>
    </p:spTree>
    <p:extLst>
      <p:ext uri="{BB962C8B-B14F-4D97-AF65-F5344CB8AC3E}">
        <p14:creationId xmlns:p14="http://schemas.microsoft.com/office/powerpoint/2010/main" val="303597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
            </a:r>
            <a:r>
              <a:rPr lang="es-ES" dirty="0" err="1"/>
              <a:t>Asking</a:t>
            </a:r>
            <a:r>
              <a:rPr lang="es-ES" dirty="0"/>
              <a:t> </a:t>
            </a:r>
            <a:r>
              <a:rPr lang="es-ES" dirty="0" err="1"/>
              <a:t>NWGs</a:t>
            </a:r>
            <a:r>
              <a:rPr lang="es-ES" dirty="0"/>
              <a:t> </a:t>
            </a:r>
            <a:r>
              <a:rPr lang="es-ES" dirty="0" err="1"/>
              <a:t>to</a:t>
            </a:r>
            <a:r>
              <a:rPr lang="es-ES" dirty="0"/>
              <a:t> </a:t>
            </a:r>
            <a:r>
              <a:rPr lang="es-ES" dirty="0" err="1"/>
              <a:t>prioritise</a:t>
            </a:r>
            <a:r>
              <a:rPr lang="es-ES" dirty="0"/>
              <a:t> </a:t>
            </a:r>
            <a:r>
              <a:rPr lang="es-ES" dirty="0" err="1"/>
              <a:t>what</a:t>
            </a:r>
            <a:r>
              <a:rPr lang="es-ES" dirty="0"/>
              <a:t> </a:t>
            </a:r>
            <a:r>
              <a:rPr lang="es-ES" dirty="0" err="1"/>
              <a:t>was</a:t>
            </a:r>
            <a:r>
              <a:rPr lang="es-ES" dirty="0"/>
              <a:t> </a:t>
            </a:r>
            <a:r>
              <a:rPr lang="es-ES" dirty="0" err="1"/>
              <a:t>consider</a:t>
            </a:r>
            <a:r>
              <a:rPr lang="es-ES" dirty="0"/>
              <a:t> </a:t>
            </a:r>
            <a:r>
              <a:rPr lang="es-ES" dirty="0" err="1"/>
              <a:t>strenght</a:t>
            </a:r>
            <a:r>
              <a:rPr lang="es-ES" dirty="0"/>
              <a:t> </a:t>
            </a:r>
            <a:r>
              <a:rPr lang="es-ES" dirty="0" err="1"/>
              <a:t>or</a:t>
            </a:r>
            <a:r>
              <a:rPr lang="es-ES" dirty="0"/>
              <a:t> área </a:t>
            </a:r>
            <a:r>
              <a:rPr lang="es-ES" dirty="0" err="1"/>
              <a:t>for</a:t>
            </a:r>
            <a:r>
              <a:rPr lang="es-ES" dirty="0"/>
              <a:t> </a:t>
            </a:r>
            <a:r>
              <a:rPr lang="es-ES" dirty="0" err="1"/>
              <a:t>improvement</a:t>
            </a:r>
            <a:endParaRPr lang="es-ES" dirty="0"/>
          </a:p>
          <a:p>
            <a:r>
              <a:rPr lang="es-ES" dirty="0"/>
              <a:t>-</a:t>
            </a:r>
            <a:r>
              <a:rPr lang="es-ES" dirty="0" err="1"/>
              <a:t>Strengths</a:t>
            </a:r>
            <a:r>
              <a:rPr lang="es-ES" dirty="0"/>
              <a:t> </a:t>
            </a:r>
            <a:r>
              <a:rPr lang="es-ES" dirty="0" err="1"/>
              <a:t>to</a:t>
            </a:r>
            <a:r>
              <a:rPr lang="es-ES" dirty="0"/>
              <a:t> </a:t>
            </a:r>
            <a:r>
              <a:rPr lang="es-ES" dirty="0" err="1"/>
              <a:t>identify</a:t>
            </a:r>
            <a:r>
              <a:rPr lang="es-ES" dirty="0"/>
              <a:t> Good </a:t>
            </a:r>
            <a:r>
              <a:rPr lang="es-ES" dirty="0" err="1"/>
              <a:t>practices</a:t>
            </a:r>
            <a:endParaRPr lang="es-ES" dirty="0"/>
          </a:p>
          <a:p>
            <a:r>
              <a:rPr lang="es-ES" dirty="0"/>
              <a:t>-</a:t>
            </a:r>
            <a:r>
              <a:rPr lang="es-ES" dirty="0" err="1"/>
              <a:t>Areas</a:t>
            </a:r>
            <a:r>
              <a:rPr lang="es-ES" dirty="0"/>
              <a:t> </a:t>
            </a:r>
            <a:r>
              <a:rPr lang="es-ES" dirty="0" err="1"/>
              <a:t>for</a:t>
            </a:r>
            <a:r>
              <a:rPr lang="es-ES" dirty="0"/>
              <a:t> </a:t>
            </a:r>
            <a:r>
              <a:rPr lang="es-ES" dirty="0" err="1"/>
              <a:t>improvement</a:t>
            </a:r>
            <a:r>
              <a:rPr lang="es-ES" dirty="0"/>
              <a:t> </a:t>
            </a:r>
            <a:r>
              <a:rPr lang="es-ES" dirty="0" err="1"/>
              <a:t>to</a:t>
            </a:r>
            <a:r>
              <a:rPr lang="es-ES" dirty="0"/>
              <a:t> </a:t>
            </a:r>
            <a:r>
              <a:rPr lang="es-ES" dirty="0" err="1"/>
              <a:t>identify</a:t>
            </a:r>
            <a:r>
              <a:rPr lang="es-ES" dirty="0"/>
              <a:t> </a:t>
            </a:r>
            <a:r>
              <a:rPr lang="es-ES" dirty="0" err="1"/>
              <a:t>barriers</a:t>
            </a:r>
            <a:r>
              <a:rPr lang="es-ES" dirty="0"/>
              <a:t>, </a:t>
            </a:r>
            <a:r>
              <a:rPr lang="es-ES" dirty="0" err="1"/>
              <a:t>facilitators</a:t>
            </a:r>
            <a:r>
              <a:rPr lang="es-ES" dirty="0"/>
              <a:t>, training </a:t>
            </a:r>
            <a:r>
              <a:rPr lang="es-ES" dirty="0" err="1"/>
              <a:t>needs</a:t>
            </a:r>
            <a:endParaRPr lang="es-ES" dirty="0"/>
          </a:p>
          <a:p>
            <a:r>
              <a:rPr lang="es-ES" dirty="0"/>
              <a:t>-</a:t>
            </a:r>
            <a:r>
              <a:rPr lang="es-ES" dirty="0" err="1"/>
              <a:t>Not</a:t>
            </a:r>
            <a:r>
              <a:rPr lang="es-ES" dirty="0"/>
              <a:t> a plan </a:t>
            </a:r>
            <a:r>
              <a:rPr lang="es-ES" dirty="0" err="1"/>
              <a:t>for</a:t>
            </a:r>
            <a:r>
              <a:rPr lang="es-ES" dirty="0"/>
              <a:t> </a:t>
            </a:r>
            <a:r>
              <a:rPr lang="es-ES" dirty="0" err="1"/>
              <a:t>action</a:t>
            </a:r>
            <a:r>
              <a:rPr lang="es-ES" dirty="0"/>
              <a:t>, </a:t>
            </a:r>
            <a:r>
              <a:rPr lang="es-ES" dirty="0" err="1"/>
              <a:t>but</a:t>
            </a:r>
            <a:r>
              <a:rPr lang="es-ES" dirty="0"/>
              <a:t> </a:t>
            </a:r>
            <a:r>
              <a:rPr lang="es-ES" dirty="0" err="1"/>
              <a:t>Recommendations</a:t>
            </a:r>
            <a:r>
              <a:rPr lang="es-ES" dirty="0"/>
              <a:t> </a:t>
            </a:r>
            <a:r>
              <a:rPr lang="es-ES" dirty="0" err="1"/>
              <a:t>to</a:t>
            </a:r>
            <a:r>
              <a:rPr lang="es-ES" dirty="0"/>
              <a:t> guide </a:t>
            </a:r>
            <a:r>
              <a:rPr lang="es-ES" dirty="0" err="1"/>
              <a:t>action</a:t>
            </a:r>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17</a:t>
            </a:fld>
            <a:endParaRPr lang="es-ES" dirty="0"/>
          </a:p>
        </p:txBody>
      </p:sp>
    </p:spTree>
    <p:extLst>
      <p:ext uri="{BB962C8B-B14F-4D97-AF65-F5344CB8AC3E}">
        <p14:creationId xmlns:p14="http://schemas.microsoft.com/office/powerpoint/2010/main" val="51568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Higher</a:t>
            </a:r>
            <a:r>
              <a:rPr lang="es-ES" dirty="0"/>
              <a:t> </a:t>
            </a:r>
            <a:r>
              <a:rPr lang="es-ES" dirty="0" err="1"/>
              <a:t>variability</a:t>
            </a:r>
            <a:r>
              <a:rPr lang="es-ES" dirty="0"/>
              <a:t> </a:t>
            </a:r>
            <a:r>
              <a:rPr lang="es-ES" dirty="0" err="1"/>
              <a:t>also</a:t>
            </a:r>
            <a:r>
              <a:rPr lang="es-ES" dirty="0"/>
              <a:t> </a:t>
            </a:r>
            <a:r>
              <a:rPr lang="es-ES" dirty="0" err="1"/>
              <a:t>expressed</a:t>
            </a:r>
            <a:r>
              <a:rPr lang="es-ES" dirty="0"/>
              <a:t> </a:t>
            </a:r>
            <a:r>
              <a:rPr lang="es-ES" dirty="0" err="1"/>
              <a:t>here</a:t>
            </a:r>
            <a:r>
              <a:rPr lang="es-ES" dirty="0"/>
              <a:t>: No </a:t>
            </a:r>
            <a:r>
              <a:rPr lang="es-ES" dirty="0" err="1"/>
              <a:t>that</a:t>
            </a:r>
            <a:r>
              <a:rPr lang="es-ES" dirty="0"/>
              <a:t> </a:t>
            </a:r>
            <a:r>
              <a:rPr lang="es-ES" dirty="0" err="1"/>
              <a:t>higher</a:t>
            </a:r>
            <a:r>
              <a:rPr lang="es-ES" dirty="0"/>
              <a:t> </a:t>
            </a:r>
            <a:r>
              <a:rPr lang="es-ES" dirty="0" err="1"/>
              <a:t>percentages</a:t>
            </a:r>
            <a:endParaRPr lang="es-ES" dirty="0"/>
          </a:p>
          <a:p>
            <a:r>
              <a:rPr lang="es-ES" dirty="0"/>
              <a:t>Broad accesible </a:t>
            </a:r>
            <a:r>
              <a:rPr lang="es-ES" dirty="0" err="1"/>
              <a:t>supports</a:t>
            </a:r>
            <a:endParaRPr lang="es-ES" dirty="0"/>
          </a:p>
          <a:p>
            <a:r>
              <a:rPr lang="es-ES" dirty="0"/>
              <a:t>-</a:t>
            </a:r>
            <a:r>
              <a:rPr lang="es-ES" dirty="0" err="1"/>
              <a:t>Strengts</a:t>
            </a:r>
            <a:r>
              <a:rPr lang="es-ES" dirty="0"/>
              <a:t>: </a:t>
            </a:r>
            <a:r>
              <a:rPr lang="es-ES" dirty="0" err="1"/>
              <a:t>inclusinveness</a:t>
            </a:r>
            <a:r>
              <a:rPr lang="es-ES" dirty="0"/>
              <a:t> cultural, profesional training</a:t>
            </a:r>
          </a:p>
          <a:p>
            <a:r>
              <a:rPr lang="es-ES" dirty="0"/>
              <a:t>-</a:t>
            </a:r>
          </a:p>
        </p:txBody>
      </p:sp>
      <p:sp>
        <p:nvSpPr>
          <p:cNvPr id="4" name="Marcador de número de diapositiva 3"/>
          <p:cNvSpPr>
            <a:spLocks noGrp="1"/>
          </p:cNvSpPr>
          <p:nvPr>
            <p:ph type="sldNum" sz="quarter" idx="5"/>
          </p:nvPr>
        </p:nvSpPr>
        <p:spPr/>
        <p:txBody>
          <a:bodyPr/>
          <a:lstStyle/>
          <a:p>
            <a:fld id="{2C652784-8C3B-48E2-B840-7153AEEA2E95}" type="slidenum">
              <a:rPr lang="es-ES" smtClean="0"/>
              <a:t>18</a:t>
            </a:fld>
            <a:endParaRPr lang="es-ES" dirty="0"/>
          </a:p>
        </p:txBody>
      </p:sp>
    </p:spTree>
    <p:extLst>
      <p:ext uri="{BB962C8B-B14F-4D97-AF65-F5344CB8AC3E}">
        <p14:creationId xmlns:p14="http://schemas.microsoft.com/office/powerpoint/2010/main" val="127628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Lowest</a:t>
            </a:r>
            <a:r>
              <a:rPr lang="es-ES" dirty="0"/>
              <a:t> scores </a:t>
            </a:r>
            <a:r>
              <a:rPr lang="es-ES" dirty="0" err="1"/>
              <a:t>does</a:t>
            </a:r>
            <a:r>
              <a:rPr lang="es-ES" dirty="0"/>
              <a:t> </a:t>
            </a:r>
            <a:r>
              <a:rPr lang="es-ES" dirty="0" err="1"/>
              <a:t>not</a:t>
            </a:r>
            <a:r>
              <a:rPr lang="es-ES" dirty="0"/>
              <a:t> </a:t>
            </a:r>
            <a:r>
              <a:rPr lang="es-ES" dirty="0" err="1"/>
              <a:t>surprise</a:t>
            </a:r>
            <a:r>
              <a:rPr lang="es-ES" dirty="0"/>
              <a:t> a </a:t>
            </a:r>
            <a:r>
              <a:rPr lang="es-ES" dirty="0" err="1"/>
              <a:t>few</a:t>
            </a:r>
            <a:r>
              <a:rPr lang="es-ES" dirty="0"/>
              <a:t> </a:t>
            </a:r>
            <a:r>
              <a:rPr lang="es-ES" dirty="0" err="1"/>
              <a:t>strenghts</a:t>
            </a:r>
            <a:r>
              <a:rPr lang="es-ES" dirty="0"/>
              <a:t> </a:t>
            </a:r>
            <a:r>
              <a:rPr lang="es-ES" dirty="0" err="1"/>
              <a:t>by</a:t>
            </a:r>
            <a:r>
              <a:rPr lang="es-ES" dirty="0"/>
              <a:t> 1/3 </a:t>
            </a:r>
            <a:r>
              <a:rPr lang="es-ES" dirty="0" err="1"/>
              <a:t>countries</a:t>
            </a:r>
            <a:endParaRPr lang="es-ES" dirty="0"/>
          </a:p>
          <a:p>
            <a:r>
              <a:rPr lang="es-ES" dirty="0"/>
              <a:t>A </a:t>
            </a:r>
            <a:r>
              <a:rPr lang="es-ES" dirty="0" err="1"/>
              <a:t>lot</a:t>
            </a:r>
            <a:r>
              <a:rPr lang="es-ES" dirty="0"/>
              <a:t> </a:t>
            </a:r>
            <a:r>
              <a:rPr lang="es-ES" dirty="0" err="1"/>
              <a:t>of</a:t>
            </a:r>
            <a:r>
              <a:rPr lang="es-ES" dirty="0"/>
              <a:t> áreas </a:t>
            </a:r>
            <a:r>
              <a:rPr lang="es-ES" dirty="0" err="1"/>
              <a:t>for</a:t>
            </a:r>
            <a:r>
              <a:rPr lang="es-ES" dirty="0"/>
              <a:t> </a:t>
            </a:r>
            <a:r>
              <a:rPr lang="es-ES" dirty="0" err="1"/>
              <a:t>improvement</a:t>
            </a:r>
            <a:r>
              <a:rPr lang="es-ES" dirty="0"/>
              <a:t>: </a:t>
            </a:r>
            <a:r>
              <a:rPr lang="es-ES" dirty="0" err="1"/>
              <a:t>signifying</a:t>
            </a:r>
            <a:r>
              <a:rPr lang="es-ES" dirty="0"/>
              <a:t> </a:t>
            </a:r>
            <a:r>
              <a:rPr lang="es-ES" dirty="0" err="1"/>
              <a:t>the</a:t>
            </a:r>
            <a:r>
              <a:rPr lang="es-ES" dirty="0"/>
              <a:t> </a:t>
            </a:r>
            <a:r>
              <a:rPr lang="es-ES" dirty="0" err="1"/>
              <a:t>priorization</a:t>
            </a:r>
            <a:r>
              <a:rPr lang="es-ES" dirty="0"/>
              <a:t> </a:t>
            </a:r>
            <a:r>
              <a:rPr lang="es-ES" dirty="0" err="1"/>
              <a:t>of</a:t>
            </a:r>
            <a:r>
              <a:rPr lang="es-ES" dirty="0"/>
              <a:t> </a:t>
            </a:r>
            <a:r>
              <a:rPr lang="es-ES" dirty="0" err="1"/>
              <a:t>this</a:t>
            </a:r>
            <a:r>
              <a:rPr lang="es-ES" dirty="0"/>
              <a:t> </a:t>
            </a:r>
            <a:r>
              <a:rPr lang="es-ES" dirty="0" err="1"/>
              <a:t>system</a:t>
            </a:r>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19</a:t>
            </a:fld>
            <a:endParaRPr lang="es-ES" dirty="0"/>
          </a:p>
        </p:txBody>
      </p:sp>
    </p:spTree>
    <p:extLst>
      <p:ext uri="{BB962C8B-B14F-4D97-AF65-F5344CB8AC3E}">
        <p14:creationId xmlns:p14="http://schemas.microsoft.com/office/powerpoint/2010/main" val="47018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a:t>
            </a:fld>
            <a:endParaRPr lang="es-ES" dirty="0"/>
          </a:p>
        </p:txBody>
      </p:sp>
    </p:spTree>
    <p:extLst>
      <p:ext uri="{BB962C8B-B14F-4D97-AF65-F5344CB8AC3E}">
        <p14:creationId xmlns:p14="http://schemas.microsoft.com/office/powerpoint/2010/main" val="135230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90752">
              <a:defRPr/>
            </a:pPr>
            <a:r>
              <a:rPr lang="en-US" sz="1300" kern="100" dirty="0">
                <a:latin typeface="Calibri" panose="020F0502020204030204" pitchFamily="34" charset="0"/>
                <a:ea typeface="Times New Roman" panose="02020603050405020304" pitchFamily="18" charset="0"/>
                <a:cs typeface="Times New Roman" panose="02020603050405020304" pitchFamily="18" charset="0"/>
              </a:rPr>
              <a:t>Not perfect, but hopefully sustainable</a:t>
            </a:r>
          </a:p>
          <a:p>
            <a:pPr defTabSz="990752">
              <a:defRPr/>
            </a:pPr>
            <a:r>
              <a:rPr lang="en-US" sz="1300" kern="100" dirty="0">
                <a:latin typeface="Calibri" panose="020F0502020204030204" pitchFamily="34" charset="0"/>
                <a:ea typeface="Times New Roman" panose="02020603050405020304" pitchFamily="18" charset="0"/>
                <a:cs typeface="Times New Roman" panose="02020603050405020304" pitchFamily="18" charset="0"/>
              </a:rPr>
              <a:t>To guarantee quality in family support services by implementing a quality assurance system addressing inequalities in access, experience, and outcomes at country level and across Europe</a:t>
            </a:r>
            <a:endParaRPr lang="es-ES" sz="1300" kern="100" dirty="0">
              <a:latin typeface="Calibri" panose="020F0502020204030204" pitchFamily="34" charset="0"/>
              <a:ea typeface="Times New Roman" panose="02020603050405020304" pitchFamily="18" charset="0"/>
              <a:cs typeface="Times New Roman" panose="02020603050405020304" pitchFamily="18" charset="0"/>
            </a:endParaRPr>
          </a:p>
          <a:p>
            <a:r>
              <a:rPr lang="es-ES" dirty="0"/>
              <a:t>Culture </a:t>
            </a:r>
            <a:r>
              <a:rPr lang="es-ES" dirty="0" err="1"/>
              <a:t>of</a:t>
            </a:r>
            <a:r>
              <a:rPr lang="es-ES" dirty="0"/>
              <a:t> </a:t>
            </a:r>
            <a:r>
              <a:rPr lang="es-ES" dirty="0" err="1"/>
              <a:t>evidence</a:t>
            </a:r>
            <a:r>
              <a:rPr lang="es-ES" dirty="0"/>
              <a:t>, social </a:t>
            </a:r>
            <a:r>
              <a:rPr lang="es-ES" dirty="0" err="1"/>
              <a:t>innovation</a:t>
            </a:r>
            <a:r>
              <a:rPr lang="es-ES" dirty="0"/>
              <a:t>, </a:t>
            </a:r>
            <a:r>
              <a:rPr lang="es-ES" dirty="0" err="1"/>
              <a:t>motivation</a:t>
            </a:r>
            <a:r>
              <a:rPr lang="es-ES" dirty="0"/>
              <a:t> </a:t>
            </a:r>
            <a:r>
              <a:rPr lang="es-ES" dirty="0" err="1"/>
              <a:t>for</a:t>
            </a:r>
            <a:r>
              <a:rPr lang="es-ES" dirty="0"/>
              <a:t> </a:t>
            </a:r>
            <a:r>
              <a:rPr lang="es-ES" dirty="0" err="1"/>
              <a:t>improvement</a:t>
            </a:r>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20</a:t>
            </a:fld>
            <a:endParaRPr lang="es-ES" dirty="0"/>
          </a:p>
        </p:txBody>
      </p:sp>
    </p:spTree>
    <p:extLst>
      <p:ext uri="{BB962C8B-B14F-4D97-AF65-F5344CB8AC3E}">
        <p14:creationId xmlns:p14="http://schemas.microsoft.com/office/powerpoint/2010/main" val="3797159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21</a:t>
            </a:fld>
            <a:endParaRPr lang="es-ES" dirty="0"/>
          </a:p>
        </p:txBody>
      </p:sp>
    </p:spTree>
    <p:extLst>
      <p:ext uri="{BB962C8B-B14F-4D97-AF65-F5344CB8AC3E}">
        <p14:creationId xmlns:p14="http://schemas.microsoft.com/office/powerpoint/2010/main" val="145656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2000" dirty="0">
                <a:solidFill>
                  <a:srgbClr val="000000"/>
                </a:solidFill>
                <a:latin typeface="Arial" panose="020B0604020202020204" pitchFamily="34" charset="0"/>
              </a:rPr>
              <a:t>-The current vision on children and families as subjects of rights places their interests and wellbeing at the forefront of social policies and gives governments the responsibility to support parents in the exercise of their parental functions. To materialize this shared recognition, a common family support umbrella at a European level has been promoted, beyond which family and parenting policies can be included under common goals and values of states’ parties, including: Pillar of Social Rights, Child Guarantee, Friendly Social Services Recommendation, Positive Parenting Recommendation, European Care Strategy and more recently </a:t>
            </a:r>
            <a:r>
              <a:rPr lang="en-US" sz="2000" i="1" dirty="0">
                <a:solidFill>
                  <a:srgbClr val="000000"/>
                </a:solidFill>
                <a:latin typeface="Arial" panose="020B0604020202020204" pitchFamily="34" charset="0"/>
              </a:rPr>
              <a:t>integrated child protection systems in the best interests of the child </a:t>
            </a:r>
            <a:endParaRPr lang="en-US" sz="2000" dirty="0">
              <a:solidFill>
                <a:srgbClr val="000000"/>
              </a:solidFill>
              <a:latin typeface="Arial" panose="020B0604020202020204" pitchFamily="34" charset="0"/>
            </a:endParaRPr>
          </a:p>
          <a:p>
            <a:pPr algn="l"/>
            <a:r>
              <a:rPr lang="es-ES" sz="1300" dirty="0"/>
              <a:t>-</a:t>
            </a:r>
            <a:r>
              <a:rPr lang="es-ES" sz="1300" dirty="0" err="1"/>
              <a:t>Policy</a:t>
            </a:r>
            <a:r>
              <a:rPr lang="es-ES" sz="1300" dirty="0"/>
              <a:t> </a:t>
            </a:r>
            <a:r>
              <a:rPr lang="es-ES" sz="1300" dirty="0" err="1"/>
              <a:t>emphasis</a:t>
            </a:r>
            <a:r>
              <a:rPr lang="es-ES" sz="1300" dirty="0"/>
              <a:t> </a:t>
            </a:r>
            <a:r>
              <a:rPr lang="es-ES" sz="1300" dirty="0" err="1"/>
              <a:t>on</a:t>
            </a:r>
            <a:r>
              <a:rPr lang="es-ES" sz="1300" dirty="0"/>
              <a:t> </a:t>
            </a:r>
            <a:r>
              <a:rPr lang="es-ES" sz="1300" dirty="0" err="1"/>
              <a:t>quality</a:t>
            </a:r>
            <a:r>
              <a:rPr lang="es-ES" sz="1300" dirty="0"/>
              <a:t> </a:t>
            </a:r>
            <a:r>
              <a:rPr lang="es-ES" sz="1300" dirty="0" err="1"/>
              <a:t>asurance</a:t>
            </a:r>
            <a:r>
              <a:rPr lang="es-ES" sz="1300" dirty="0"/>
              <a:t> at </a:t>
            </a:r>
            <a:r>
              <a:rPr lang="es-ES" sz="1300" dirty="0" err="1"/>
              <a:t>the</a:t>
            </a:r>
            <a:r>
              <a:rPr lang="es-ES" sz="1300" dirty="0"/>
              <a:t> </a:t>
            </a:r>
            <a:r>
              <a:rPr lang="es-ES" sz="1300" dirty="0" err="1"/>
              <a:t>European</a:t>
            </a:r>
            <a:r>
              <a:rPr lang="es-ES" sz="1300" dirty="0"/>
              <a:t> </a:t>
            </a:r>
            <a:r>
              <a:rPr lang="es-ES" sz="1300" dirty="0" err="1"/>
              <a:t>level</a:t>
            </a:r>
            <a:r>
              <a:rPr lang="es-ES" sz="1300" dirty="0"/>
              <a:t> as </a:t>
            </a:r>
            <a:r>
              <a:rPr lang="es-ES" sz="1300" dirty="0" err="1"/>
              <a:t>established</a:t>
            </a:r>
            <a:r>
              <a:rPr lang="es-ES" sz="1300" dirty="0"/>
              <a:t> in </a:t>
            </a:r>
            <a:r>
              <a:rPr lang="es-ES" sz="1300" dirty="0" err="1"/>
              <a:t>all</a:t>
            </a:r>
            <a:r>
              <a:rPr lang="es-ES" sz="1300" dirty="0"/>
              <a:t> </a:t>
            </a:r>
            <a:r>
              <a:rPr lang="es-ES" sz="1300" dirty="0" err="1"/>
              <a:t>this</a:t>
            </a:r>
            <a:r>
              <a:rPr lang="es-ES" sz="1300" dirty="0"/>
              <a:t> </a:t>
            </a:r>
            <a:r>
              <a:rPr lang="es-ES" sz="1300" dirty="0" err="1"/>
              <a:t>frameworks</a:t>
            </a:r>
            <a:r>
              <a:rPr lang="es-ES" sz="1300" dirty="0"/>
              <a:t>, and as </a:t>
            </a:r>
            <a:r>
              <a:rPr lang="es-ES" sz="1300" dirty="0" err="1"/>
              <a:t>developed</a:t>
            </a:r>
            <a:r>
              <a:rPr lang="es-ES" sz="1300" dirty="0"/>
              <a:t> in </a:t>
            </a:r>
            <a:r>
              <a:rPr lang="es-ES" sz="1300" dirty="0" err="1"/>
              <a:t>the</a:t>
            </a:r>
            <a:r>
              <a:rPr lang="es-ES" sz="1300" dirty="0"/>
              <a:t> </a:t>
            </a:r>
            <a:r>
              <a:rPr lang="en-US" sz="2000" i="1" dirty="0">
                <a:solidFill>
                  <a:srgbClr val="000000"/>
                </a:solidFill>
                <a:latin typeface="Arial" panose="020B0604020202020204" pitchFamily="34" charset="0"/>
              </a:rPr>
              <a:t>Voluntary European Quality Framework for Social Services </a:t>
            </a:r>
            <a:r>
              <a:rPr lang="en-US" sz="2000" dirty="0">
                <a:solidFill>
                  <a:srgbClr val="000000"/>
                </a:solidFill>
                <a:latin typeface="Arial" panose="020B0604020202020204" pitchFamily="34" charset="0"/>
              </a:rPr>
              <a:t>and in specific areas (long term, disabilities)</a:t>
            </a:r>
          </a:p>
          <a:p>
            <a:pPr algn="just"/>
            <a:r>
              <a:rPr lang="es-ES" sz="1300" dirty="0"/>
              <a:t>-</a:t>
            </a:r>
            <a:r>
              <a:rPr lang="en-US" sz="2000" dirty="0">
                <a:solidFill>
                  <a:srgbClr val="000000"/>
                </a:solidFill>
                <a:latin typeface="Arial" panose="020B0604020202020204" pitchFamily="34" charset="0"/>
              </a:rPr>
              <a:t>In spite of the concern of the European Union in promoting quality assurance in social services, the core policy of the European Union on this matter, the EU Voluntary Framework on Quality in Social Services (2010), has shown a limited impact in terms of implementation (European Social Network, 2023). According to this, the European Commission has recently encouraged states to increase quality assurance processes in social and care services (Directorate-General for Employment, Social Affairs and Inclusion of the European Commission, 2022). </a:t>
            </a:r>
          </a:p>
          <a:p>
            <a:pPr algn="just"/>
            <a:r>
              <a:rPr lang="en-US" sz="2000" dirty="0">
                <a:solidFill>
                  <a:srgbClr val="000000"/>
                </a:solidFill>
                <a:latin typeface="Arial" panose="020B0604020202020204" pitchFamily="34" charset="0"/>
              </a:rPr>
              <a:t>-Second, despite the concern of the European Union on quality provision, the existing quality frameworks are related to specific areas in social and education care (e.g., the EU Framework on Social Services of Excellence for persons with disabilities, 2024</a:t>
            </a:r>
            <a:r>
              <a:rPr lang="en-US" sz="2000" i="1" dirty="0">
                <a:solidFill>
                  <a:srgbClr val="000000"/>
                </a:solidFill>
                <a:latin typeface="Arial" panose="020B0604020202020204" pitchFamily="34" charset="0"/>
              </a:rPr>
              <a:t>). </a:t>
            </a:r>
            <a:r>
              <a:rPr lang="en-US" sz="2000" dirty="0">
                <a:solidFill>
                  <a:srgbClr val="000000"/>
                </a:solidFill>
                <a:latin typeface="Arial" panose="020B0604020202020204" pitchFamily="34" charset="0"/>
              </a:rPr>
              <a:t>However, there are no clear advances on the development of a framework for quality family support that involves objectives, principles, standards as well as measurable indicators: only development at the principles level</a:t>
            </a:r>
          </a:p>
          <a:p>
            <a:pPr algn="just"/>
            <a:endParaRPr lang="es-ES" sz="1300" dirty="0"/>
          </a:p>
          <a:p>
            <a:pPr algn="just"/>
            <a:r>
              <a:rPr lang="es-ES" sz="1300" dirty="0"/>
              <a:t>-</a:t>
            </a:r>
            <a:r>
              <a:rPr lang="es-ES" sz="1300" dirty="0" err="1"/>
              <a:t>This</a:t>
            </a:r>
            <a:r>
              <a:rPr lang="es-ES" sz="1300" dirty="0"/>
              <a:t> gap </a:t>
            </a:r>
            <a:r>
              <a:rPr lang="es-ES" sz="1300" dirty="0" err="1"/>
              <a:t>exists</a:t>
            </a:r>
            <a:r>
              <a:rPr lang="es-ES" sz="1300" dirty="0"/>
              <a:t> </a:t>
            </a:r>
            <a:r>
              <a:rPr lang="es-ES" sz="1300" dirty="0" err="1"/>
              <a:t>because</a:t>
            </a:r>
            <a:r>
              <a:rPr lang="es-ES" sz="1300" dirty="0"/>
              <a:t> </a:t>
            </a:r>
            <a:r>
              <a:rPr lang="es-ES" sz="1300" dirty="0" err="1"/>
              <a:t>we</a:t>
            </a:r>
            <a:r>
              <a:rPr lang="es-ES" sz="1300" dirty="0"/>
              <a:t> </a:t>
            </a:r>
            <a:r>
              <a:rPr lang="es-ES" sz="1300" dirty="0" err="1"/>
              <a:t>lack</a:t>
            </a:r>
            <a:r>
              <a:rPr lang="es-ES" sz="1300" dirty="0"/>
              <a:t> a </a:t>
            </a:r>
            <a:r>
              <a:rPr lang="es-ES" sz="1300" dirty="0" err="1"/>
              <a:t>model</a:t>
            </a:r>
            <a:r>
              <a:rPr lang="es-ES" sz="1300" dirty="0"/>
              <a:t>, </a:t>
            </a:r>
            <a:r>
              <a:rPr lang="es-ES" sz="1300" dirty="0" err="1"/>
              <a:t>for</a:t>
            </a:r>
            <a:r>
              <a:rPr lang="es-ES" sz="1300" dirty="0"/>
              <a:t> </a:t>
            </a:r>
            <a:r>
              <a:rPr lang="es-ES" sz="1300" dirty="0" err="1"/>
              <a:t>this</a:t>
            </a:r>
            <a:r>
              <a:rPr lang="es-ES" sz="1300" dirty="0"/>
              <a:t> </a:t>
            </a:r>
            <a:r>
              <a:rPr lang="es-ES" sz="1300" dirty="0" err="1"/>
              <a:t>reason</a:t>
            </a:r>
            <a:r>
              <a:rPr lang="es-ES" sz="1300" dirty="0"/>
              <a:t>, </a:t>
            </a:r>
            <a:r>
              <a:rPr lang="es-ES" sz="1300" dirty="0" err="1"/>
              <a:t>our</a:t>
            </a:r>
            <a:r>
              <a:rPr lang="es-ES" sz="1300" dirty="0"/>
              <a:t> </a:t>
            </a:r>
            <a:r>
              <a:rPr lang="es-ES" sz="1300" dirty="0" err="1"/>
              <a:t>objective</a:t>
            </a:r>
            <a:endParaRPr lang="es-ES" sz="1300" dirty="0"/>
          </a:p>
        </p:txBody>
      </p:sp>
      <p:sp>
        <p:nvSpPr>
          <p:cNvPr id="4" name="Marcador de número de diapositiva 3"/>
          <p:cNvSpPr>
            <a:spLocks noGrp="1"/>
          </p:cNvSpPr>
          <p:nvPr>
            <p:ph type="sldNum" sz="quarter" idx="10"/>
          </p:nvPr>
        </p:nvSpPr>
        <p:spPr/>
        <p:txBody>
          <a:bodyPr/>
          <a:lstStyle/>
          <a:p>
            <a:pPr defTabSz="990752">
              <a:defRPr/>
            </a:pPr>
            <a:fld id="{2C652784-8C3B-48E2-B840-7153AEEA2E95}" type="slidenum">
              <a:rPr lang="es-ES">
                <a:solidFill>
                  <a:prstClr val="black"/>
                </a:solidFill>
                <a:latin typeface="Calibri" panose="020F0502020204030204"/>
              </a:rPr>
              <a:pPr defTabSz="990752">
                <a:defRPr/>
              </a:pPr>
              <a:t>3</a:t>
            </a:fld>
            <a:endParaRPr lang="es-ES" dirty="0">
              <a:solidFill>
                <a:prstClr val="black"/>
              </a:solidFill>
              <a:latin typeface="Calibri" panose="020F0502020204030204"/>
            </a:endParaRPr>
          </a:p>
        </p:txBody>
      </p:sp>
    </p:spTree>
    <p:extLst>
      <p:ext uri="{BB962C8B-B14F-4D97-AF65-F5344CB8AC3E}">
        <p14:creationId xmlns:p14="http://schemas.microsoft.com/office/powerpoint/2010/main" val="13971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300" dirty="0" err="1"/>
              <a:t>Is</a:t>
            </a:r>
            <a:r>
              <a:rPr lang="es-ES" sz="1300" dirty="0"/>
              <a:t> in </a:t>
            </a:r>
            <a:r>
              <a:rPr lang="es-ES" sz="1300" dirty="0" err="1"/>
              <a:t>this</a:t>
            </a:r>
            <a:r>
              <a:rPr lang="es-ES" sz="1300" dirty="0"/>
              <a:t> </a:t>
            </a:r>
            <a:r>
              <a:rPr lang="es-ES" sz="1300" dirty="0" err="1"/>
              <a:t>framework</a:t>
            </a:r>
            <a:r>
              <a:rPr lang="es-ES" sz="1300" dirty="0"/>
              <a:t> </a:t>
            </a:r>
            <a:r>
              <a:rPr lang="es-ES" sz="1300" dirty="0" err="1"/>
              <a:t>that</a:t>
            </a:r>
            <a:r>
              <a:rPr lang="es-ES" sz="1300" dirty="0"/>
              <a:t> </a:t>
            </a:r>
            <a:r>
              <a:rPr lang="es-ES" sz="1300" dirty="0" err="1"/>
              <a:t>the</a:t>
            </a:r>
            <a:r>
              <a:rPr lang="es-ES" sz="1300" dirty="0"/>
              <a:t> QA[4]EuroFam Project </a:t>
            </a:r>
            <a:r>
              <a:rPr lang="es-ES" sz="1300" dirty="0" err="1"/>
              <a:t>is</a:t>
            </a:r>
            <a:r>
              <a:rPr lang="es-ES" sz="1300" dirty="0"/>
              <a:t> </a:t>
            </a:r>
            <a:r>
              <a:rPr lang="es-ES" sz="1300" dirty="0" err="1"/>
              <a:t>developed</a:t>
            </a:r>
            <a:endParaRPr lang="es-ES" sz="1300" dirty="0"/>
          </a:p>
          <a:p>
            <a:pPr algn="just"/>
            <a:r>
              <a:rPr lang="es-ES" sz="1300" dirty="0" err="1"/>
              <a:t>The</a:t>
            </a:r>
            <a:r>
              <a:rPr lang="es-ES" sz="1300" dirty="0"/>
              <a:t> general </a:t>
            </a:r>
            <a:r>
              <a:rPr lang="es-ES" sz="1300" dirty="0" err="1"/>
              <a:t>aim</a:t>
            </a:r>
            <a:r>
              <a:rPr lang="es-ES" sz="1300" dirty="0"/>
              <a:t> </a:t>
            </a:r>
            <a:r>
              <a:rPr lang="es-ES" sz="1300" dirty="0" err="1"/>
              <a:t>allow</a:t>
            </a:r>
            <a:r>
              <a:rPr lang="es-ES" sz="1300" dirty="0"/>
              <a:t> </a:t>
            </a:r>
            <a:r>
              <a:rPr lang="es-ES" sz="1300" dirty="0" err="1"/>
              <a:t>to</a:t>
            </a:r>
            <a:r>
              <a:rPr lang="es-ES" sz="1300" dirty="0"/>
              <a:t> </a:t>
            </a:r>
            <a:r>
              <a:rPr lang="es-ES" sz="1300" dirty="0" err="1"/>
              <a:t>reach</a:t>
            </a:r>
            <a:r>
              <a:rPr lang="es-ES" sz="1300" dirty="0"/>
              <a:t> </a:t>
            </a:r>
            <a:r>
              <a:rPr lang="es-ES" sz="1300" dirty="0" err="1"/>
              <a:t>these</a:t>
            </a:r>
            <a:r>
              <a:rPr lang="es-ES" sz="1300" dirty="0"/>
              <a:t> </a:t>
            </a:r>
            <a:r>
              <a:rPr lang="es-ES" sz="1300" dirty="0" err="1"/>
              <a:t>specific</a:t>
            </a:r>
            <a:r>
              <a:rPr lang="es-ES" sz="1300" dirty="0"/>
              <a:t> </a:t>
            </a:r>
            <a:r>
              <a:rPr lang="es-ES" sz="1300" dirty="0" err="1"/>
              <a:t>objectives</a:t>
            </a:r>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4</a:t>
            </a:fld>
            <a:endParaRPr lang="es-ES" dirty="0"/>
          </a:p>
        </p:txBody>
      </p:sp>
    </p:spTree>
    <p:extLst>
      <p:ext uri="{BB962C8B-B14F-4D97-AF65-F5344CB8AC3E}">
        <p14:creationId xmlns:p14="http://schemas.microsoft.com/office/powerpoint/2010/main" val="424419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5</a:t>
            </a:fld>
            <a:endParaRPr lang="es-ES" dirty="0"/>
          </a:p>
        </p:txBody>
      </p:sp>
    </p:spTree>
    <p:extLst>
      <p:ext uri="{BB962C8B-B14F-4D97-AF65-F5344CB8AC3E}">
        <p14:creationId xmlns:p14="http://schemas.microsoft.com/office/powerpoint/2010/main" val="49459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6</a:t>
            </a:fld>
            <a:endParaRPr lang="es-ES" dirty="0"/>
          </a:p>
        </p:txBody>
      </p:sp>
    </p:spTree>
    <p:extLst>
      <p:ext uri="{BB962C8B-B14F-4D97-AF65-F5344CB8AC3E}">
        <p14:creationId xmlns:p14="http://schemas.microsoft.com/office/powerpoint/2010/main" val="42430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7</a:t>
            </a:fld>
            <a:endParaRPr lang="es-ES" dirty="0"/>
          </a:p>
        </p:txBody>
      </p:sp>
    </p:spTree>
    <p:extLst>
      <p:ext uri="{BB962C8B-B14F-4D97-AF65-F5344CB8AC3E}">
        <p14:creationId xmlns:p14="http://schemas.microsoft.com/office/powerpoint/2010/main" val="222018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8</a:t>
            </a:fld>
            <a:endParaRPr lang="es-ES" dirty="0"/>
          </a:p>
        </p:txBody>
      </p:sp>
    </p:spTree>
    <p:extLst>
      <p:ext uri="{BB962C8B-B14F-4D97-AF65-F5344CB8AC3E}">
        <p14:creationId xmlns:p14="http://schemas.microsoft.com/office/powerpoint/2010/main" val="266249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9</a:t>
            </a:fld>
            <a:endParaRPr lang="es-ES" dirty="0"/>
          </a:p>
        </p:txBody>
      </p:sp>
    </p:spTree>
    <p:extLst>
      <p:ext uri="{BB962C8B-B14F-4D97-AF65-F5344CB8AC3E}">
        <p14:creationId xmlns:p14="http://schemas.microsoft.com/office/powerpoint/2010/main" val="244636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70FD5-A098-4DC6-9C4B-0DD420D369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F20244-B12D-41BE-9A15-932BD13D1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2A029E-A3B7-42A0-B5B9-11F97EBD6B78}"/>
              </a:ext>
            </a:extLst>
          </p:cNvPr>
          <p:cNvSpPr>
            <a:spLocks noGrp="1"/>
          </p:cNvSpPr>
          <p:nvPr>
            <p:ph type="dt" sz="half" idx="10"/>
          </p:nvPr>
        </p:nvSpPr>
        <p:spPr/>
        <p:txBody>
          <a:bodyPr/>
          <a:lstStyle/>
          <a:p>
            <a:fld id="{A0B36E4C-BA33-4241-86CC-8DF1B0B96C83}" type="datetime1">
              <a:rPr lang="es-ES" smtClean="0"/>
              <a:t>30/09/2024</a:t>
            </a:fld>
            <a:endParaRPr lang="es-ES" dirty="0"/>
          </a:p>
        </p:txBody>
      </p:sp>
      <p:sp>
        <p:nvSpPr>
          <p:cNvPr id="5" name="Marcador de pie de página 4">
            <a:extLst>
              <a:ext uri="{FF2B5EF4-FFF2-40B4-BE49-F238E27FC236}">
                <a16:creationId xmlns:a16="http://schemas.microsoft.com/office/drawing/2014/main" id="{CA265B60-5996-4B84-A4D0-1D997BA058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B902EE1-AA38-4674-913E-F71C7482FCB5}"/>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1760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732-A98B-49C4-8695-E5A0D2BD649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2204BC0-E743-4B20-9A4D-C4CDCEB4A6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68236-4921-430F-B7B8-6498740148CD}"/>
              </a:ext>
            </a:extLst>
          </p:cNvPr>
          <p:cNvSpPr>
            <a:spLocks noGrp="1"/>
          </p:cNvSpPr>
          <p:nvPr>
            <p:ph type="dt" sz="half" idx="10"/>
          </p:nvPr>
        </p:nvSpPr>
        <p:spPr/>
        <p:txBody>
          <a:bodyPr/>
          <a:lstStyle/>
          <a:p>
            <a:fld id="{F2675B1A-00BC-4D5C-BE9B-90F5115CF30A}" type="datetime1">
              <a:rPr lang="es-ES" smtClean="0"/>
              <a:t>30/09/2024</a:t>
            </a:fld>
            <a:endParaRPr lang="es-ES" dirty="0"/>
          </a:p>
        </p:txBody>
      </p:sp>
      <p:sp>
        <p:nvSpPr>
          <p:cNvPr id="5" name="Marcador de pie de página 4">
            <a:extLst>
              <a:ext uri="{FF2B5EF4-FFF2-40B4-BE49-F238E27FC236}">
                <a16:creationId xmlns:a16="http://schemas.microsoft.com/office/drawing/2014/main" id="{1D6C0870-85C6-45E6-9ABC-880A202E950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FCA6107-9433-4AA0-AAAF-6E3FC829AEC1}"/>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4415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5F4DC4-55AF-48E1-B18B-F5967F5FD2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1C9B52D-6C94-44DF-852C-C6AF1D4D31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9A031-F11E-4878-B35F-1E1004A435DB}"/>
              </a:ext>
            </a:extLst>
          </p:cNvPr>
          <p:cNvSpPr>
            <a:spLocks noGrp="1"/>
          </p:cNvSpPr>
          <p:nvPr>
            <p:ph type="dt" sz="half" idx="10"/>
          </p:nvPr>
        </p:nvSpPr>
        <p:spPr/>
        <p:txBody>
          <a:bodyPr/>
          <a:lstStyle/>
          <a:p>
            <a:fld id="{0B7BFA63-E786-4858-86C1-75FE9E846F59}" type="datetime1">
              <a:rPr lang="es-ES" smtClean="0"/>
              <a:t>30/09/2024</a:t>
            </a:fld>
            <a:endParaRPr lang="es-ES" dirty="0"/>
          </a:p>
        </p:txBody>
      </p:sp>
      <p:sp>
        <p:nvSpPr>
          <p:cNvPr id="5" name="Marcador de pie de página 4">
            <a:extLst>
              <a:ext uri="{FF2B5EF4-FFF2-40B4-BE49-F238E27FC236}">
                <a16:creationId xmlns:a16="http://schemas.microsoft.com/office/drawing/2014/main" id="{15185E12-D220-413D-991F-B264338F0FF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64CB44D-0F2F-43DF-9FD3-DAE4E2C2C7DF}"/>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11209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E8F8-54AA-4EC6-A49F-353E70C47C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A84A6-DFAE-4CEE-9EE4-FDD116C0A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28671C-734A-4170-8F94-84FAB79AE7C6}"/>
              </a:ext>
            </a:extLst>
          </p:cNvPr>
          <p:cNvSpPr>
            <a:spLocks noGrp="1"/>
          </p:cNvSpPr>
          <p:nvPr>
            <p:ph type="dt" sz="half" idx="10"/>
          </p:nvPr>
        </p:nvSpPr>
        <p:spPr/>
        <p:txBody>
          <a:bodyPr/>
          <a:lstStyle/>
          <a:p>
            <a:fld id="{1B350655-73A0-4572-A0ED-89A977D4F4B4}" type="datetime1">
              <a:rPr lang="es-ES" smtClean="0"/>
              <a:t>30/09/2024</a:t>
            </a:fld>
            <a:endParaRPr lang="es-ES" dirty="0"/>
          </a:p>
        </p:txBody>
      </p:sp>
      <p:sp>
        <p:nvSpPr>
          <p:cNvPr id="5" name="Marcador de pie de página 4">
            <a:extLst>
              <a:ext uri="{FF2B5EF4-FFF2-40B4-BE49-F238E27FC236}">
                <a16:creationId xmlns:a16="http://schemas.microsoft.com/office/drawing/2014/main" id="{9050405B-6A76-46F1-A849-AA756EA4112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1C09FAE-A759-4A77-931D-4F7511C098D0}"/>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184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790EE-90E0-4302-935F-4D0993D9C7B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F15C41-A530-4970-827C-8726006BC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0DF606-F28A-444F-A994-5E5772E09886}"/>
              </a:ext>
            </a:extLst>
          </p:cNvPr>
          <p:cNvSpPr>
            <a:spLocks noGrp="1"/>
          </p:cNvSpPr>
          <p:nvPr>
            <p:ph type="dt" sz="half" idx="10"/>
          </p:nvPr>
        </p:nvSpPr>
        <p:spPr/>
        <p:txBody>
          <a:bodyPr/>
          <a:lstStyle/>
          <a:p>
            <a:fld id="{D6440607-1A33-41AC-B862-4CAF17F88E26}" type="datetime1">
              <a:rPr lang="es-ES" smtClean="0"/>
              <a:t>30/09/2024</a:t>
            </a:fld>
            <a:endParaRPr lang="es-ES" dirty="0"/>
          </a:p>
        </p:txBody>
      </p:sp>
      <p:sp>
        <p:nvSpPr>
          <p:cNvPr id="5" name="Marcador de pie de página 4">
            <a:extLst>
              <a:ext uri="{FF2B5EF4-FFF2-40B4-BE49-F238E27FC236}">
                <a16:creationId xmlns:a16="http://schemas.microsoft.com/office/drawing/2014/main" id="{D4F6F367-2509-45A1-ACA6-B85720C0F01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E5FB4F6-95E8-41B2-8101-4B901C32EE9E}"/>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52877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C0FE4-04A5-4624-BA14-E9B37A24F3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C33417-3D9E-4F87-A7E3-023087B6AB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056555C-72D9-4F5F-A9FB-FA9C422C6A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9B9F5-6F20-4120-9D66-609FB2FB6ACE}"/>
              </a:ext>
            </a:extLst>
          </p:cNvPr>
          <p:cNvSpPr>
            <a:spLocks noGrp="1"/>
          </p:cNvSpPr>
          <p:nvPr>
            <p:ph type="dt" sz="half" idx="10"/>
          </p:nvPr>
        </p:nvSpPr>
        <p:spPr/>
        <p:txBody>
          <a:bodyPr/>
          <a:lstStyle/>
          <a:p>
            <a:fld id="{F03E074E-C988-44AA-B7AC-4743966D7C5E}" type="datetime1">
              <a:rPr lang="es-ES" smtClean="0"/>
              <a:t>30/09/2024</a:t>
            </a:fld>
            <a:endParaRPr lang="es-ES" dirty="0"/>
          </a:p>
        </p:txBody>
      </p:sp>
      <p:sp>
        <p:nvSpPr>
          <p:cNvPr id="6" name="Marcador de pie de página 5">
            <a:extLst>
              <a:ext uri="{FF2B5EF4-FFF2-40B4-BE49-F238E27FC236}">
                <a16:creationId xmlns:a16="http://schemas.microsoft.com/office/drawing/2014/main" id="{B5F87CC6-1D3B-4158-A7A0-A2A32D607E2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AD72249-8272-4B2C-9857-C32F664C616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5659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06522-A128-416E-84CD-08B9EA6EBC2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1F401-21EA-4E7D-94EF-6C679EC7E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628985-55D7-451C-A526-43C48677D8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36CECD-9B69-435F-96F5-26B059F35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86C22D-7A86-48CE-918E-679C384C7B1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C41C32-983D-43BE-936D-42F8AA170709}"/>
              </a:ext>
            </a:extLst>
          </p:cNvPr>
          <p:cNvSpPr>
            <a:spLocks noGrp="1"/>
          </p:cNvSpPr>
          <p:nvPr>
            <p:ph type="dt" sz="half" idx="10"/>
          </p:nvPr>
        </p:nvSpPr>
        <p:spPr/>
        <p:txBody>
          <a:bodyPr/>
          <a:lstStyle/>
          <a:p>
            <a:fld id="{7ACCE1C9-C2BB-4A64-81D6-C3A3F6D5C0B7}" type="datetime1">
              <a:rPr lang="es-ES" smtClean="0"/>
              <a:t>30/09/2024</a:t>
            </a:fld>
            <a:endParaRPr lang="es-ES" dirty="0"/>
          </a:p>
        </p:txBody>
      </p:sp>
      <p:sp>
        <p:nvSpPr>
          <p:cNvPr id="8" name="Marcador de pie de página 7">
            <a:extLst>
              <a:ext uri="{FF2B5EF4-FFF2-40B4-BE49-F238E27FC236}">
                <a16:creationId xmlns:a16="http://schemas.microsoft.com/office/drawing/2014/main" id="{5F816196-160A-41A2-ACF6-BA9A0690986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F1E86A4B-D925-4631-B3CD-A82DCD3EA938}"/>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4671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1D7BB-E23F-4A0C-8CF9-605FE10CA3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C9C3EDE-C509-44ED-B0A5-E687027A65B3}"/>
              </a:ext>
            </a:extLst>
          </p:cNvPr>
          <p:cNvSpPr>
            <a:spLocks noGrp="1"/>
          </p:cNvSpPr>
          <p:nvPr>
            <p:ph type="dt" sz="half" idx="10"/>
          </p:nvPr>
        </p:nvSpPr>
        <p:spPr/>
        <p:txBody>
          <a:bodyPr/>
          <a:lstStyle/>
          <a:p>
            <a:fld id="{F44AA307-3576-49B5-9F6B-A8C1A939E865}" type="datetime1">
              <a:rPr lang="es-ES" smtClean="0"/>
              <a:t>30/09/2024</a:t>
            </a:fld>
            <a:endParaRPr lang="es-ES" dirty="0"/>
          </a:p>
        </p:txBody>
      </p:sp>
      <p:sp>
        <p:nvSpPr>
          <p:cNvPr id="4" name="Marcador de pie de página 3">
            <a:extLst>
              <a:ext uri="{FF2B5EF4-FFF2-40B4-BE49-F238E27FC236}">
                <a16:creationId xmlns:a16="http://schemas.microsoft.com/office/drawing/2014/main" id="{3D6BA4B7-0717-44D3-BDD7-09F2C2775E1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209A16D-F6E0-46AC-A595-BBAF00AFAFC9}"/>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4457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D2F6F-1C00-4643-AADE-0DE023BC7F75}"/>
              </a:ext>
            </a:extLst>
          </p:cNvPr>
          <p:cNvSpPr>
            <a:spLocks noGrp="1"/>
          </p:cNvSpPr>
          <p:nvPr>
            <p:ph type="dt" sz="half" idx="10"/>
          </p:nvPr>
        </p:nvSpPr>
        <p:spPr/>
        <p:txBody>
          <a:bodyPr/>
          <a:lstStyle/>
          <a:p>
            <a:fld id="{97FEC523-BCCE-4ECD-8234-B2488EC01DDC}" type="datetime1">
              <a:rPr lang="es-ES" smtClean="0"/>
              <a:t>30/09/2024</a:t>
            </a:fld>
            <a:endParaRPr lang="es-ES" dirty="0"/>
          </a:p>
        </p:txBody>
      </p:sp>
      <p:sp>
        <p:nvSpPr>
          <p:cNvPr id="3" name="Marcador de pie de página 2">
            <a:extLst>
              <a:ext uri="{FF2B5EF4-FFF2-40B4-BE49-F238E27FC236}">
                <a16:creationId xmlns:a16="http://schemas.microsoft.com/office/drawing/2014/main" id="{39F932C9-B9F8-48B4-AC79-E80EE37BE3F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D38949E-5608-4959-AD83-E346A983C39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0152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DBFB-EF15-4190-8F57-177C1FF994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49A0EA-6264-4C5B-824B-9753C2D96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027CB7-1C45-4F76-89DD-44F0FE8D3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ACA933-CE95-4AF5-A855-A2F73FE3A465}"/>
              </a:ext>
            </a:extLst>
          </p:cNvPr>
          <p:cNvSpPr>
            <a:spLocks noGrp="1"/>
          </p:cNvSpPr>
          <p:nvPr>
            <p:ph type="dt" sz="half" idx="10"/>
          </p:nvPr>
        </p:nvSpPr>
        <p:spPr/>
        <p:txBody>
          <a:bodyPr/>
          <a:lstStyle/>
          <a:p>
            <a:fld id="{D6B4E37E-02D6-4787-9E7E-C67D39D18183}" type="datetime1">
              <a:rPr lang="es-ES" smtClean="0"/>
              <a:t>30/09/2024</a:t>
            </a:fld>
            <a:endParaRPr lang="es-ES" dirty="0"/>
          </a:p>
        </p:txBody>
      </p:sp>
      <p:sp>
        <p:nvSpPr>
          <p:cNvPr id="6" name="Marcador de pie de página 5">
            <a:extLst>
              <a:ext uri="{FF2B5EF4-FFF2-40B4-BE49-F238E27FC236}">
                <a16:creationId xmlns:a16="http://schemas.microsoft.com/office/drawing/2014/main" id="{A5F10AB8-29A9-4DC5-9F7F-D4CF7556FAB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CB7A037-2F9B-4A08-AC96-23C669A2D91C}"/>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2395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608A4-B3B5-478E-A56F-A90D81145D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62809A9-4EAF-461E-ACC3-B7CCCAC50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id="{0272C6F3-8ABD-4F1F-A7A1-C4AC62B81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FCF432-4DCF-4BDA-89BA-59373413394E}"/>
              </a:ext>
            </a:extLst>
          </p:cNvPr>
          <p:cNvSpPr>
            <a:spLocks noGrp="1"/>
          </p:cNvSpPr>
          <p:nvPr>
            <p:ph type="dt" sz="half" idx="10"/>
          </p:nvPr>
        </p:nvSpPr>
        <p:spPr/>
        <p:txBody>
          <a:bodyPr/>
          <a:lstStyle/>
          <a:p>
            <a:fld id="{0B42C714-607E-4B5E-A66A-302C9B6F6671}" type="datetime1">
              <a:rPr lang="es-ES" smtClean="0"/>
              <a:t>30/09/2024</a:t>
            </a:fld>
            <a:endParaRPr lang="es-ES" dirty="0"/>
          </a:p>
        </p:txBody>
      </p:sp>
      <p:sp>
        <p:nvSpPr>
          <p:cNvPr id="6" name="Marcador de pie de página 5">
            <a:extLst>
              <a:ext uri="{FF2B5EF4-FFF2-40B4-BE49-F238E27FC236}">
                <a16:creationId xmlns:a16="http://schemas.microsoft.com/office/drawing/2014/main" id="{97AA4AF4-CDFC-4B00-80F0-19F706C9F1D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F1AEA35-21BA-4D21-938A-4DE39A51FEE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3054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385FE3-1265-43EC-B40B-F148D823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2FCD8-3AF2-4DFC-8583-5654A051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26B81D-562D-413E-B6EC-984FD7433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4E956-60FF-4E63-A4CA-3B59A3DCB9CC}" type="datetime1">
              <a:rPr lang="es-ES" smtClean="0"/>
              <a:t>30/09/2024</a:t>
            </a:fld>
            <a:endParaRPr lang="es-ES" dirty="0"/>
          </a:p>
        </p:txBody>
      </p:sp>
      <p:sp>
        <p:nvSpPr>
          <p:cNvPr id="5" name="Marcador de pie de página 4">
            <a:extLst>
              <a:ext uri="{FF2B5EF4-FFF2-40B4-BE49-F238E27FC236}">
                <a16:creationId xmlns:a16="http://schemas.microsoft.com/office/drawing/2014/main" id="{F12687D7-BC1E-4DFF-B0F1-0C4D3B48D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F102B6FC-D070-47BD-89C6-DB76EAFD0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1240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9.png"/><Relationship Id="rId10" Type="http://schemas.microsoft.com/office/2007/relationships/diagramDrawing" Target="../diagrams/drawing5.xml"/><Relationship Id="rId4" Type="http://schemas.openxmlformats.org/officeDocument/2006/relationships/image" Target="../media/image8.pn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9.png"/><Relationship Id="rId4" Type="http://schemas.openxmlformats.org/officeDocument/2006/relationships/diagramData" Target="../diagrams/data6.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9.png"/><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B9C297C-FB6B-2AB7-D699-2267FB61DC65}"/>
              </a:ext>
            </a:extLst>
          </p:cNvPr>
          <p:cNvGrpSpPr/>
          <p:nvPr/>
        </p:nvGrpSpPr>
        <p:grpSpPr>
          <a:xfrm>
            <a:off x="-85060" y="-53165"/>
            <a:ext cx="12291237" cy="5454504"/>
            <a:chOff x="-10633" y="-31899"/>
            <a:chExt cx="12216810" cy="3827721"/>
          </a:xfrm>
        </p:grpSpPr>
        <p:sp>
          <p:nvSpPr>
            <p:cNvPr id="6" name="Forma libre: forma 5">
              <a:extLst>
                <a:ext uri="{FF2B5EF4-FFF2-40B4-BE49-F238E27FC236}">
                  <a16:creationId xmlns:a16="http://schemas.microsoft.com/office/drawing/2014/main" id="{9302DA96-DC15-6F93-D5F1-F335CC9573EE}"/>
                </a:ext>
              </a:extLst>
            </p:cNvPr>
            <p:cNvSpPr/>
            <p:nvPr/>
          </p:nvSpPr>
          <p:spPr>
            <a:xfrm>
              <a:off x="-10633" y="-31899"/>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651EBCCB-1AD1-EB0B-DDEA-B690C2FDA699}"/>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rma libre: forma 10">
              <a:extLst>
                <a:ext uri="{FF2B5EF4-FFF2-40B4-BE49-F238E27FC236}">
                  <a16:creationId xmlns:a16="http://schemas.microsoft.com/office/drawing/2014/main" id="{460C77B8-DCBD-6E92-0EC5-57BE7C7BBD4C}"/>
                </a:ext>
              </a:extLst>
            </p:cNvPr>
            <p:cNvSpPr/>
            <p:nvPr/>
          </p:nvSpPr>
          <p:spPr>
            <a:xfrm>
              <a:off x="0" y="2349792"/>
              <a:ext cx="1711842" cy="1446028"/>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orma libre: forma 11">
              <a:extLst>
                <a:ext uri="{FF2B5EF4-FFF2-40B4-BE49-F238E27FC236}">
                  <a16:creationId xmlns:a16="http://schemas.microsoft.com/office/drawing/2014/main" id="{B19D0C96-85A5-858E-6290-58C2EB37906D}"/>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Imagen que contiene Interfaz de usuario gráfica&#10;&#10;Descripción generada automáticamente">
            <a:extLst>
              <a:ext uri="{FF2B5EF4-FFF2-40B4-BE49-F238E27FC236}">
                <a16:creationId xmlns:a16="http://schemas.microsoft.com/office/drawing/2014/main" id="{E4FE44D7-E713-47DB-A216-F6A4290C9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 y="6008878"/>
            <a:ext cx="4175760" cy="6949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00" y="4737858"/>
            <a:ext cx="2724918" cy="1965964"/>
          </a:xfrm>
          <a:prstGeom prst="rect">
            <a:avLst/>
          </a:prstGeom>
        </p:spPr>
      </p:pic>
      <p:sp>
        <p:nvSpPr>
          <p:cNvPr id="8" name="Título 1">
            <a:extLst>
              <a:ext uri="{FF2B5EF4-FFF2-40B4-BE49-F238E27FC236}">
                <a16:creationId xmlns:a16="http://schemas.microsoft.com/office/drawing/2014/main" id="{47841DBE-ED4E-D70A-BCF8-378580CEB23D}"/>
              </a:ext>
            </a:extLst>
          </p:cNvPr>
          <p:cNvSpPr>
            <a:spLocks noGrp="1"/>
          </p:cNvSpPr>
          <p:nvPr>
            <p:ph type="ctrTitle"/>
          </p:nvPr>
        </p:nvSpPr>
        <p:spPr>
          <a:xfrm>
            <a:off x="-1344183" y="996926"/>
            <a:ext cx="12482622" cy="1130300"/>
          </a:xfrm>
        </p:spPr>
        <p:txBody>
          <a:bodyPr>
            <a:noAutofit/>
          </a:bodyPr>
          <a:lstStyle/>
          <a:p>
            <a:pPr>
              <a:lnSpc>
                <a:spcPct val="100000"/>
              </a:lnSpc>
              <a:spcBef>
                <a:spcPts val="4200"/>
              </a:spcBef>
            </a:pPr>
            <a:br>
              <a:rPr lang="es-ES" sz="2400" dirty="0">
                <a:solidFill>
                  <a:schemeClr val="bg1"/>
                </a:solidFill>
                <a:latin typeface="Arial" panose="020B0604020202020204" pitchFamily="34" charset="0"/>
                <a:cs typeface="Arial" panose="020B0604020202020204" pitchFamily="34" charset="0"/>
              </a:rPr>
            </a:br>
            <a:br>
              <a:rPr lang="es-ES" sz="24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Quality Assurance in Child and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Family Support in Europe</a:t>
            </a:r>
            <a:br>
              <a:rPr lang="en-US" sz="3200" dirty="0">
                <a:solidFill>
                  <a:schemeClr val="bg1"/>
                </a:solidFill>
                <a:latin typeface="Arial" panose="020B0604020202020204" pitchFamily="34" charset="0"/>
                <a:cs typeface="Arial" panose="020B0604020202020204" pitchFamily="34" charset="0"/>
              </a:rPr>
            </a:br>
            <a:br>
              <a:rPr lang="es-ES" sz="28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P</a:t>
            </a:r>
            <a:r>
              <a:rPr lang="en-US" sz="2800" dirty="0" err="1">
                <a:solidFill>
                  <a:schemeClr val="bg1"/>
                </a:solidFill>
                <a:latin typeface="Arial" panose="020B0604020202020204" pitchFamily="34" charset="0"/>
                <a:cs typeface="Arial" panose="020B0604020202020204" pitchFamily="34" charset="0"/>
              </a:rPr>
              <a:t>olicy</a:t>
            </a:r>
            <a:r>
              <a:rPr lang="en-US" sz="2800" dirty="0">
                <a:solidFill>
                  <a:schemeClr val="bg1"/>
                </a:solidFill>
                <a:latin typeface="Arial" panose="020B0604020202020204" pitchFamily="34" charset="0"/>
                <a:cs typeface="Arial" panose="020B0604020202020204" pitchFamily="34" charset="0"/>
              </a:rPr>
              <a:t> lessons for evidence-informed decision making</a:t>
            </a:r>
            <a:endParaRPr lang="es-ES" sz="2400"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535C04E-4800-4C5C-9FC3-9688B82E8893}"/>
              </a:ext>
            </a:extLst>
          </p:cNvPr>
          <p:cNvSpPr txBox="1"/>
          <p:nvPr/>
        </p:nvSpPr>
        <p:spPr>
          <a:xfrm>
            <a:off x="7525608" y="2558785"/>
            <a:ext cx="5706410" cy="369332"/>
          </a:xfrm>
          <a:prstGeom prst="rect">
            <a:avLst/>
          </a:prstGeom>
          <a:noFill/>
        </p:spPr>
        <p:txBody>
          <a:bodyPr wrap="square" rtlCol="0">
            <a:spAutoFit/>
          </a:bodyPr>
          <a:lstStyle/>
          <a:p>
            <a:pPr algn="ctr">
              <a:spcBef>
                <a:spcPts val="1200"/>
              </a:spcBef>
            </a:pPr>
            <a:r>
              <a:rPr lang="es-ES" i="1" dirty="0" err="1">
                <a:solidFill>
                  <a:srgbClr val="2D3778"/>
                </a:solidFill>
                <a:latin typeface="Arial" panose="020B0604020202020204" pitchFamily="34" charset="0"/>
                <a:cs typeface="Arial" panose="020B0604020202020204" pitchFamily="34" charset="0"/>
              </a:rPr>
              <a:t>Brussels</a:t>
            </a:r>
            <a:r>
              <a:rPr lang="es-ES" i="1" dirty="0">
                <a:solidFill>
                  <a:srgbClr val="2D3778"/>
                </a:solidFill>
                <a:latin typeface="Arial" panose="020B0604020202020204" pitchFamily="34" charset="0"/>
                <a:cs typeface="Arial" panose="020B0604020202020204" pitchFamily="34" charset="0"/>
              </a:rPr>
              <a:t>, 30</a:t>
            </a:r>
            <a:r>
              <a:rPr lang="es-ES" i="1" baseline="30000" dirty="0">
                <a:solidFill>
                  <a:srgbClr val="2D3778"/>
                </a:solidFill>
                <a:latin typeface="Arial" panose="020B0604020202020204" pitchFamily="34" charset="0"/>
                <a:cs typeface="Arial" panose="020B0604020202020204" pitchFamily="34" charset="0"/>
              </a:rPr>
              <a:t>th</a:t>
            </a:r>
            <a:r>
              <a:rPr lang="es-ES" i="1" dirty="0">
                <a:solidFill>
                  <a:srgbClr val="2D3778"/>
                </a:solidFill>
                <a:latin typeface="Arial" panose="020B0604020202020204" pitchFamily="34" charset="0"/>
                <a:cs typeface="Arial" panose="020B0604020202020204" pitchFamily="34" charset="0"/>
              </a:rPr>
              <a:t> September 2024</a:t>
            </a:r>
          </a:p>
        </p:txBody>
      </p:sp>
      <p:pic>
        <p:nvPicPr>
          <p:cNvPr id="5" name="logo">
            <a:extLst>
              <a:ext uri="{FF2B5EF4-FFF2-40B4-BE49-F238E27FC236}">
                <a16:creationId xmlns:a16="http://schemas.microsoft.com/office/drawing/2014/main" id="{26659A8F-AE57-05DC-F1EF-C00246B66931}"/>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26849" y="4737858"/>
            <a:ext cx="2437501" cy="1823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30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9033E59-9F1B-F92E-9533-3876C2731C5B}"/>
              </a:ext>
            </a:extLst>
          </p:cNvPr>
          <p:cNvSpPr>
            <a:spLocks noGrp="1"/>
          </p:cNvSpPr>
          <p:nvPr>
            <p:ph type="title"/>
          </p:nvPr>
        </p:nvSpPr>
        <p:spPr>
          <a:xfrm>
            <a:off x="1753815" y="41668"/>
            <a:ext cx="8366942" cy="1401183"/>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Support Evidence System</a:t>
            </a:r>
          </a:p>
        </p:txBody>
      </p:sp>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C1CB57DA-673E-E5AF-C043-7693A123EAEC}"/>
              </a:ext>
            </a:extLst>
          </p:cNvPr>
          <p:cNvGrpSpPr/>
          <p:nvPr/>
        </p:nvGrpSpPr>
        <p:grpSpPr>
          <a:xfrm>
            <a:off x="10600558" y="110686"/>
            <a:ext cx="1483514" cy="669353"/>
            <a:chOff x="10600558" y="110686"/>
            <a:chExt cx="1483514" cy="669353"/>
          </a:xfrm>
        </p:grpSpPr>
        <p:grpSp>
          <p:nvGrpSpPr>
            <p:cNvPr id="10" name="Grupo 9">
              <a:extLst>
                <a:ext uri="{FF2B5EF4-FFF2-40B4-BE49-F238E27FC236}">
                  <a16:creationId xmlns:a16="http://schemas.microsoft.com/office/drawing/2014/main" id="{9A050FF1-3E54-899D-5E00-E730A623FC7A}"/>
                </a:ext>
              </a:extLst>
            </p:cNvPr>
            <p:cNvGrpSpPr/>
            <p:nvPr/>
          </p:nvGrpSpPr>
          <p:grpSpPr>
            <a:xfrm>
              <a:off x="10600558" y="110686"/>
              <a:ext cx="1483514" cy="307777"/>
              <a:chOff x="10612043" y="212897"/>
              <a:chExt cx="1483514" cy="307777"/>
            </a:xfrm>
          </p:grpSpPr>
          <p:sp>
            <p:nvSpPr>
              <p:cNvPr id="13" name="CuadroTexto 12">
                <a:extLst>
                  <a:ext uri="{FF2B5EF4-FFF2-40B4-BE49-F238E27FC236}">
                    <a16:creationId xmlns:a16="http://schemas.microsoft.com/office/drawing/2014/main" id="{3EFA3ED8-AE6D-F677-904E-39C555325409}"/>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4" name="Picture 3">
                <a:extLst>
                  <a:ext uri="{FF2B5EF4-FFF2-40B4-BE49-F238E27FC236}">
                    <a16:creationId xmlns:a16="http://schemas.microsoft.com/office/drawing/2014/main" id="{345886C2-ED80-EF03-E042-84E222C8CFA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2" name="Imagen 11" descr="Captura de pantalla de computadora&#10;&#10;Descripción generada automáticamente">
              <a:extLst>
                <a:ext uri="{FF2B5EF4-FFF2-40B4-BE49-F238E27FC236}">
                  <a16:creationId xmlns:a16="http://schemas.microsoft.com/office/drawing/2014/main" id="{9F2A6FF0-3289-0D88-92C5-44B350C62A11}"/>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graphicFrame>
        <p:nvGraphicFramePr>
          <p:cNvPr id="18" name="Diagrama 17">
            <a:extLst>
              <a:ext uri="{FF2B5EF4-FFF2-40B4-BE49-F238E27FC236}">
                <a16:creationId xmlns:a16="http://schemas.microsoft.com/office/drawing/2014/main" id="{BC114469-6BA9-76B0-2096-ACA54C3110AC}"/>
              </a:ext>
            </a:extLst>
          </p:cNvPr>
          <p:cNvGraphicFramePr/>
          <p:nvPr>
            <p:extLst>
              <p:ext uri="{D42A27DB-BD31-4B8C-83A1-F6EECF244321}">
                <p14:modId xmlns:p14="http://schemas.microsoft.com/office/powerpoint/2010/main" val="702911387"/>
              </p:ext>
            </p:extLst>
          </p:nvPr>
        </p:nvGraphicFramePr>
        <p:xfrm>
          <a:off x="583657" y="1059295"/>
          <a:ext cx="11024685" cy="55732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527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aphicFrame>
        <p:nvGraphicFramePr>
          <p:cNvPr id="6" name="Diagrama 5">
            <a:extLst>
              <a:ext uri="{FF2B5EF4-FFF2-40B4-BE49-F238E27FC236}">
                <a16:creationId xmlns:a16="http://schemas.microsoft.com/office/drawing/2014/main" id="{653EE3C1-7DCA-2FE9-458D-A4D8EFD9B4F3}"/>
              </a:ext>
            </a:extLst>
          </p:cNvPr>
          <p:cNvGraphicFramePr/>
          <p:nvPr>
            <p:extLst>
              <p:ext uri="{D42A27DB-BD31-4B8C-83A1-F6EECF244321}">
                <p14:modId xmlns:p14="http://schemas.microsoft.com/office/powerpoint/2010/main" val="1822768377"/>
              </p:ext>
            </p:extLst>
          </p:nvPr>
        </p:nvGraphicFramePr>
        <p:xfrm>
          <a:off x="1176232" y="1346083"/>
          <a:ext cx="10166083" cy="5151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ítulo 4">
            <a:extLst>
              <a:ext uri="{FF2B5EF4-FFF2-40B4-BE49-F238E27FC236}">
                <a16:creationId xmlns:a16="http://schemas.microsoft.com/office/drawing/2014/main" id="{ED46F6C7-2476-3A0B-35D7-16C98D769CAE}"/>
              </a:ext>
            </a:extLst>
          </p:cNvPr>
          <p:cNvSpPr>
            <a:spLocks noGrp="1"/>
          </p:cNvSpPr>
          <p:nvPr>
            <p:ph type="title"/>
          </p:nvPr>
        </p:nvSpPr>
        <p:spPr>
          <a:xfrm>
            <a:off x="1749149" y="358013"/>
            <a:ext cx="8500108" cy="844052"/>
          </a:xfrm>
        </p:spPr>
        <p:txBody>
          <a:bodyPr vert="horz" lIns="91440" tIns="45720" rIns="91440" bIns="45720" rtlCol="0" anchor="ctr">
            <a:noAutofit/>
          </a:bodyPr>
          <a:lstStyle/>
          <a:p>
            <a:pPr algn="ctr">
              <a:lnSpc>
                <a:spcPct val="100000"/>
              </a:lnSpc>
            </a:pPr>
            <a:r>
              <a:rPr lang="es-ES" sz="4000" b="1" dirty="0">
                <a:solidFill>
                  <a:srgbClr val="2D3778"/>
                </a:solidFill>
                <a:latin typeface="Arial" panose="020B0604020202020204" pitchFamily="34" charset="0"/>
                <a:cs typeface="Arial" panose="020B0604020202020204" pitchFamily="34" charset="0"/>
              </a:rPr>
              <a:t>Quality Assurance Protocol Development</a:t>
            </a:r>
          </a:p>
        </p:txBody>
      </p:sp>
      <p:grpSp>
        <p:nvGrpSpPr>
          <p:cNvPr id="3" name="Grupo 2">
            <a:extLst>
              <a:ext uri="{FF2B5EF4-FFF2-40B4-BE49-F238E27FC236}">
                <a16:creationId xmlns:a16="http://schemas.microsoft.com/office/drawing/2014/main" id="{4BC65E97-67E4-0F8D-E048-EA92AC65E8BA}"/>
              </a:ext>
            </a:extLst>
          </p:cNvPr>
          <p:cNvGrpSpPr/>
          <p:nvPr/>
        </p:nvGrpSpPr>
        <p:grpSpPr>
          <a:xfrm>
            <a:off x="10600558" y="110686"/>
            <a:ext cx="1483514" cy="669353"/>
            <a:chOff x="10600558" y="110686"/>
            <a:chExt cx="1483514" cy="669353"/>
          </a:xfrm>
        </p:grpSpPr>
        <p:grpSp>
          <p:nvGrpSpPr>
            <p:cNvPr id="9" name="Grupo 8">
              <a:extLst>
                <a:ext uri="{FF2B5EF4-FFF2-40B4-BE49-F238E27FC236}">
                  <a16:creationId xmlns:a16="http://schemas.microsoft.com/office/drawing/2014/main" id="{5AA14510-0840-2DEE-1086-5A3BC2519873}"/>
                </a:ext>
              </a:extLst>
            </p:cNvPr>
            <p:cNvGrpSpPr/>
            <p:nvPr/>
          </p:nvGrpSpPr>
          <p:grpSpPr>
            <a:xfrm>
              <a:off x="10600558" y="110686"/>
              <a:ext cx="1483514" cy="307777"/>
              <a:chOff x="10612043" y="212897"/>
              <a:chExt cx="1483514" cy="307777"/>
            </a:xfrm>
          </p:grpSpPr>
          <p:sp>
            <p:nvSpPr>
              <p:cNvPr id="12" name="CuadroTexto 11">
                <a:extLst>
                  <a:ext uri="{FF2B5EF4-FFF2-40B4-BE49-F238E27FC236}">
                    <a16:creationId xmlns:a16="http://schemas.microsoft.com/office/drawing/2014/main" id="{6B6D1CE4-5692-800B-E4B5-49131F936799}"/>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A717B1A7-E229-0972-2542-C1F4E1FFB2D4}"/>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1" name="Imagen 10" descr="Captura de pantalla de computadora&#10;&#10;Descripción generada automáticamente">
              <a:extLst>
                <a:ext uri="{FF2B5EF4-FFF2-40B4-BE49-F238E27FC236}">
                  <a16:creationId xmlns:a16="http://schemas.microsoft.com/office/drawing/2014/main" id="{FFAC4FEB-5615-5EEE-B91C-372AED8F7AE6}"/>
                </a:ext>
              </a:extLst>
            </p:cNvPr>
            <p:cNvPicPr>
              <a:picLocks noChangeAspect="1"/>
            </p:cNvPicPr>
            <p:nvPr/>
          </p:nvPicPr>
          <p:blipFill rotWithShape="1">
            <a:blip r:embed="rId10">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Tree>
    <p:extLst>
      <p:ext uri="{BB962C8B-B14F-4D97-AF65-F5344CB8AC3E}">
        <p14:creationId xmlns:p14="http://schemas.microsoft.com/office/powerpoint/2010/main" val="34177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527EC40D-E799-49B5-8B18-300733E846E9}"/>
                                            </p:graphicEl>
                                          </p:spTgt>
                                        </p:tgtEl>
                                        <p:attrNameLst>
                                          <p:attrName>style.visibility</p:attrName>
                                        </p:attrNameLst>
                                      </p:cBhvr>
                                      <p:to>
                                        <p:strVal val="visible"/>
                                      </p:to>
                                    </p:set>
                                    <p:animEffect transition="in" filter="fade">
                                      <p:cBhvr>
                                        <p:cTn id="7" dur="500"/>
                                        <p:tgtEl>
                                          <p:spTgt spid="6">
                                            <p:graphicEl>
                                              <a:dgm id="{527EC40D-E799-49B5-8B18-300733E846E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CB28AE69-0007-4D0A-A66C-5BFA7AC943BD}"/>
                                            </p:graphicEl>
                                          </p:spTgt>
                                        </p:tgtEl>
                                        <p:attrNameLst>
                                          <p:attrName>style.visibility</p:attrName>
                                        </p:attrNameLst>
                                      </p:cBhvr>
                                      <p:to>
                                        <p:strVal val="visible"/>
                                      </p:to>
                                    </p:set>
                                    <p:animEffect transition="in" filter="fade">
                                      <p:cBhvr>
                                        <p:cTn id="10" dur="500"/>
                                        <p:tgtEl>
                                          <p:spTgt spid="6">
                                            <p:graphicEl>
                                              <a:dgm id="{CB28AE69-0007-4D0A-A66C-5BFA7AC943B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A4C78113-DB0F-4A84-B22E-B4AC469A282A}"/>
                                            </p:graphicEl>
                                          </p:spTgt>
                                        </p:tgtEl>
                                        <p:attrNameLst>
                                          <p:attrName>style.visibility</p:attrName>
                                        </p:attrNameLst>
                                      </p:cBhvr>
                                      <p:to>
                                        <p:strVal val="visible"/>
                                      </p:to>
                                    </p:set>
                                    <p:animEffect transition="in" filter="fade">
                                      <p:cBhvr>
                                        <p:cTn id="13" dur="500"/>
                                        <p:tgtEl>
                                          <p:spTgt spid="6">
                                            <p:graphicEl>
                                              <a:dgm id="{A4C78113-DB0F-4A84-B22E-B4AC469A282A}"/>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D3874E02-1E7F-4B05-B87D-892615C77137}"/>
                                            </p:graphicEl>
                                          </p:spTgt>
                                        </p:tgtEl>
                                        <p:attrNameLst>
                                          <p:attrName>style.visibility</p:attrName>
                                        </p:attrNameLst>
                                      </p:cBhvr>
                                      <p:to>
                                        <p:strVal val="visible"/>
                                      </p:to>
                                    </p:set>
                                    <p:animEffect transition="in" filter="fade">
                                      <p:cBhvr>
                                        <p:cTn id="16" dur="500"/>
                                        <p:tgtEl>
                                          <p:spTgt spid="6">
                                            <p:graphicEl>
                                              <a:dgm id="{D3874E02-1E7F-4B05-B87D-892615C77137}"/>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376D1920-8CD6-4CFB-BBE0-5E29A3FCAEA0}"/>
                                            </p:graphicEl>
                                          </p:spTgt>
                                        </p:tgtEl>
                                        <p:attrNameLst>
                                          <p:attrName>style.visibility</p:attrName>
                                        </p:attrNameLst>
                                      </p:cBhvr>
                                      <p:to>
                                        <p:strVal val="visible"/>
                                      </p:to>
                                    </p:set>
                                    <p:animEffect transition="in" filter="fade">
                                      <p:cBhvr>
                                        <p:cTn id="19" dur="500"/>
                                        <p:tgtEl>
                                          <p:spTgt spid="6">
                                            <p:graphicEl>
                                              <a:dgm id="{376D1920-8CD6-4CFB-BBE0-5E29A3FCAEA0}"/>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7EC82C32-D5B6-45C2-B95C-A1E523007B1B}"/>
                                            </p:graphicEl>
                                          </p:spTgt>
                                        </p:tgtEl>
                                        <p:attrNameLst>
                                          <p:attrName>style.visibility</p:attrName>
                                        </p:attrNameLst>
                                      </p:cBhvr>
                                      <p:to>
                                        <p:strVal val="visible"/>
                                      </p:to>
                                    </p:set>
                                    <p:animEffect transition="in" filter="fade">
                                      <p:cBhvr>
                                        <p:cTn id="24" dur="500"/>
                                        <p:tgtEl>
                                          <p:spTgt spid="6">
                                            <p:graphicEl>
                                              <a:dgm id="{7EC82C32-D5B6-45C2-B95C-A1E523007B1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D8074121-9F37-44FD-8FDD-F754819E7F49}"/>
                                            </p:graphicEl>
                                          </p:spTgt>
                                        </p:tgtEl>
                                        <p:attrNameLst>
                                          <p:attrName>style.visibility</p:attrName>
                                        </p:attrNameLst>
                                      </p:cBhvr>
                                      <p:to>
                                        <p:strVal val="visible"/>
                                      </p:to>
                                    </p:set>
                                    <p:animEffect transition="in" filter="fade">
                                      <p:cBhvr>
                                        <p:cTn id="27" dur="500"/>
                                        <p:tgtEl>
                                          <p:spTgt spid="6">
                                            <p:graphicEl>
                                              <a:dgm id="{D8074121-9F37-44FD-8FDD-F754819E7F4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8AF5834C-2E6D-4E34-BC31-97B1F0E64550}"/>
                                            </p:graphicEl>
                                          </p:spTgt>
                                        </p:tgtEl>
                                        <p:attrNameLst>
                                          <p:attrName>style.visibility</p:attrName>
                                        </p:attrNameLst>
                                      </p:cBhvr>
                                      <p:to>
                                        <p:strVal val="visible"/>
                                      </p:to>
                                    </p:set>
                                    <p:animEffect transition="in" filter="fade">
                                      <p:cBhvr>
                                        <p:cTn id="30" dur="500"/>
                                        <p:tgtEl>
                                          <p:spTgt spid="6">
                                            <p:graphicEl>
                                              <a:dgm id="{8AF5834C-2E6D-4E34-BC31-97B1F0E6455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AB67D687-DD80-4FFE-9837-17753328869A}"/>
                                            </p:graphicEl>
                                          </p:spTgt>
                                        </p:tgtEl>
                                        <p:attrNameLst>
                                          <p:attrName>style.visibility</p:attrName>
                                        </p:attrNameLst>
                                      </p:cBhvr>
                                      <p:to>
                                        <p:strVal val="visible"/>
                                      </p:to>
                                    </p:set>
                                    <p:animEffect transition="in" filter="fade">
                                      <p:cBhvr>
                                        <p:cTn id="33" dur="500"/>
                                        <p:tgtEl>
                                          <p:spTgt spid="6">
                                            <p:graphicEl>
                                              <a:dgm id="{AB67D687-DD80-4FFE-9837-17753328869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20984AF5-08C9-4683-A95C-41BED6F4CF0F}"/>
                                            </p:graphicEl>
                                          </p:spTgt>
                                        </p:tgtEl>
                                        <p:attrNameLst>
                                          <p:attrName>style.visibility</p:attrName>
                                        </p:attrNameLst>
                                      </p:cBhvr>
                                      <p:to>
                                        <p:strVal val="visible"/>
                                      </p:to>
                                    </p:set>
                                    <p:animEffect transition="in" filter="fade">
                                      <p:cBhvr>
                                        <p:cTn id="38" dur="500"/>
                                        <p:tgtEl>
                                          <p:spTgt spid="6">
                                            <p:graphicEl>
                                              <a:dgm id="{20984AF5-08C9-4683-A95C-41BED6F4CF0F}"/>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A00E8CCD-1B23-49CF-A63D-4360B5C5C223}"/>
                                            </p:graphicEl>
                                          </p:spTgt>
                                        </p:tgtEl>
                                        <p:attrNameLst>
                                          <p:attrName>style.visibility</p:attrName>
                                        </p:attrNameLst>
                                      </p:cBhvr>
                                      <p:to>
                                        <p:strVal val="visible"/>
                                      </p:to>
                                    </p:set>
                                    <p:animEffect transition="in" filter="fade">
                                      <p:cBhvr>
                                        <p:cTn id="41" dur="500"/>
                                        <p:tgtEl>
                                          <p:spTgt spid="6">
                                            <p:graphicEl>
                                              <a:dgm id="{A00E8CCD-1B23-49CF-A63D-4360B5C5C2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4" name="Título 4">
            <a:extLst>
              <a:ext uri="{FF2B5EF4-FFF2-40B4-BE49-F238E27FC236}">
                <a16:creationId xmlns:a16="http://schemas.microsoft.com/office/drawing/2014/main" id="{ED46F6C7-2476-3A0B-35D7-16C98D769CAE}"/>
              </a:ext>
            </a:extLst>
          </p:cNvPr>
          <p:cNvSpPr>
            <a:spLocks noGrp="1"/>
          </p:cNvSpPr>
          <p:nvPr>
            <p:ph type="title"/>
          </p:nvPr>
        </p:nvSpPr>
        <p:spPr>
          <a:xfrm>
            <a:off x="1749149" y="418463"/>
            <a:ext cx="8500108" cy="844052"/>
          </a:xfrm>
        </p:spPr>
        <p:txBody>
          <a:bodyPr vert="horz" lIns="91440" tIns="45720" rIns="91440" bIns="45720" rtlCol="0" anchor="ctr">
            <a:noAutofit/>
          </a:bodyPr>
          <a:lstStyle/>
          <a:p>
            <a:pPr algn="ctr">
              <a:lnSpc>
                <a:spcPct val="100000"/>
              </a:lnSpc>
            </a:pPr>
            <a:r>
              <a:rPr lang="es-ES" sz="4000" b="1" dirty="0">
                <a:solidFill>
                  <a:srgbClr val="2D3778"/>
                </a:solidFill>
                <a:latin typeface="Arial" panose="020B0604020202020204" pitchFamily="34" charset="0"/>
                <a:cs typeface="Arial" panose="020B0604020202020204" pitchFamily="34" charset="0"/>
              </a:rPr>
              <a:t>Quality Assurance </a:t>
            </a:r>
            <a:r>
              <a:rPr lang="es-ES" sz="4000" b="1" dirty="0" err="1">
                <a:solidFill>
                  <a:srgbClr val="2D3778"/>
                </a:solidFill>
                <a:latin typeface="Arial" panose="020B0604020202020204" pitchFamily="34" charset="0"/>
                <a:cs typeface="Arial" panose="020B0604020202020204" pitchFamily="34" charset="0"/>
              </a:rPr>
              <a:t>Protocol</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Implementation</a:t>
            </a:r>
            <a:endParaRPr lang="es-ES" sz="4000" b="1" dirty="0">
              <a:solidFill>
                <a:srgbClr val="2D3778"/>
              </a:solidFill>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4BC65E97-67E4-0F8D-E048-EA92AC65E8BA}"/>
              </a:ext>
            </a:extLst>
          </p:cNvPr>
          <p:cNvGrpSpPr/>
          <p:nvPr/>
        </p:nvGrpSpPr>
        <p:grpSpPr>
          <a:xfrm>
            <a:off x="10600558" y="110686"/>
            <a:ext cx="1483514" cy="669353"/>
            <a:chOff x="10600558" y="110686"/>
            <a:chExt cx="1483514" cy="669353"/>
          </a:xfrm>
        </p:grpSpPr>
        <p:grpSp>
          <p:nvGrpSpPr>
            <p:cNvPr id="9" name="Grupo 8">
              <a:extLst>
                <a:ext uri="{FF2B5EF4-FFF2-40B4-BE49-F238E27FC236}">
                  <a16:creationId xmlns:a16="http://schemas.microsoft.com/office/drawing/2014/main" id="{5AA14510-0840-2DEE-1086-5A3BC2519873}"/>
                </a:ext>
              </a:extLst>
            </p:cNvPr>
            <p:cNvGrpSpPr/>
            <p:nvPr/>
          </p:nvGrpSpPr>
          <p:grpSpPr>
            <a:xfrm>
              <a:off x="10600558" y="110686"/>
              <a:ext cx="1483514" cy="307777"/>
              <a:chOff x="10612043" y="212897"/>
              <a:chExt cx="1483514" cy="307777"/>
            </a:xfrm>
          </p:grpSpPr>
          <p:sp>
            <p:nvSpPr>
              <p:cNvPr id="12" name="CuadroTexto 11">
                <a:extLst>
                  <a:ext uri="{FF2B5EF4-FFF2-40B4-BE49-F238E27FC236}">
                    <a16:creationId xmlns:a16="http://schemas.microsoft.com/office/drawing/2014/main" id="{6B6D1CE4-5692-800B-E4B5-49131F936799}"/>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A717B1A7-E229-0972-2542-C1F4E1FFB2D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1" name="Imagen 10" descr="Captura de pantalla de computadora&#10;&#10;Descripción generada automáticamente">
              <a:extLst>
                <a:ext uri="{FF2B5EF4-FFF2-40B4-BE49-F238E27FC236}">
                  <a16:creationId xmlns:a16="http://schemas.microsoft.com/office/drawing/2014/main" id="{FFAC4FEB-5615-5EEE-B91C-372AED8F7AE6}"/>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2" name="Imagen 1">
            <a:extLst>
              <a:ext uri="{FF2B5EF4-FFF2-40B4-BE49-F238E27FC236}">
                <a16:creationId xmlns:a16="http://schemas.microsoft.com/office/drawing/2014/main" id="{17D79D03-D03D-A67A-95DA-BD588782A32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7855" y="1855232"/>
            <a:ext cx="7149910" cy="4976989"/>
          </a:xfrm>
          <a:prstGeom prst="rect">
            <a:avLst/>
          </a:prstGeom>
          <a:noFill/>
          <a:ln>
            <a:noFill/>
          </a:ln>
        </p:spPr>
      </p:pic>
      <p:sp>
        <p:nvSpPr>
          <p:cNvPr id="5" name="Bocadillo: rectángulo con esquinas redondeadas 4">
            <a:extLst>
              <a:ext uri="{FF2B5EF4-FFF2-40B4-BE49-F238E27FC236}">
                <a16:creationId xmlns:a16="http://schemas.microsoft.com/office/drawing/2014/main" id="{7EAA818E-721D-B44D-839B-0CEA892D32F8}"/>
              </a:ext>
            </a:extLst>
          </p:cNvPr>
          <p:cNvSpPr/>
          <p:nvPr/>
        </p:nvSpPr>
        <p:spPr>
          <a:xfrm>
            <a:off x="159323" y="1711101"/>
            <a:ext cx="8150488" cy="1790489"/>
          </a:xfrm>
          <a:prstGeom prst="wedgeRoundRectCallout">
            <a:avLst>
              <a:gd name="adj1" fmla="val 11646"/>
              <a:gd name="adj2" fmla="val 88655"/>
              <a:gd name="adj3" fmla="val 16667"/>
            </a:avLst>
          </a:prstGeom>
          <a:solidFill>
            <a:schemeClr val="bg1"/>
          </a:solidFill>
          <a:ln w="28575" cap="flat" cmpd="sng" algn="ctr">
            <a:solidFill>
              <a:srgbClr val="CB6397"/>
            </a:solidFill>
            <a:prstDash val="solid"/>
            <a:miter lim="800000"/>
          </a:ln>
          <a:effectLst/>
        </p:spPr>
        <p:txBody>
          <a:bodyPr rtlCol="0" anchor="ctr"/>
          <a:lstStyle/>
          <a:p>
            <a:pPr marL="457200" lvl="0" indent="-457200" algn="just" defTabSz="1219170">
              <a:spcBef>
                <a:spcPts val="600"/>
              </a:spcBef>
              <a:buFont typeface="Arial" panose="020B0604020202020204" pitchFamily="34" charset="0"/>
              <a:buChar char="•"/>
            </a:pPr>
            <a:r>
              <a:rPr lang="en-US" sz="2000" b="1" dirty="0">
                <a:solidFill>
                  <a:srgbClr val="2D3778"/>
                </a:solidFill>
                <a:latin typeface="Arial" panose="020B0604020202020204" pitchFamily="34" charset="0"/>
                <a:cs typeface="Arial" panose="020B0604020202020204" pitchFamily="34" charset="0"/>
              </a:rPr>
              <a:t>Self-assessment process </a:t>
            </a:r>
            <a:r>
              <a:rPr lang="en-US" sz="2000" dirty="0">
                <a:solidFill>
                  <a:srgbClr val="2D3778"/>
                </a:solidFill>
                <a:latin typeface="Arial" panose="020B0604020202020204" pitchFamily="34" charset="0"/>
                <a:cs typeface="Arial" panose="020B0604020202020204" pitchFamily="34" charset="0"/>
              </a:rPr>
              <a:t>led by National Working Groups</a:t>
            </a:r>
          </a:p>
          <a:p>
            <a:pPr marL="457200" indent="-457200" algn="just" defTabSz="1219170">
              <a:spcBef>
                <a:spcPts val="600"/>
              </a:spcBef>
              <a:buFont typeface="Arial" panose="020B0604020202020204" pitchFamily="34" charset="0"/>
              <a:buChar char="•"/>
            </a:pPr>
            <a:r>
              <a:rPr lang="en-US" sz="2000" dirty="0">
                <a:solidFill>
                  <a:srgbClr val="2D3778"/>
                </a:solidFill>
                <a:latin typeface="Arial" panose="020B0604020202020204" pitchFamily="34" charset="0"/>
                <a:cs typeface="Arial" panose="020B0604020202020204" pitchFamily="34" charset="0"/>
              </a:rPr>
              <a:t>Multi-disciplinary, cross-sectorial &amp; multi-agency </a:t>
            </a:r>
            <a:r>
              <a:rPr lang="en-US" sz="2000" b="1" dirty="0">
                <a:solidFill>
                  <a:srgbClr val="2D3778"/>
                </a:solidFill>
                <a:latin typeface="Arial" panose="020B0604020202020204" pitchFamily="34" charset="0"/>
                <a:cs typeface="Arial" panose="020B0604020202020204" pitchFamily="34" charset="0"/>
              </a:rPr>
              <a:t>partnership</a:t>
            </a:r>
          </a:p>
          <a:p>
            <a:pPr marL="457200" lvl="0" indent="-457200" algn="just" defTabSz="1219170">
              <a:spcBef>
                <a:spcPts val="600"/>
              </a:spcBef>
              <a:buFont typeface="Arial" panose="020B0604020202020204" pitchFamily="34" charset="0"/>
              <a:buChar char="•"/>
            </a:pPr>
            <a:r>
              <a:rPr lang="en-US" sz="2000" b="1" dirty="0">
                <a:solidFill>
                  <a:srgbClr val="2D3778"/>
                </a:solidFill>
                <a:latin typeface="Arial" panose="020B0604020202020204" pitchFamily="34" charset="0"/>
                <a:cs typeface="Arial" panose="020B0604020202020204" pitchFamily="34" charset="0"/>
              </a:rPr>
              <a:t>Guarantee </a:t>
            </a:r>
            <a:r>
              <a:rPr lang="en-US" sz="2000" dirty="0">
                <a:solidFill>
                  <a:srgbClr val="2D3778"/>
                </a:solidFill>
                <a:latin typeface="Arial" panose="020B0604020202020204" pitchFamily="34" charset="0"/>
                <a:cs typeface="Arial" panose="020B0604020202020204" pitchFamily="34" charset="0"/>
              </a:rPr>
              <a:t>for engagement, reliability and sustainability</a:t>
            </a:r>
          </a:p>
          <a:p>
            <a:pPr marL="457200" lvl="0" indent="-457200" algn="just" defTabSz="1219170">
              <a:spcBef>
                <a:spcPts val="600"/>
              </a:spcBef>
              <a:buFont typeface="Arial" panose="020B0604020202020204" pitchFamily="34" charset="0"/>
              <a:buChar char="•"/>
            </a:pPr>
            <a:r>
              <a:rPr lang="en-US" sz="2000" dirty="0">
                <a:solidFill>
                  <a:srgbClr val="2D3778"/>
                </a:solidFill>
                <a:latin typeface="Arial" panose="020B0604020202020204" pitchFamily="34" charset="0"/>
                <a:cs typeface="Arial" panose="020B0604020202020204" pitchFamily="34" charset="0"/>
              </a:rPr>
              <a:t>Opportunity to create local and global </a:t>
            </a:r>
            <a:r>
              <a:rPr lang="en-US" sz="2000" b="1" dirty="0">
                <a:solidFill>
                  <a:srgbClr val="2D3778"/>
                </a:solidFill>
                <a:latin typeface="Arial" panose="020B0604020202020204" pitchFamily="34" charset="0"/>
                <a:cs typeface="Arial" panose="020B0604020202020204" pitchFamily="34" charset="0"/>
              </a:rPr>
              <a:t>systemic transformation</a:t>
            </a:r>
          </a:p>
        </p:txBody>
      </p:sp>
      <p:grpSp>
        <p:nvGrpSpPr>
          <p:cNvPr id="7" name="Grupo 6">
            <a:extLst>
              <a:ext uri="{FF2B5EF4-FFF2-40B4-BE49-F238E27FC236}">
                <a16:creationId xmlns:a16="http://schemas.microsoft.com/office/drawing/2014/main" id="{F97D478A-6448-7432-078B-A5DE33AA648A}"/>
              </a:ext>
            </a:extLst>
          </p:cNvPr>
          <p:cNvGrpSpPr/>
          <p:nvPr/>
        </p:nvGrpSpPr>
        <p:grpSpPr>
          <a:xfrm>
            <a:off x="4380976" y="4271661"/>
            <a:ext cx="2019258" cy="1790489"/>
            <a:chOff x="5434046" y="2829390"/>
            <a:chExt cx="2019258" cy="1790489"/>
          </a:xfrm>
        </p:grpSpPr>
        <p:pic>
          <p:nvPicPr>
            <p:cNvPr id="8" name="Imagen 7" descr="Diagrama&#10;&#10;Descripción generada automáticamente con confianza baja">
              <a:extLst>
                <a:ext uri="{FF2B5EF4-FFF2-40B4-BE49-F238E27FC236}">
                  <a16:creationId xmlns:a16="http://schemas.microsoft.com/office/drawing/2014/main" id="{DBDC8ED4-12A9-159E-092A-548857400910}"/>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4263" b="22175"/>
            <a:stretch/>
          </p:blipFill>
          <p:spPr>
            <a:xfrm>
              <a:off x="5893903" y="2961602"/>
              <a:ext cx="1559401" cy="1002371"/>
            </a:xfrm>
            <a:prstGeom prst="rect">
              <a:avLst/>
            </a:prstGeom>
          </p:spPr>
        </p:pic>
        <p:pic>
          <p:nvPicPr>
            <p:cNvPr id="14" name="Imagen 13" descr="Imagen que contiene Icono&#10;&#10;Descripción generada automáticamente">
              <a:extLst>
                <a:ext uri="{FF2B5EF4-FFF2-40B4-BE49-F238E27FC236}">
                  <a16:creationId xmlns:a16="http://schemas.microsoft.com/office/drawing/2014/main" id="{B3198613-82BE-C6C2-D4D5-CA7AE7D7F4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4046" y="2829390"/>
              <a:ext cx="1947762" cy="1790489"/>
            </a:xfrm>
            <a:prstGeom prst="rect">
              <a:avLst/>
            </a:prstGeom>
          </p:spPr>
        </p:pic>
      </p:grpSp>
      <p:sp>
        <p:nvSpPr>
          <p:cNvPr id="6" name="CuadroTexto 5">
            <a:extLst>
              <a:ext uri="{FF2B5EF4-FFF2-40B4-BE49-F238E27FC236}">
                <a16:creationId xmlns:a16="http://schemas.microsoft.com/office/drawing/2014/main" id="{E00034D6-D58D-D36A-C267-D41DE1BF6BF1}"/>
              </a:ext>
            </a:extLst>
          </p:cNvPr>
          <p:cNvSpPr txBox="1"/>
          <p:nvPr/>
        </p:nvSpPr>
        <p:spPr>
          <a:xfrm>
            <a:off x="87827" y="5477374"/>
            <a:ext cx="3642656" cy="1169551"/>
          </a:xfrm>
          <a:prstGeom prst="rect">
            <a:avLst/>
          </a:prstGeom>
          <a:noFill/>
        </p:spPr>
        <p:txBody>
          <a:bodyPr wrap="square" rtlCol="0">
            <a:spAutoFit/>
          </a:bodyPr>
          <a:lstStyle/>
          <a:p>
            <a:pPr algn="ctr">
              <a:spcBef>
                <a:spcPts val="600"/>
              </a:spcBef>
            </a:pPr>
            <a:r>
              <a:rPr lang="es-ES" sz="2000" dirty="0">
                <a:solidFill>
                  <a:srgbClr val="002060"/>
                </a:solidFill>
              </a:rPr>
              <a:t>19 </a:t>
            </a:r>
            <a:r>
              <a:rPr lang="es-ES" sz="2000" dirty="0" err="1">
                <a:solidFill>
                  <a:srgbClr val="002060"/>
                </a:solidFill>
              </a:rPr>
              <a:t>National</a:t>
            </a:r>
            <a:r>
              <a:rPr lang="es-ES" sz="2000" dirty="0">
                <a:solidFill>
                  <a:srgbClr val="002060"/>
                </a:solidFill>
              </a:rPr>
              <a:t> </a:t>
            </a:r>
            <a:r>
              <a:rPr lang="es-ES" sz="2000" dirty="0" err="1">
                <a:solidFill>
                  <a:srgbClr val="002060"/>
                </a:solidFill>
              </a:rPr>
              <a:t>Working</a:t>
            </a:r>
            <a:r>
              <a:rPr lang="es-ES" sz="2000" dirty="0">
                <a:solidFill>
                  <a:srgbClr val="002060"/>
                </a:solidFill>
              </a:rPr>
              <a:t> </a:t>
            </a:r>
            <a:r>
              <a:rPr lang="es-ES" sz="2000" dirty="0" err="1">
                <a:solidFill>
                  <a:srgbClr val="002060"/>
                </a:solidFill>
              </a:rPr>
              <a:t>Groups</a:t>
            </a:r>
            <a:endParaRPr lang="es-ES" sz="2000" dirty="0">
              <a:solidFill>
                <a:srgbClr val="002060"/>
              </a:solidFill>
            </a:endParaRPr>
          </a:p>
          <a:p>
            <a:pPr algn="ctr">
              <a:spcBef>
                <a:spcPts val="600"/>
              </a:spcBef>
            </a:pPr>
            <a:r>
              <a:rPr lang="es-ES" sz="2000" i="1" dirty="0">
                <a:solidFill>
                  <a:srgbClr val="002060"/>
                </a:solidFill>
              </a:rPr>
              <a:t>N </a:t>
            </a:r>
            <a:r>
              <a:rPr lang="es-ES" sz="2000" dirty="0">
                <a:solidFill>
                  <a:srgbClr val="002060"/>
                </a:solidFill>
              </a:rPr>
              <a:t>= 283 </a:t>
            </a:r>
            <a:r>
              <a:rPr lang="es-ES" sz="2000" dirty="0" err="1">
                <a:solidFill>
                  <a:srgbClr val="002060"/>
                </a:solidFill>
              </a:rPr>
              <a:t>participants</a:t>
            </a:r>
            <a:endParaRPr lang="es-ES" sz="2000" dirty="0">
              <a:solidFill>
                <a:srgbClr val="002060"/>
              </a:solidFill>
            </a:endParaRPr>
          </a:p>
          <a:p>
            <a:pPr algn="ctr">
              <a:spcBef>
                <a:spcPts val="600"/>
              </a:spcBef>
            </a:pPr>
            <a:r>
              <a:rPr lang="es-ES" sz="2000" i="1" dirty="0">
                <a:solidFill>
                  <a:srgbClr val="002060"/>
                </a:solidFill>
              </a:rPr>
              <a:t>M</a:t>
            </a:r>
            <a:r>
              <a:rPr lang="es-ES" sz="2000" dirty="0">
                <a:solidFill>
                  <a:srgbClr val="002060"/>
                </a:solidFill>
              </a:rPr>
              <a:t> = 14.89 (</a:t>
            </a:r>
            <a:r>
              <a:rPr lang="es-ES" sz="2000" i="1" dirty="0">
                <a:solidFill>
                  <a:srgbClr val="002060"/>
                </a:solidFill>
              </a:rPr>
              <a:t>SD</a:t>
            </a:r>
            <a:r>
              <a:rPr lang="es-ES" sz="2000" dirty="0">
                <a:solidFill>
                  <a:srgbClr val="002060"/>
                </a:solidFill>
              </a:rPr>
              <a:t> = 10.57)</a:t>
            </a:r>
          </a:p>
        </p:txBody>
      </p:sp>
    </p:spTree>
    <p:extLst>
      <p:ext uri="{BB962C8B-B14F-4D97-AF65-F5344CB8AC3E}">
        <p14:creationId xmlns:p14="http://schemas.microsoft.com/office/powerpoint/2010/main" val="6877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aphicFrame>
        <p:nvGraphicFramePr>
          <p:cNvPr id="11" name="Marcador de contenido 10"/>
          <p:cNvGraphicFramePr>
            <a:graphicFrameLocks noGrp="1"/>
          </p:cNvGraphicFramePr>
          <p:nvPr>
            <p:ph idx="1"/>
            <p:extLst>
              <p:ext uri="{D42A27DB-BD31-4B8C-83A1-F6EECF244321}">
                <p14:modId xmlns:p14="http://schemas.microsoft.com/office/powerpoint/2010/main" val="1887546224"/>
              </p:ext>
            </p:extLst>
          </p:nvPr>
        </p:nvGraphicFramePr>
        <p:xfrm>
          <a:off x="743251" y="1831513"/>
          <a:ext cx="10729913" cy="4367213"/>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upo 1">
            <a:extLst>
              <a:ext uri="{FF2B5EF4-FFF2-40B4-BE49-F238E27FC236}">
                <a16:creationId xmlns:a16="http://schemas.microsoft.com/office/drawing/2014/main" id="{BBAF2650-7670-F88E-2EA2-E68A25AFF007}"/>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AD57DEA4-DC85-E084-966E-A7C1D56AD3A0}"/>
                </a:ext>
              </a:extLst>
            </p:cNvPr>
            <p:cNvGrpSpPr/>
            <p:nvPr/>
          </p:nvGrpSpPr>
          <p:grpSpPr>
            <a:xfrm>
              <a:off x="10600558" y="110686"/>
              <a:ext cx="1483514" cy="307777"/>
              <a:chOff x="10612043" y="212897"/>
              <a:chExt cx="1483514" cy="307777"/>
            </a:xfrm>
          </p:grpSpPr>
          <p:sp>
            <p:nvSpPr>
              <p:cNvPr id="10" name="CuadroTexto 9">
                <a:extLst>
                  <a:ext uri="{FF2B5EF4-FFF2-40B4-BE49-F238E27FC236}">
                    <a16:creationId xmlns:a16="http://schemas.microsoft.com/office/drawing/2014/main" id="{F3087398-8E18-3AEC-B104-FBE9E555FA2D}"/>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2" name="Picture 3">
                <a:extLst>
                  <a:ext uri="{FF2B5EF4-FFF2-40B4-BE49-F238E27FC236}">
                    <a16:creationId xmlns:a16="http://schemas.microsoft.com/office/drawing/2014/main" id="{ECF8E047-4E91-0E02-73D4-F92BE0A27C57}"/>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9" name="Imagen 8" descr="Captura de pantalla de computadora&#10;&#10;Descripción generada automáticamente">
              <a:extLst>
                <a:ext uri="{FF2B5EF4-FFF2-40B4-BE49-F238E27FC236}">
                  <a16:creationId xmlns:a16="http://schemas.microsoft.com/office/drawing/2014/main" id="{F5483AC1-636B-5215-5F35-9DD6342B6A63}"/>
                </a:ext>
              </a:extLst>
            </p:cNvPr>
            <p:cNvPicPr>
              <a:picLocks noChangeAspect="1"/>
            </p:cNvPicPr>
            <p:nvPr/>
          </p:nvPicPr>
          <p:blipFill rotWithShape="1">
            <a:blip r:embed="rId6">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CC3258E8-71A1-9B35-F394-4D2C231C6363}"/>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Standards</a:t>
            </a:r>
            <a:r>
              <a:rPr lang="es-ES" sz="4000" b="1" dirty="0">
                <a:solidFill>
                  <a:srgbClr val="2D3778"/>
                </a:solidFill>
                <a:latin typeface="Arial" panose="020B0604020202020204" pitchFamily="34" charset="0"/>
                <a:cs typeface="Arial" panose="020B0604020202020204" pitchFamily="34" charset="0"/>
              </a:rPr>
              <a:t> </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Practice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5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500"/>
                                        <p:tgtEl>
                                          <p:spTgt spid="1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aphicFrame>
        <p:nvGraphicFramePr>
          <p:cNvPr id="9" name="Marcador de contenido 8"/>
          <p:cNvGraphicFramePr>
            <a:graphicFrameLocks noGrp="1"/>
          </p:cNvGraphicFramePr>
          <p:nvPr>
            <p:ph idx="1"/>
            <p:extLst>
              <p:ext uri="{D42A27DB-BD31-4B8C-83A1-F6EECF244321}">
                <p14:modId xmlns:p14="http://schemas.microsoft.com/office/powerpoint/2010/main" val="1534538907"/>
              </p:ext>
            </p:extLst>
          </p:nvPr>
        </p:nvGraphicFramePr>
        <p:xfrm>
          <a:off x="672059" y="1759123"/>
          <a:ext cx="10515600" cy="4351338"/>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o 11">
            <a:extLst>
              <a:ext uri="{FF2B5EF4-FFF2-40B4-BE49-F238E27FC236}">
                <a16:creationId xmlns:a16="http://schemas.microsoft.com/office/drawing/2014/main" id="{764A86F5-CE66-1A48-F827-053BC0EC1779}"/>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405E7ACF-FEBB-708E-19B6-6D1A7830BA74}"/>
                </a:ext>
              </a:extLst>
            </p:cNvPr>
            <p:cNvGrpSpPr/>
            <p:nvPr/>
          </p:nvGrpSpPr>
          <p:grpSpPr>
            <a:xfrm>
              <a:off x="10600558" y="110686"/>
              <a:ext cx="1483514" cy="307777"/>
              <a:chOff x="10612043" y="212897"/>
              <a:chExt cx="1483514" cy="307777"/>
            </a:xfrm>
          </p:grpSpPr>
          <p:sp>
            <p:nvSpPr>
              <p:cNvPr id="6" name="CuadroTexto 5">
                <a:extLst>
                  <a:ext uri="{FF2B5EF4-FFF2-40B4-BE49-F238E27FC236}">
                    <a16:creationId xmlns:a16="http://schemas.microsoft.com/office/drawing/2014/main" id="{5CEFAAA0-3B12-46BA-9320-62406B3A722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7" name="Picture 3">
                <a:extLst>
                  <a:ext uri="{FF2B5EF4-FFF2-40B4-BE49-F238E27FC236}">
                    <a16:creationId xmlns:a16="http://schemas.microsoft.com/office/drawing/2014/main" id="{36A5B256-F02E-40CC-021F-E6E8F5A742C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1" name="Imagen 10" descr="Captura de pantalla de computadora&#10;&#10;Descripción generada automáticamente">
              <a:extLst>
                <a:ext uri="{FF2B5EF4-FFF2-40B4-BE49-F238E27FC236}">
                  <a16:creationId xmlns:a16="http://schemas.microsoft.com/office/drawing/2014/main" id="{857D7E43-2E53-40AD-15FB-BB1189B0B423}"/>
                </a:ext>
              </a:extLst>
            </p:cNvPr>
            <p:cNvPicPr>
              <a:picLocks noChangeAspect="1"/>
            </p:cNvPicPr>
            <p:nvPr/>
          </p:nvPicPr>
          <p:blipFill rotWithShape="1">
            <a:blip r:embed="rId6">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2" name="Título 4">
            <a:extLst>
              <a:ext uri="{FF2B5EF4-FFF2-40B4-BE49-F238E27FC236}">
                <a16:creationId xmlns:a16="http://schemas.microsoft.com/office/drawing/2014/main" id="{33429A5F-1D1D-55D2-797B-2F21D7655F0A}"/>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Standards</a:t>
            </a:r>
            <a:r>
              <a:rPr lang="es-ES" sz="4000" b="1" dirty="0">
                <a:solidFill>
                  <a:srgbClr val="2D3778"/>
                </a:solidFill>
                <a:latin typeface="Arial" panose="020B0604020202020204" pitchFamily="34" charset="0"/>
                <a:cs typeface="Arial" panose="020B0604020202020204" pitchFamily="34" charset="0"/>
              </a:rPr>
              <a:t> </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Provision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2" dur="5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aphicFrame>
        <p:nvGraphicFramePr>
          <p:cNvPr id="11" name="Marcador de contenido 10"/>
          <p:cNvGraphicFramePr>
            <a:graphicFrameLocks noGrp="1"/>
          </p:cNvGraphicFramePr>
          <p:nvPr>
            <p:ph idx="1"/>
            <p:extLst>
              <p:ext uri="{D42A27DB-BD31-4B8C-83A1-F6EECF244321}">
                <p14:modId xmlns:p14="http://schemas.microsoft.com/office/powerpoint/2010/main" val="131474807"/>
              </p:ext>
            </p:extLst>
          </p:nvPr>
        </p:nvGraphicFramePr>
        <p:xfrm>
          <a:off x="838200" y="1862051"/>
          <a:ext cx="10515600" cy="4857374"/>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upo 1">
            <a:extLst>
              <a:ext uri="{FF2B5EF4-FFF2-40B4-BE49-F238E27FC236}">
                <a16:creationId xmlns:a16="http://schemas.microsoft.com/office/drawing/2014/main" id="{FBED97C2-DC83-D2C0-55FE-DE95685B0789}"/>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5FCE1137-1356-07DB-8AF4-0E48B2C3A15A}"/>
                </a:ext>
              </a:extLst>
            </p:cNvPr>
            <p:cNvGrpSpPr/>
            <p:nvPr/>
          </p:nvGrpSpPr>
          <p:grpSpPr>
            <a:xfrm>
              <a:off x="10600558" y="110686"/>
              <a:ext cx="1483514" cy="307777"/>
              <a:chOff x="10612043" y="212897"/>
              <a:chExt cx="1483514" cy="307777"/>
            </a:xfrm>
          </p:grpSpPr>
          <p:sp>
            <p:nvSpPr>
              <p:cNvPr id="10" name="CuadroTexto 9">
                <a:extLst>
                  <a:ext uri="{FF2B5EF4-FFF2-40B4-BE49-F238E27FC236}">
                    <a16:creationId xmlns:a16="http://schemas.microsoft.com/office/drawing/2014/main" id="{4E2ECD5C-2E28-7AE7-F47E-ED1028715DE0}"/>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2" name="Picture 3">
                <a:extLst>
                  <a:ext uri="{FF2B5EF4-FFF2-40B4-BE49-F238E27FC236}">
                    <a16:creationId xmlns:a16="http://schemas.microsoft.com/office/drawing/2014/main" id="{01317998-315A-E37E-B4E0-EA1061D8F234}"/>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9" name="Imagen 8" descr="Captura de pantalla de computadora&#10;&#10;Descripción generada automáticamente">
              <a:extLst>
                <a:ext uri="{FF2B5EF4-FFF2-40B4-BE49-F238E27FC236}">
                  <a16:creationId xmlns:a16="http://schemas.microsoft.com/office/drawing/2014/main" id="{B4958987-35D3-5431-964A-187AC661EF0A}"/>
                </a:ext>
              </a:extLst>
            </p:cNvPr>
            <p:cNvPicPr>
              <a:picLocks noChangeAspect="1"/>
            </p:cNvPicPr>
            <p:nvPr/>
          </p:nvPicPr>
          <p:blipFill rotWithShape="1">
            <a:blip r:embed="rId6">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08933CA5-09E3-7BEA-FA7B-1E436F290877}"/>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Standards</a:t>
            </a:r>
            <a:r>
              <a:rPr lang="es-ES" sz="4000" b="1" dirty="0">
                <a:solidFill>
                  <a:srgbClr val="2D3778"/>
                </a:solidFill>
                <a:latin typeface="Arial" panose="020B0604020202020204" pitchFamily="34" charset="0"/>
                <a:cs typeface="Arial" panose="020B0604020202020204" pitchFamily="34" charset="0"/>
              </a:rPr>
              <a:t> </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Evidence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6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500"/>
                                        <p:tgtEl>
                                          <p:spTgt spid="1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FAB6A089-0CF6-63A6-65F7-0A2BA5589E94}"/>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2085E7B9-EA05-9292-BDAD-D7D7FD30AFF9}"/>
                </a:ext>
              </a:extLst>
            </p:cNvPr>
            <p:cNvGrpSpPr/>
            <p:nvPr/>
          </p:nvGrpSpPr>
          <p:grpSpPr>
            <a:xfrm>
              <a:off x="10600558" y="110686"/>
              <a:ext cx="1483514" cy="307777"/>
              <a:chOff x="10612043" y="212897"/>
              <a:chExt cx="1483514" cy="307777"/>
            </a:xfrm>
          </p:grpSpPr>
          <p:sp>
            <p:nvSpPr>
              <p:cNvPr id="10" name="CuadroTexto 9">
                <a:extLst>
                  <a:ext uri="{FF2B5EF4-FFF2-40B4-BE49-F238E27FC236}">
                    <a16:creationId xmlns:a16="http://schemas.microsoft.com/office/drawing/2014/main" id="{FD119900-92C8-94BE-DA7A-53748C0C03B1}"/>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2" name="Picture 3">
                <a:extLst>
                  <a:ext uri="{FF2B5EF4-FFF2-40B4-BE49-F238E27FC236}">
                    <a16:creationId xmlns:a16="http://schemas.microsoft.com/office/drawing/2014/main" id="{378A3E48-421A-3715-3D93-836BF41E597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9" name="Imagen 8" descr="Captura de pantalla de computadora&#10;&#10;Descripción generada automáticamente">
              <a:extLst>
                <a:ext uri="{FF2B5EF4-FFF2-40B4-BE49-F238E27FC236}">
                  <a16:creationId xmlns:a16="http://schemas.microsoft.com/office/drawing/2014/main" id="{9DF5FF90-7BA1-9DB6-2367-56F31BCBBAF2}"/>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9DBB3069-4F64-984D-47F5-C836D51F2CF7}"/>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Differences</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by</a:t>
            </a:r>
            <a:r>
              <a:rPr lang="es-ES" sz="4000" b="1" dirty="0">
                <a:solidFill>
                  <a:srgbClr val="2D3778"/>
                </a:solidFill>
                <a:latin typeface="Arial" panose="020B0604020202020204" pitchFamily="34" charset="0"/>
                <a:cs typeface="Arial" panose="020B0604020202020204" pitchFamily="34" charset="0"/>
              </a:rPr>
              <a:t> Sector</a:t>
            </a:r>
          </a:p>
        </p:txBody>
      </p:sp>
      <p:graphicFrame>
        <p:nvGraphicFramePr>
          <p:cNvPr id="14" name="Gráfico 13"/>
          <p:cNvGraphicFramePr/>
          <p:nvPr>
            <p:extLst>
              <p:ext uri="{D42A27DB-BD31-4B8C-83A1-F6EECF244321}">
                <p14:modId xmlns:p14="http://schemas.microsoft.com/office/powerpoint/2010/main" val="4102070552"/>
              </p:ext>
            </p:extLst>
          </p:nvPr>
        </p:nvGraphicFramePr>
        <p:xfrm>
          <a:off x="1189072" y="1524609"/>
          <a:ext cx="10186655" cy="52931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5951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B06F94A-7B45-FEDC-C797-D0C8281BD9B9}"/>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66BE4A8E-C838-240F-8E93-4B51C9F83250}"/>
                </a:ext>
              </a:extLst>
            </p:cNvPr>
            <p:cNvGrpSpPr/>
            <p:nvPr/>
          </p:nvGrpSpPr>
          <p:grpSpPr>
            <a:xfrm>
              <a:off x="10600558" y="110686"/>
              <a:ext cx="1483514" cy="307777"/>
              <a:chOff x="10612043" y="212897"/>
              <a:chExt cx="1483514" cy="307777"/>
            </a:xfrm>
          </p:grpSpPr>
          <p:sp>
            <p:nvSpPr>
              <p:cNvPr id="11" name="CuadroTexto 10">
                <a:extLst>
                  <a:ext uri="{FF2B5EF4-FFF2-40B4-BE49-F238E27FC236}">
                    <a16:creationId xmlns:a16="http://schemas.microsoft.com/office/drawing/2014/main" id="{AC805FBE-FDB3-9AE0-7B26-ACEB3F004630}"/>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60E6DAE6-3F72-CAAC-F820-389C5C0911B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0" name="Imagen 9" descr="Captura de pantalla de computadora&#10;&#10;Descripción generada automáticamente">
              <a:extLst>
                <a:ext uri="{FF2B5EF4-FFF2-40B4-BE49-F238E27FC236}">
                  <a16:creationId xmlns:a16="http://schemas.microsoft.com/office/drawing/2014/main" id="{8A8381F2-8254-6DF4-E9D2-69A1EDF04DE8}"/>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BCA743DC-C59A-3D60-C50B-B3125C00A56D}"/>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Prioritisation</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Practice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
        <p:nvSpPr>
          <p:cNvPr id="6" name="Título 4">
            <a:extLst>
              <a:ext uri="{FF2B5EF4-FFF2-40B4-BE49-F238E27FC236}">
                <a16:creationId xmlns:a16="http://schemas.microsoft.com/office/drawing/2014/main" id="{36B536EF-7A53-2741-7891-36C1E195C240}"/>
              </a:ext>
            </a:extLst>
          </p:cNvPr>
          <p:cNvSpPr txBox="1">
            <a:spLocks/>
          </p:cNvSpPr>
          <p:nvPr/>
        </p:nvSpPr>
        <p:spPr>
          <a:xfrm>
            <a:off x="1955297" y="2036809"/>
            <a:ext cx="2573732"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Strengths</a:t>
            </a:r>
            <a:endParaRPr lang="es-ES" sz="2800" b="1" dirty="0">
              <a:solidFill>
                <a:srgbClr val="2D3778"/>
              </a:solidFill>
              <a:latin typeface="Arial" panose="020B0604020202020204" pitchFamily="34" charset="0"/>
              <a:cs typeface="Arial" panose="020B0604020202020204" pitchFamily="34" charset="0"/>
            </a:endParaRPr>
          </a:p>
        </p:txBody>
      </p:sp>
      <p:sp>
        <p:nvSpPr>
          <p:cNvPr id="7" name="Título 4">
            <a:extLst>
              <a:ext uri="{FF2B5EF4-FFF2-40B4-BE49-F238E27FC236}">
                <a16:creationId xmlns:a16="http://schemas.microsoft.com/office/drawing/2014/main" id="{2AD89612-C54D-EBEB-398E-4727BA0A2F94}"/>
              </a:ext>
            </a:extLst>
          </p:cNvPr>
          <p:cNvSpPr txBox="1">
            <a:spLocks/>
          </p:cNvSpPr>
          <p:nvPr/>
        </p:nvSpPr>
        <p:spPr>
          <a:xfrm>
            <a:off x="7044518" y="1998120"/>
            <a:ext cx="4166315"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Areas</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for</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improvement</a:t>
            </a:r>
            <a:endParaRPr lang="es-ES" sz="2800" b="1" dirty="0">
              <a:solidFill>
                <a:srgbClr val="2D3778"/>
              </a:solidFill>
              <a:latin typeface="Arial" panose="020B0604020202020204" pitchFamily="34" charset="0"/>
              <a:cs typeface="Arial" panose="020B0604020202020204" pitchFamily="34" charset="0"/>
            </a:endParaRPr>
          </a:p>
        </p:txBody>
      </p:sp>
      <p:graphicFrame>
        <p:nvGraphicFramePr>
          <p:cNvPr id="14" name="Marcador de contenido 13"/>
          <p:cNvGraphicFramePr>
            <a:graphicFrameLocks noGrp="1"/>
          </p:cNvGraphicFramePr>
          <p:nvPr>
            <p:ph idx="1"/>
            <p:extLst>
              <p:ext uri="{D42A27DB-BD31-4B8C-83A1-F6EECF244321}">
                <p14:modId xmlns:p14="http://schemas.microsoft.com/office/powerpoint/2010/main" val="3832603464"/>
              </p:ext>
            </p:extLst>
          </p:nvPr>
        </p:nvGraphicFramePr>
        <p:xfrm>
          <a:off x="838200" y="2803662"/>
          <a:ext cx="5136715" cy="35561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Gráfico 14"/>
          <p:cNvGraphicFramePr/>
          <p:nvPr>
            <p:extLst>
              <p:ext uri="{D42A27DB-BD31-4B8C-83A1-F6EECF244321}">
                <p14:modId xmlns:p14="http://schemas.microsoft.com/office/powerpoint/2010/main" val="1161101312"/>
              </p:ext>
            </p:extLst>
          </p:nvPr>
        </p:nvGraphicFramePr>
        <p:xfrm>
          <a:off x="6329939" y="2842351"/>
          <a:ext cx="5375753" cy="355618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72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14" grpId="0">
        <p:bldAsOne/>
      </p:bldGraphic>
      <p:bldGraphic spid="1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67DDA63E-AE07-ABEB-3472-1064C721A4F8}"/>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6E15E8B7-BCD6-DBEC-D554-8CFFC3B5306D}"/>
                </a:ext>
              </a:extLst>
            </p:cNvPr>
            <p:cNvGrpSpPr/>
            <p:nvPr/>
          </p:nvGrpSpPr>
          <p:grpSpPr>
            <a:xfrm>
              <a:off x="10600558" y="110686"/>
              <a:ext cx="1483514" cy="307777"/>
              <a:chOff x="10612043" y="212897"/>
              <a:chExt cx="1483514" cy="307777"/>
            </a:xfrm>
          </p:grpSpPr>
          <p:sp>
            <p:nvSpPr>
              <p:cNvPr id="10" name="CuadroTexto 9">
                <a:extLst>
                  <a:ext uri="{FF2B5EF4-FFF2-40B4-BE49-F238E27FC236}">
                    <a16:creationId xmlns:a16="http://schemas.microsoft.com/office/drawing/2014/main" id="{DEEFC88E-4B1E-A83C-07C2-256A7691BE8F}"/>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2" name="Picture 3">
                <a:extLst>
                  <a:ext uri="{FF2B5EF4-FFF2-40B4-BE49-F238E27FC236}">
                    <a16:creationId xmlns:a16="http://schemas.microsoft.com/office/drawing/2014/main" id="{9E3F70D6-FE40-3F66-20B3-C4DF8A0A27A2}"/>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9" name="Imagen 8" descr="Captura de pantalla de computadora&#10;&#10;Descripción generada automáticamente">
              <a:extLst>
                <a:ext uri="{FF2B5EF4-FFF2-40B4-BE49-F238E27FC236}">
                  <a16:creationId xmlns:a16="http://schemas.microsoft.com/office/drawing/2014/main" id="{C9D5B195-0631-97CE-456F-A0655B71891B}"/>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05010B31-F652-0B08-9581-7BD16874891C}"/>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Prioritisation</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Provision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
        <p:nvSpPr>
          <p:cNvPr id="6" name="Título 4">
            <a:extLst>
              <a:ext uri="{FF2B5EF4-FFF2-40B4-BE49-F238E27FC236}">
                <a16:creationId xmlns:a16="http://schemas.microsoft.com/office/drawing/2014/main" id="{2CC2E094-A780-7D03-C081-1EC8B200FF21}"/>
              </a:ext>
            </a:extLst>
          </p:cNvPr>
          <p:cNvSpPr txBox="1">
            <a:spLocks/>
          </p:cNvSpPr>
          <p:nvPr/>
        </p:nvSpPr>
        <p:spPr>
          <a:xfrm>
            <a:off x="1763789" y="1985057"/>
            <a:ext cx="2573732"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Strengths</a:t>
            </a:r>
            <a:endParaRPr lang="es-ES" sz="2800" b="1" dirty="0">
              <a:solidFill>
                <a:srgbClr val="2D3778"/>
              </a:solidFill>
              <a:latin typeface="Arial" panose="020B0604020202020204" pitchFamily="34" charset="0"/>
              <a:cs typeface="Arial" panose="020B0604020202020204" pitchFamily="34" charset="0"/>
            </a:endParaRPr>
          </a:p>
        </p:txBody>
      </p:sp>
      <p:sp>
        <p:nvSpPr>
          <p:cNvPr id="7" name="Título 4">
            <a:extLst>
              <a:ext uri="{FF2B5EF4-FFF2-40B4-BE49-F238E27FC236}">
                <a16:creationId xmlns:a16="http://schemas.microsoft.com/office/drawing/2014/main" id="{7955E6E6-D642-4EA8-BA76-F0F97F3C676F}"/>
              </a:ext>
            </a:extLst>
          </p:cNvPr>
          <p:cNvSpPr txBox="1">
            <a:spLocks/>
          </p:cNvSpPr>
          <p:nvPr/>
        </p:nvSpPr>
        <p:spPr>
          <a:xfrm>
            <a:off x="6794383" y="1985057"/>
            <a:ext cx="4166315"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Areas</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for</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improvement</a:t>
            </a:r>
            <a:endParaRPr lang="es-ES" sz="2800" b="1" dirty="0">
              <a:solidFill>
                <a:srgbClr val="2D3778"/>
              </a:solidFill>
              <a:latin typeface="Arial" panose="020B0604020202020204" pitchFamily="34" charset="0"/>
              <a:cs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3383661224"/>
              </p:ext>
            </p:extLst>
          </p:nvPr>
        </p:nvGraphicFramePr>
        <p:xfrm>
          <a:off x="743251" y="2821083"/>
          <a:ext cx="4825937" cy="33138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áfico 15"/>
          <p:cNvGraphicFramePr/>
          <p:nvPr>
            <p:extLst>
              <p:ext uri="{D42A27DB-BD31-4B8C-83A1-F6EECF244321}">
                <p14:modId xmlns:p14="http://schemas.microsoft.com/office/powerpoint/2010/main" val="1069990513"/>
              </p:ext>
            </p:extLst>
          </p:nvPr>
        </p:nvGraphicFramePr>
        <p:xfrm>
          <a:off x="6266424" y="2868977"/>
          <a:ext cx="5075891" cy="32912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6954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415ADC11-55E1-85BA-2A58-401C8CCD1670}"/>
              </a:ext>
            </a:extLst>
          </p:cNvPr>
          <p:cNvGrpSpPr/>
          <p:nvPr/>
        </p:nvGrpSpPr>
        <p:grpSpPr>
          <a:xfrm>
            <a:off x="10600558" y="110686"/>
            <a:ext cx="1483514" cy="669353"/>
            <a:chOff x="10600558" y="110686"/>
            <a:chExt cx="1483514" cy="669353"/>
          </a:xfrm>
        </p:grpSpPr>
        <p:grpSp>
          <p:nvGrpSpPr>
            <p:cNvPr id="5" name="Grupo 4">
              <a:extLst>
                <a:ext uri="{FF2B5EF4-FFF2-40B4-BE49-F238E27FC236}">
                  <a16:creationId xmlns:a16="http://schemas.microsoft.com/office/drawing/2014/main" id="{610FFD48-A7EA-81CB-C7B5-4F12A17B5170}"/>
                </a:ext>
              </a:extLst>
            </p:cNvPr>
            <p:cNvGrpSpPr/>
            <p:nvPr/>
          </p:nvGrpSpPr>
          <p:grpSpPr>
            <a:xfrm>
              <a:off x="10600558" y="110686"/>
              <a:ext cx="1483514" cy="307777"/>
              <a:chOff x="10612043" y="212897"/>
              <a:chExt cx="1483514" cy="307777"/>
            </a:xfrm>
          </p:grpSpPr>
          <p:sp>
            <p:nvSpPr>
              <p:cNvPr id="11" name="CuadroTexto 10">
                <a:extLst>
                  <a:ext uri="{FF2B5EF4-FFF2-40B4-BE49-F238E27FC236}">
                    <a16:creationId xmlns:a16="http://schemas.microsoft.com/office/drawing/2014/main" id="{7083D9C6-C9C6-45DE-50A4-5E518C0D012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DE778D1B-1701-14B6-B661-86A56B87F9C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0" name="Imagen 9" descr="Captura de pantalla de computadora&#10;&#10;Descripción generada automáticamente">
              <a:extLst>
                <a:ext uri="{FF2B5EF4-FFF2-40B4-BE49-F238E27FC236}">
                  <a16:creationId xmlns:a16="http://schemas.microsoft.com/office/drawing/2014/main" id="{14CD9035-450B-3F7C-1951-B08DA66C2582}"/>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3" name="Título 4">
            <a:extLst>
              <a:ext uri="{FF2B5EF4-FFF2-40B4-BE49-F238E27FC236}">
                <a16:creationId xmlns:a16="http://schemas.microsoft.com/office/drawing/2014/main" id="{D48D1887-17C1-2A2D-674B-68FC41050A11}"/>
              </a:ext>
            </a:extLst>
          </p:cNvPr>
          <p:cNvSpPr>
            <a:spLocks noGrp="1"/>
          </p:cNvSpPr>
          <p:nvPr>
            <p:ph type="title"/>
          </p:nvPr>
        </p:nvSpPr>
        <p:spPr>
          <a:xfrm>
            <a:off x="1763789" y="409803"/>
            <a:ext cx="8470829" cy="9356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Prioritisation</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the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Evidence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a:t>
            </a:r>
            <a:endParaRPr lang="es-ES" sz="4000" b="1" dirty="0">
              <a:solidFill>
                <a:srgbClr val="2D3778"/>
              </a:solidFill>
              <a:latin typeface="Arial" panose="020B0604020202020204" pitchFamily="34" charset="0"/>
              <a:cs typeface="Arial" panose="020B0604020202020204" pitchFamily="34" charset="0"/>
            </a:endParaRPr>
          </a:p>
        </p:txBody>
      </p:sp>
      <p:sp>
        <p:nvSpPr>
          <p:cNvPr id="6" name="Título 4">
            <a:extLst>
              <a:ext uri="{FF2B5EF4-FFF2-40B4-BE49-F238E27FC236}">
                <a16:creationId xmlns:a16="http://schemas.microsoft.com/office/drawing/2014/main" id="{D78B90EC-9C4A-3C04-6DAE-6B207C5D5015}"/>
              </a:ext>
            </a:extLst>
          </p:cNvPr>
          <p:cNvSpPr txBox="1">
            <a:spLocks/>
          </p:cNvSpPr>
          <p:nvPr/>
        </p:nvSpPr>
        <p:spPr>
          <a:xfrm>
            <a:off x="1443010" y="2205733"/>
            <a:ext cx="2573732"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Strengths</a:t>
            </a:r>
            <a:endParaRPr lang="es-ES" sz="2800" b="1" dirty="0">
              <a:solidFill>
                <a:srgbClr val="2D3778"/>
              </a:solidFill>
              <a:latin typeface="Arial" panose="020B0604020202020204" pitchFamily="34" charset="0"/>
              <a:cs typeface="Arial" panose="020B0604020202020204" pitchFamily="34" charset="0"/>
            </a:endParaRPr>
          </a:p>
        </p:txBody>
      </p:sp>
      <p:sp>
        <p:nvSpPr>
          <p:cNvPr id="7" name="Título 4">
            <a:extLst>
              <a:ext uri="{FF2B5EF4-FFF2-40B4-BE49-F238E27FC236}">
                <a16:creationId xmlns:a16="http://schemas.microsoft.com/office/drawing/2014/main" id="{65FD1827-3AD2-F834-C6E2-43EB26423764}"/>
              </a:ext>
            </a:extLst>
          </p:cNvPr>
          <p:cNvSpPr txBox="1">
            <a:spLocks/>
          </p:cNvSpPr>
          <p:nvPr/>
        </p:nvSpPr>
        <p:spPr>
          <a:xfrm>
            <a:off x="7115162" y="2166478"/>
            <a:ext cx="4166315" cy="805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err="1">
                <a:solidFill>
                  <a:srgbClr val="2D3778"/>
                </a:solidFill>
                <a:latin typeface="Arial" panose="020B0604020202020204" pitchFamily="34" charset="0"/>
                <a:cs typeface="Arial" panose="020B0604020202020204" pitchFamily="34" charset="0"/>
              </a:rPr>
              <a:t>Areas</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for</a:t>
            </a:r>
            <a:r>
              <a:rPr lang="es-ES" sz="2800" b="1" dirty="0">
                <a:solidFill>
                  <a:srgbClr val="2D3778"/>
                </a:solidFill>
                <a:latin typeface="Arial" panose="020B0604020202020204" pitchFamily="34" charset="0"/>
                <a:cs typeface="Arial" panose="020B0604020202020204" pitchFamily="34" charset="0"/>
              </a:rPr>
              <a:t> </a:t>
            </a:r>
            <a:r>
              <a:rPr lang="es-ES" sz="2800" b="1" dirty="0" err="1">
                <a:solidFill>
                  <a:srgbClr val="2D3778"/>
                </a:solidFill>
                <a:latin typeface="Arial" panose="020B0604020202020204" pitchFamily="34" charset="0"/>
                <a:cs typeface="Arial" panose="020B0604020202020204" pitchFamily="34" charset="0"/>
              </a:rPr>
              <a:t>improvement</a:t>
            </a:r>
            <a:endParaRPr lang="es-ES" sz="2800" b="1" dirty="0">
              <a:solidFill>
                <a:srgbClr val="2D3778"/>
              </a:solidFill>
              <a:latin typeface="Arial" panose="020B0604020202020204" pitchFamily="34" charset="0"/>
              <a:cs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2349441825"/>
              </p:ext>
            </p:extLst>
          </p:nvPr>
        </p:nvGraphicFramePr>
        <p:xfrm>
          <a:off x="743251" y="3011275"/>
          <a:ext cx="5067300" cy="32197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Gráfico 14"/>
          <p:cNvGraphicFramePr/>
          <p:nvPr>
            <p:extLst>
              <p:ext uri="{D42A27DB-BD31-4B8C-83A1-F6EECF244321}">
                <p14:modId xmlns:p14="http://schemas.microsoft.com/office/powerpoint/2010/main" val="2092189358"/>
              </p:ext>
            </p:extLst>
          </p:nvPr>
        </p:nvGraphicFramePr>
        <p:xfrm>
          <a:off x="6086121" y="2972020"/>
          <a:ext cx="5571995" cy="33788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015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45989" y="920348"/>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049022" y="988072"/>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br>
              <a:rPr lang="es-ES" sz="2000" dirty="0">
                <a:solidFill>
                  <a:schemeClr val="bg1"/>
                </a:solidFill>
                <a:latin typeface="Arial" panose="020B0604020202020204" pitchFamily="34" charset="0"/>
                <a:cs typeface="Arial" panose="020B0604020202020204" pitchFamily="34" charset="0"/>
              </a:rPr>
            </a:b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br>
              <a:rPr lang="en-US" sz="2800" dirty="0">
                <a:solidFill>
                  <a:schemeClr val="bg1"/>
                </a:solidFill>
                <a:latin typeface="Arial" panose="020B0604020202020204" pitchFamily="34" charset="0"/>
                <a:cs typeface="Arial" panose="020B0604020202020204" pitchFamily="34" charset="0"/>
              </a:rPr>
            </a:b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0" y="3377431"/>
            <a:ext cx="12184782" cy="1384995"/>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br>
              <a:rPr lang="es-ES" sz="2400" i="0" dirty="0"/>
            </a:br>
            <a:r>
              <a:rPr lang="en-GB" sz="2600" b="1" i="0" dirty="0">
                <a:effectLst/>
                <a:latin typeface="Arial" panose="020B0604020202020204" pitchFamily="34" charset="0"/>
                <a:ea typeface="Corbel" panose="020B0503020204020204" pitchFamily="34" charset="0"/>
              </a:rPr>
              <a:t>A quality assurance model for integrated child and family care in Europe </a:t>
            </a:r>
          </a:p>
          <a:p>
            <a:r>
              <a:rPr lang="en-GB" sz="2400" i="0" dirty="0">
                <a:effectLst/>
                <a:latin typeface="Arial" panose="020B0604020202020204" pitchFamily="34" charset="0"/>
                <a:ea typeface="Corbel" panose="020B0503020204020204" pitchFamily="34" charset="0"/>
              </a:rPr>
              <a:t>and current situation in 19 countries</a:t>
            </a:r>
            <a:endParaRPr lang="es-ES" sz="2400" i="0" dirty="0"/>
          </a:p>
        </p:txBody>
      </p:sp>
      <p:sp>
        <p:nvSpPr>
          <p:cNvPr id="25" name="CuadroTexto 24">
            <a:extLst>
              <a:ext uri="{FF2B5EF4-FFF2-40B4-BE49-F238E27FC236}">
                <a16:creationId xmlns:a16="http://schemas.microsoft.com/office/drawing/2014/main" id="{0B244925-4B93-0A5A-70D5-E35E262F5CB8}"/>
              </a:ext>
            </a:extLst>
          </p:cNvPr>
          <p:cNvSpPr txBox="1"/>
          <p:nvPr/>
        </p:nvSpPr>
        <p:spPr>
          <a:xfrm>
            <a:off x="1844101" y="5299304"/>
            <a:ext cx="8325293" cy="1333698"/>
          </a:xfrm>
          <a:prstGeom prst="rect">
            <a:avLst/>
          </a:prstGeom>
          <a:noFill/>
        </p:spPr>
        <p:txBody>
          <a:bodyPr wrap="square">
            <a:spAutoFit/>
          </a:bodyPr>
          <a:lstStyle/>
          <a:p>
            <a:pPr algn="ctr">
              <a:lnSpc>
                <a:spcPct val="110000"/>
              </a:lnSpc>
              <a:spcBef>
                <a:spcPts val="200"/>
              </a:spcBef>
              <a:spcAft>
                <a:spcPts val="200"/>
              </a:spcAft>
            </a:pPr>
            <a:r>
              <a:rPr lang="en-US" sz="2000" b="1" dirty="0">
                <a:solidFill>
                  <a:schemeClr val="bg2">
                    <a:lumMod val="50000"/>
                  </a:schemeClr>
                </a:solidFill>
                <a:effectLst/>
                <a:latin typeface="Arial" panose="020B0604020202020204" pitchFamily="34" charset="0"/>
                <a:ea typeface="Corbel" panose="020B0503020204020204" pitchFamily="34" charset="0"/>
                <a:cs typeface="Arial" panose="020B0604020202020204" pitchFamily="34" charset="0"/>
              </a:rPr>
              <a:t>Lucía Jiménez &amp; Mª José Rodrigo</a:t>
            </a:r>
            <a:endParaRPr lang="es-ES" sz="3200" b="1" dirty="0">
              <a:solidFill>
                <a:schemeClr val="bg2">
                  <a:lumMod val="50000"/>
                </a:schemeClr>
              </a:solidFill>
              <a:effectLst/>
              <a:latin typeface="Arial" panose="020B0604020202020204" pitchFamily="34" charset="0"/>
              <a:ea typeface="Corbel" panose="020B0503020204020204" pitchFamily="34" charset="0"/>
              <a:cs typeface="Times New Roman" panose="02020603050405020304" pitchFamily="18" charset="0"/>
            </a:endParaRPr>
          </a:p>
          <a:p>
            <a:pPr algn="ctr"/>
            <a:r>
              <a:rPr lang="en-US" sz="1600" dirty="0">
                <a:solidFill>
                  <a:schemeClr val="bg2">
                    <a:lumMod val="50000"/>
                  </a:schemeClr>
                </a:solidFill>
                <a:latin typeface="Arial" panose="020B0604020202020204" pitchFamily="34" charset="0"/>
              </a:rPr>
              <a:t>WP1 Project Coordinators in behalf of </a:t>
            </a:r>
          </a:p>
          <a:p>
            <a:pPr algn="ctr">
              <a:spcBef>
                <a:spcPts val="600"/>
              </a:spcBef>
            </a:pPr>
            <a:r>
              <a:rPr lang="es-ES" dirty="0">
                <a:solidFill>
                  <a:schemeClr val="bg2">
                    <a:lumMod val="50000"/>
                  </a:schemeClr>
                </a:solidFill>
              </a:rPr>
              <a:t>Sofía Baena, Sonia Byrne, Ana Catarina </a:t>
            </a:r>
            <a:r>
              <a:rPr lang="es-ES" dirty="0" err="1">
                <a:solidFill>
                  <a:schemeClr val="bg2">
                    <a:lumMod val="50000"/>
                  </a:schemeClr>
                </a:solidFill>
              </a:rPr>
              <a:t>Canário</a:t>
            </a:r>
            <a:r>
              <a:rPr lang="es-ES" dirty="0">
                <a:solidFill>
                  <a:schemeClr val="bg2">
                    <a:lumMod val="50000"/>
                  </a:schemeClr>
                </a:solidFill>
              </a:rPr>
              <a:t>, </a:t>
            </a:r>
            <a:r>
              <a:rPr lang="es-ES" dirty="0" err="1">
                <a:solidFill>
                  <a:schemeClr val="bg2">
                    <a:lumMod val="50000"/>
                  </a:schemeClr>
                </a:solidFill>
              </a:rPr>
              <a:t>Orlanda</a:t>
            </a:r>
            <a:r>
              <a:rPr lang="es-ES" dirty="0">
                <a:solidFill>
                  <a:schemeClr val="bg2">
                    <a:lumMod val="50000"/>
                  </a:schemeClr>
                </a:solidFill>
              </a:rPr>
              <a:t> Cruz, Carmel </a:t>
            </a:r>
            <a:r>
              <a:rPr lang="es-ES" dirty="0" err="1">
                <a:solidFill>
                  <a:schemeClr val="bg2">
                    <a:lumMod val="50000"/>
                  </a:schemeClr>
                </a:solidFill>
              </a:rPr>
              <a:t>Devaney</a:t>
            </a:r>
            <a:r>
              <a:rPr lang="es-ES" dirty="0">
                <a:solidFill>
                  <a:schemeClr val="bg2">
                    <a:lumMod val="50000"/>
                  </a:schemeClr>
                </a:solidFill>
              </a:rPr>
              <a:t>, Jean </a:t>
            </a:r>
            <a:r>
              <a:rPr lang="es-ES" dirty="0" err="1">
                <a:solidFill>
                  <a:schemeClr val="bg2">
                    <a:lumMod val="50000"/>
                  </a:schemeClr>
                </a:solidFill>
              </a:rPr>
              <a:t>Grasmeijer</a:t>
            </a:r>
            <a:r>
              <a:rPr lang="es-ES" dirty="0">
                <a:solidFill>
                  <a:schemeClr val="bg2">
                    <a:lumMod val="50000"/>
                  </a:schemeClr>
                </a:solidFill>
              </a:rPr>
              <a:t>, Victoria Hidalgo, </a:t>
            </a:r>
            <a:r>
              <a:rPr lang="es-ES" dirty="0" err="1">
                <a:solidFill>
                  <a:schemeClr val="bg2">
                    <a:lumMod val="50000"/>
                  </a:schemeClr>
                </a:solidFill>
              </a:rPr>
              <a:t>Metin</a:t>
            </a:r>
            <a:r>
              <a:rPr lang="es-ES" dirty="0">
                <a:solidFill>
                  <a:schemeClr val="bg2">
                    <a:lumMod val="50000"/>
                  </a:schemeClr>
                </a:solidFill>
              </a:rPr>
              <a:t> Özdemir, Nina </a:t>
            </a:r>
            <a:r>
              <a:rPr lang="es-ES" dirty="0" err="1">
                <a:solidFill>
                  <a:schemeClr val="bg2">
                    <a:lumMod val="50000"/>
                  </a:schemeClr>
                </a:solidFill>
              </a:rPr>
              <a:t>Mešl</a:t>
            </a:r>
            <a:r>
              <a:rPr lang="es-ES" dirty="0">
                <a:solidFill>
                  <a:schemeClr val="bg2">
                    <a:lumMod val="50000"/>
                  </a:schemeClr>
                </a:solidFill>
              </a:rPr>
              <a:t>, and Cristina Nunes</a:t>
            </a:r>
          </a:p>
        </p:txBody>
      </p:sp>
      <p:pic>
        <p:nvPicPr>
          <p:cNvPr id="14" name="Imagen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2" name="Imagen 2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129682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9033E59-9F1B-F92E-9533-3876C2731C5B}"/>
              </a:ext>
            </a:extLst>
          </p:cNvPr>
          <p:cNvSpPr>
            <a:spLocks noGrp="1"/>
          </p:cNvSpPr>
          <p:nvPr>
            <p:ph type="title"/>
          </p:nvPr>
        </p:nvSpPr>
        <p:spPr>
          <a:xfrm>
            <a:off x="2316116" y="259524"/>
            <a:ext cx="7044109" cy="844053"/>
          </a:xfrm>
        </p:spPr>
        <p:txBody>
          <a:bodyPr vert="horz" lIns="91440" tIns="45720" rIns="91440" bIns="45720" rtlCol="0" anchor="ctr">
            <a:noAutofit/>
          </a:bodyPr>
          <a:lstStyle/>
          <a:p>
            <a:pPr algn="ctr"/>
            <a:r>
              <a:rPr lang="es-ES" sz="4000" b="1" dirty="0">
                <a:solidFill>
                  <a:srgbClr val="2D3778"/>
                </a:solidFill>
                <a:latin typeface="Arial" panose="020B0604020202020204" pitchFamily="34" charset="0"/>
                <a:cs typeface="Arial" panose="020B0604020202020204" pitchFamily="34" charset="0"/>
              </a:rPr>
              <a:t>Final </a:t>
            </a:r>
            <a:r>
              <a:rPr lang="es-ES" sz="4000" b="1" dirty="0" err="1">
                <a:solidFill>
                  <a:srgbClr val="2D3778"/>
                </a:solidFill>
                <a:latin typeface="Arial" panose="020B0604020202020204" pitchFamily="34" charset="0"/>
                <a:cs typeface="Arial" panose="020B0604020202020204" pitchFamily="34" charset="0"/>
              </a:rPr>
              <a:t>Remarks</a:t>
            </a:r>
            <a:endParaRPr lang="es-ES" sz="4000" b="1" dirty="0">
              <a:solidFill>
                <a:srgbClr val="2D3778"/>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134BE5-D9E4-A556-23D7-B8F5B9FC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3" name="Marcador de contenido 2"/>
          <p:cNvSpPr>
            <a:spLocks noGrp="1"/>
          </p:cNvSpPr>
          <p:nvPr>
            <p:ph idx="1"/>
          </p:nvPr>
        </p:nvSpPr>
        <p:spPr>
          <a:xfrm>
            <a:off x="166779" y="1155041"/>
            <a:ext cx="11858442" cy="5564385"/>
          </a:xfrm>
        </p:spPr>
        <p:txBody>
          <a:bodyPr>
            <a:noAutofit/>
          </a:bodyPr>
          <a:lstStyle/>
          <a:p>
            <a:pPr marL="285750" indent="-285750" algn="just">
              <a:lnSpc>
                <a:spcPct val="110000"/>
              </a:lnSpc>
              <a:spcBef>
                <a:spcPts val="1200"/>
              </a:spcBef>
            </a:pPr>
            <a:r>
              <a:rPr lang="en-US" sz="2000" b="1" dirty="0">
                <a:solidFill>
                  <a:schemeClr val="accent1">
                    <a:lumMod val="50000"/>
                  </a:schemeClr>
                </a:solidFill>
                <a:latin typeface="Arial" panose="020B0604020202020204" pitchFamily="34" charset="0"/>
                <a:cs typeface="Arial" panose="020B0604020202020204" pitchFamily="34" charset="0"/>
              </a:rPr>
              <a:t>First attempt to develop a Quality Assurance Model </a:t>
            </a:r>
            <a:r>
              <a:rPr lang="en-US" sz="2000" dirty="0">
                <a:solidFill>
                  <a:schemeClr val="accent1">
                    <a:lumMod val="50000"/>
                  </a:schemeClr>
                </a:solidFill>
                <a:latin typeface="Arial" panose="020B0604020202020204" pitchFamily="34" charset="0"/>
                <a:cs typeface="Arial" panose="020B0604020202020204" pitchFamily="34" charset="0"/>
              </a:rPr>
              <a:t>in family support at the European level: consensual, comprehensive, cross-sectoral and measurable.</a:t>
            </a:r>
          </a:p>
          <a:p>
            <a:pPr marL="285750" indent="-285750" algn="just">
              <a:lnSpc>
                <a:spcPct val="110000"/>
              </a:lnSpc>
              <a:spcBef>
                <a:spcPts val="1200"/>
              </a:spcBef>
            </a:pPr>
            <a:r>
              <a:rPr lang="en-US" sz="2000" dirty="0">
                <a:solidFill>
                  <a:schemeClr val="accent1">
                    <a:lumMod val="50000"/>
                  </a:schemeClr>
                </a:solidFill>
                <a:latin typeface="Arial" panose="020B0604020202020204" pitchFamily="34" charset="0"/>
                <a:cs typeface="Arial" panose="020B0604020202020204" pitchFamily="34" charset="0"/>
              </a:rPr>
              <a:t>Rigorous self-assessment process through </a:t>
            </a:r>
            <a:r>
              <a:rPr lang="en-US" sz="2000" b="1" dirty="0">
                <a:solidFill>
                  <a:schemeClr val="accent1">
                    <a:lumMod val="50000"/>
                  </a:schemeClr>
                </a:solidFill>
                <a:latin typeface="Arial" panose="020B0604020202020204" pitchFamily="34" charset="0"/>
                <a:cs typeface="Arial" panose="020B0604020202020204" pitchFamily="34" charset="0"/>
              </a:rPr>
              <a:t>a national-led collaborative scenario </a:t>
            </a:r>
            <a:r>
              <a:rPr lang="en-US" sz="2000" dirty="0">
                <a:solidFill>
                  <a:schemeClr val="accent1">
                    <a:lumMod val="50000"/>
                  </a:schemeClr>
                </a:solidFill>
                <a:latin typeface="Arial" panose="020B0604020202020204" pitchFamily="34" charset="0"/>
                <a:cs typeface="Arial" panose="020B0604020202020204" pitchFamily="34" charset="0"/>
              </a:rPr>
              <a:t>to identify strengths and experiences of success, needs for improvement and recommendations, facilitators, barriers, and training needs. </a:t>
            </a:r>
          </a:p>
          <a:p>
            <a:pPr marL="285750" indent="-285750" algn="just">
              <a:lnSpc>
                <a:spcPct val="110000"/>
              </a:lnSpc>
              <a:spcBef>
                <a:spcPts val="1200"/>
              </a:spcBef>
            </a:pPr>
            <a:r>
              <a:rPr lang="en-US" sz="2000" b="1" dirty="0">
                <a:solidFill>
                  <a:schemeClr val="accent1">
                    <a:lumMod val="50000"/>
                  </a:schemeClr>
                </a:solidFill>
                <a:latin typeface="Arial" panose="020B0604020202020204" pitchFamily="34" charset="0"/>
                <a:cs typeface="Arial" panose="020B0604020202020204" pitchFamily="34" charset="0"/>
              </a:rPr>
              <a:t>Rights-based approach </a:t>
            </a:r>
            <a:r>
              <a:rPr lang="en-US" sz="2000" dirty="0">
                <a:solidFill>
                  <a:schemeClr val="accent1">
                    <a:lumMod val="50000"/>
                  </a:schemeClr>
                </a:solidFill>
                <a:latin typeface="Arial" panose="020B0604020202020204" pitchFamily="34" charset="0"/>
                <a:cs typeface="Arial" panose="020B0604020202020204" pitchFamily="34" charset="0"/>
              </a:rPr>
              <a:t>has permeated family support practice &amp; support provision, although </a:t>
            </a:r>
            <a:r>
              <a:rPr lang="en-US" sz="2000" b="1" dirty="0">
                <a:solidFill>
                  <a:schemeClr val="accent1">
                    <a:lumMod val="50000"/>
                  </a:schemeClr>
                </a:solidFill>
                <a:latin typeface="Arial" panose="020B0604020202020204" pitchFamily="34" charset="0"/>
                <a:cs typeface="Arial" panose="020B0604020202020204" pitchFamily="34" charset="0"/>
              </a:rPr>
              <a:t>economic support and novel models for practice </a:t>
            </a:r>
            <a:r>
              <a:rPr lang="en-US" sz="2000" dirty="0">
                <a:solidFill>
                  <a:schemeClr val="accent1">
                    <a:lumMod val="50000"/>
                  </a:schemeClr>
                </a:solidFill>
                <a:latin typeface="Arial" panose="020B0604020202020204" pitchFamily="34" charset="0"/>
                <a:cs typeface="Arial" panose="020B0604020202020204" pitchFamily="34" charset="0"/>
              </a:rPr>
              <a:t>have not. </a:t>
            </a:r>
            <a:r>
              <a:rPr lang="en-US" sz="2000" b="1" dirty="0">
                <a:solidFill>
                  <a:schemeClr val="accent1">
                    <a:lumMod val="50000"/>
                  </a:schemeClr>
                </a:solidFill>
                <a:latin typeface="Arial" panose="020B0604020202020204" pitchFamily="34" charset="0"/>
                <a:cs typeface="Arial" panose="020B0604020202020204" pitchFamily="34" charset="0"/>
              </a:rPr>
              <a:t>Evidence system </a:t>
            </a:r>
            <a:r>
              <a:rPr lang="en-US" sz="2000" dirty="0">
                <a:solidFill>
                  <a:schemeClr val="accent1">
                    <a:lumMod val="50000"/>
                  </a:schemeClr>
                </a:solidFill>
                <a:latin typeface="Arial" panose="020B0604020202020204" pitchFamily="34" charset="0"/>
                <a:cs typeface="Arial" panose="020B0604020202020204" pitchFamily="34" charset="0"/>
              </a:rPr>
              <a:t>with largest room for improvement is </a:t>
            </a:r>
            <a:r>
              <a:rPr lang="en-US" sz="2000" dirty="0" err="1">
                <a:solidFill>
                  <a:schemeClr val="accent1">
                    <a:lumMod val="50000"/>
                  </a:schemeClr>
                </a:solidFill>
                <a:latin typeface="Arial" panose="020B0604020202020204" pitchFamily="34" charset="0"/>
                <a:cs typeface="Arial" panose="020B0604020202020204" pitchFamily="34" charset="0"/>
              </a:rPr>
              <a:t>recognised</a:t>
            </a:r>
            <a:r>
              <a:rPr lang="en-US" sz="2000" dirty="0">
                <a:solidFill>
                  <a:schemeClr val="accent1">
                    <a:lumMod val="50000"/>
                  </a:schemeClr>
                </a:solidFill>
                <a:latin typeface="Arial" panose="020B0604020202020204" pitchFamily="34" charset="0"/>
                <a:cs typeface="Arial" panose="020B0604020202020204" pitchFamily="34" charset="0"/>
              </a:rPr>
              <a:t> as a key priority. </a:t>
            </a:r>
          </a:p>
          <a:p>
            <a:pPr marL="285750" indent="-285750" algn="just">
              <a:lnSpc>
                <a:spcPct val="110000"/>
              </a:lnSpc>
              <a:spcBef>
                <a:spcPts val="1200"/>
              </a:spcBef>
            </a:pPr>
            <a:r>
              <a:rPr lang="en-US" sz="2000" b="1" dirty="0">
                <a:solidFill>
                  <a:schemeClr val="accent1">
                    <a:lumMod val="50000"/>
                  </a:schemeClr>
                </a:solidFill>
                <a:latin typeface="Arial" panose="020B0604020202020204" pitchFamily="34" charset="0"/>
                <a:cs typeface="Arial" panose="020B0604020202020204" pitchFamily="34" charset="0"/>
              </a:rPr>
              <a:t>Between country and cross-sectoral variability</a:t>
            </a:r>
            <a:r>
              <a:rPr lang="en-US" sz="2000" dirty="0">
                <a:solidFill>
                  <a:schemeClr val="accent1">
                    <a:lumMod val="50000"/>
                  </a:schemeClr>
                </a:solidFill>
                <a:latin typeface="Arial" panose="020B0604020202020204" pitchFamily="34" charset="0"/>
                <a:cs typeface="Arial" panose="020B0604020202020204" pitchFamily="34" charset="0"/>
              </a:rPr>
              <a:t> illustrates diversity although alignment with shared pathways of progress. </a:t>
            </a:r>
          </a:p>
          <a:p>
            <a:pPr marL="285750" indent="-285750" algn="just">
              <a:lnSpc>
                <a:spcPct val="110000"/>
              </a:lnSpc>
              <a:spcBef>
                <a:spcPts val="1200"/>
              </a:spcBef>
              <a:buFont typeface="Arial" panose="020B0604020202020204" pitchFamily="34" charset="0"/>
              <a:buChar char="•"/>
            </a:pPr>
            <a:r>
              <a:rPr lang="en-US" sz="2000" b="1" dirty="0">
                <a:solidFill>
                  <a:schemeClr val="accent1">
                    <a:lumMod val="50000"/>
                  </a:schemeClr>
                </a:solidFill>
                <a:latin typeface="Arial" panose="020B0604020202020204" pitchFamily="34" charset="0"/>
                <a:cs typeface="Arial" panose="020B0604020202020204" pitchFamily="34" charset="0"/>
              </a:rPr>
              <a:t>Strengthening national ecosystems </a:t>
            </a:r>
            <a:r>
              <a:rPr lang="en-US" sz="2000" dirty="0">
                <a:solidFill>
                  <a:schemeClr val="accent1">
                    <a:lumMod val="50000"/>
                  </a:schemeClr>
                </a:solidFill>
                <a:latin typeface="Arial" panose="020B0604020202020204" pitchFamily="34" charset="0"/>
                <a:cs typeface="Arial" panose="020B0604020202020204" pitchFamily="34" charset="0"/>
              </a:rPr>
              <a:t>with capacity to produce systemic change: multi-agent, cross-sectoral, and multi-disciplinary National Working Groups focused on quality family support.</a:t>
            </a:r>
            <a:r>
              <a:rPr lang="en-US" sz="2000" b="1" dirty="0">
                <a:solidFill>
                  <a:schemeClr val="accent1">
                    <a:lumMod val="50000"/>
                  </a:schemeClr>
                </a:solidFill>
                <a:latin typeface="Arial" panose="020B0604020202020204" pitchFamily="34" charset="0"/>
                <a:cs typeface="Arial" panose="020B0604020202020204" pitchFamily="34" charset="0"/>
              </a:rPr>
              <a:t> </a:t>
            </a:r>
          </a:p>
          <a:p>
            <a:pPr marL="285750" indent="-285750" algn="just">
              <a:lnSpc>
                <a:spcPct val="110000"/>
              </a:lnSpc>
              <a:spcBef>
                <a:spcPts val="1200"/>
              </a:spcBef>
              <a:buFont typeface="Arial" panose="020B0604020202020204" pitchFamily="34" charset="0"/>
              <a:buChar char="•"/>
            </a:pPr>
            <a:r>
              <a:rPr lang="en-US" sz="2000" b="1" dirty="0">
                <a:solidFill>
                  <a:schemeClr val="accent1">
                    <a:lumMod val="50000"/>
                  </a:schemeClr>
                </a:solidFill>
                <a:latin typeface="Arial" panose="020B0604020202020204" pitchFamily="34" charset="0"/>
                <a:cs typeface="Arial" panose="020B0604020202020204" pitchFamily="34" charset="0"/>
              </a:rPr>
              <a:t>Grounding for the proposal of national and European guidelines</a:t>
            </a:r>
            <a:r>
              <a:rPr lang="en-US" sz="2000" dirty="0">
                <a:solidFill>
                  <a:schemeClr val="accent1">
                    <a:lumMod val="50000"/>
                  </a:schemeClr>
                </a:solidFill>
                <a:latin typeface="Arial" panose="020B0604020202020204" pitchFamily="34" charset="0"/>
                <a:cs typeface="Arial" panose="020B0604020202020204" pitchFamily="34" charset="0"/>
              </a:rPr>
              <a:t>: with potential impact on policy recommendations for quality family support.</a:t>
            </a:r>
            <a:endParaRPr lang="es-ES" sz="2000" dirty="0">
              <a:solidFill>
                <a:schemeClr val="accent1">
                  <a:lumMod val="50000"/>
                </a:schemeClr>
              </a:solidFill>
            </a:endParaRPr>
          </a:p>
        </p:txBody>
      </p:sp>
      <p:grpSp>
        <p:nvGrpSpPr>
          <p:cNvPr id="2" name="Grupo 1">
            <a:extLst>
              <a:ext uri="{FF2B5EF4-FFF2-40B4-BE49-F238E27FC236}">
                <a16:creationId xmlns:a16="http://schemas.microsoft.com/office/drawing/2014/main" id="{839AC405-8D48-E35E-533E-C953E0069085}"/>
              </a:ext>
            </a:extLst>
          </p:cNvPr>
          <p:cNvGrpSpPr/>
          <p:nvPr/>
        </p:nvGrpSpPr>
        <p:grpSpPr>
          <a:xfrm>
            <a:off x="10600558" y="110686"/>
            <a:ext cx="1483514" cy="669353"/>
            <a:chOff x="10600558" y="110686"/>
            <a:chExt cx="1483514" cy="669353"/>
          </a:xfrm>
        </p:grpSpPr>
        <p:grpSp>
          <p:nvGrpSpPr>
            <p:cNvPr id="10" name="Grupo 9">
              <a:extLst>
                <a:ext uri="{FF2B5EF4-FFF2-40B4-BE49-F238E27FC236}">
                  <a16:creationId xmlns:a16="http://schemas.microsoft.com/office/drawing/2014/main" id="{B0997D0A-6EA2-E577-829A-76A690A36141}"/>
                </a:ext>
              </a:extLst>
            </p:cNvPr>
            <p:cNvGrpSpPr/>
            <p:nvPr/>
          </p:nvGrpSpPr>
          <p:grpSpPr>
            <a:xfrm>
              <a:off x="10600558" y="110686"/>
              <a:ext cx="1483514" cy="307777"/>
              <a:chOff x="10612043" y="212897"/>
              <a:chExt cx="1483514" cy="307777"/>
            </a:xfrm>
          </p:grpSpPr>
          <p:sp>
            <p:nvSpPr>
              <p:cNvPr id="12" name="CuadroTexto 11">
                <a:extLst>
                  <a:ext uri="{FF2B5EF4-FFF2-40B4-BE49-F238E27FC236}">
                    <a16:creationId xmlns:a16="http://schemas.microsoft.com/office/drawing/2014/main" id="{0B0411FA-DB12-7EE3-851D-007FE2BF2BCF}"/>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CA4F6487-ED70-2475-3330-99A956F813F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1" name="Imagen 10" descr="Captura de pantalla de computadora&#10;&#10;Descripción generada automáticamente">
              <a:extLst>
                <a:ext uri="{FF2B5EF4-FFF2-40B4-BE49-F238E27FC236}">
                  <a16:creationId xmlns:a16="http://schemas.microsoft.com/office/drawing/2014/main" id="{C26B10C6-D8DD-D21F-E2B9-976D50F59127}"/>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Tree>
    <p:extLst>
      <p:ext uri="{BB962C8B-B14F-4D97-AF65-F5344CB8AC3E}">
        <p14:creationId xmlns:p14="http://schemas.microsoft.com/office/powerpoint/2010/main" val="29207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45989" y="920348"/>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049022" y="988072"/>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br>
              <a:rPr lang="es-ES" sz="2000" dirty="0">
                <a:solidFill>
                  <a:schemeClr val="bg1"/>
                </a:solidFill>
                <a:latin typeface="Arial" panose="020B0604020202020204" pitchFamily="34" charset="0"/>
                <a:cs typeface="Arial" panose="020B0604020202020204" pitchFamily="34" charset="0"/>
              </a:rPr>
            </a:b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br>
              <a:rPr lang="en-US" sz="2800" dirty="0">
                <a:solidFill>
                  <a:schemeClr val="bg1"/>
                </a:solidFill>
                <a:latin typeface="Arial" panose="020B0604020202020204" pitchFamily="34" charset="0"/>
                <a:cs typeface="Arial" panose="020B0604020202020204" pitchFamily="34" charset="0"/>
              </a:rPr>
            </a:b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0" y="3377431"/>
            <a:ext cx="12184782" cy="1384995"/>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br>
              <a:rPr lang="es-ES" sz="2400" i="0" dirty="0"/>
            </a:br>
            <a:r>
              <a:rPr lang="en-GB" sz="2600" b="1" i="0" dirty="0">
                <a:effectLst/>
                <a:latin typeface="Arial" panose="020B0604020202020204" pitchFamily="34" charset="0"/>
                <a:ea typeface="Corbel" panose="020B0503020204020204" pitchFamily="34" charset="0"/>
              </a:rPr>
              <a:t>A quality assurance model for integrated child and family care in Europe </a:t>
            </a:r>
          </a:p>
          <a:p>
            <a:r>
              <a:rPr lang="en-GB" sz="2400" i="0" dirty="0">
                <a:effectLst/>
                <a:latin typeface="Arial" panose="020B0604020202020204" pitchFamily="34" charset="0"/>
                <a:ea typeface="Corbel" panose="020B0503020204020204" pitchFamily="34" charset="0"/>
              </a:rPr>
              <a:t>and current situation in 19 countries</a:t>
            </a:r>
            <a:endParaRPr lang="es-ES" sz="2400" i="0" dirty="0"/>
          </a:p>
        </p:txBody>
      </p:sp>
      <p:pic>
        <p:nvPicPr>
          <p:cNvPr id="14" name="Imagen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2" name="Imagen 2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
        <p:nvSpPr>
          <p:cNvPr id="3" name="CuadroTexto 2">
            <a:extLst>
              <a:ext uri="{FF2B5EF4-FFF2-40B4-BE49-F238E27FC236}">
                <a16:creationId xmlns:a16="http://schemas.microsoft.com/office/drawing/2014/main" id="{3AAE527C-C786-817B-FA43-3F548293927C}"/>
              </a:ext>
            </a:extLst>
          </p:cNvPr>
          <p:cNvSpPr txBox="1"/>
          <p:nvPr/>
        </p:nvSpPr>
        <p:spPr>
          <a:xfrm>
            <a:off x="1844101" y="5299304"/>
            <a:ext cx="8325293" cy="1333698"/>
          </a:xfrm>
          <a:prstGeom prst="rect">
            <a:avLst/>
          </a:prstGeom>
          <a:noFill/>
        </p:spPr>
        <p:txBody>
          <a:bodyPr wrap="square">
            <a:spAutoFit/>
          </a:bodyPr>
          <a:lstStyle/>
          <a:p>
            <a:pPr algn="ctr">
              <a:lnSpc>
                <a:spcPct val="110000"/>
              </a:lnSpc>
              <a:spcBef>
                <a:spcPts val="200"/>
              </a:spcBef>
              <a:spcAft>
                <a:spcPts val="200"/>
              </a:spcAft>
            </a:pPr>
            <a:r>
              <a:rPr lang="en-US" sz="2000" b="1" dirty="0">
                <a:solidFill>
                  <a:schemeClr val="bg2">
                    <a:lumMod val="50000"/>
                  </a:schemeClr>
                </a:solidFill>
                <a:effectLst/>
                <a:latin typeface="Arial" panose="020B0604020202020204" pitchFamily="34" charset="0"/>
                <a:ea typeface="Corbel" panose="020B0503020204020204" pitchFamily="34" charset="0"/>
                <a:cs typeface="Arial" panose="020B0604020202020204" pitchFamily="34" charset="0"/>
              </a:rPr>
              <a:t>Lucía Jiménez &amp; Mª José Rodrigo</a:t>
            </a:r>
            <a:endParaRPr lang="es-ES" sz="3200" b="1" dirty="0">
              <a:solidFill>
                <a:schemeClr val="bg2">
                  <a:lumMod val="50000"/>
                </a:schemeClr>
              </a:solidFill>
              <a:effectLst/>
              <a:latin typeface="Arial" panose="020B0604020202020204" pitchFamily="34" charset="0"/>
              <a:ea typeface="Corbel" panose="020B0503020204020204" pitchFamily="34" charset="0"/>
              <a:cs typeface="Times New Roman" panose="02020603050405020304" pitchFamily="18" charset="0"/>
            </a:endParaRPr>
          </a:p>
          <a:p>
            <a:pPr algn="ctr"/>
            <a:r>
              <a:rPr lang="en-US" sz="1600" dirty="0">
                <a:solidFill>
                  <a:schemeClr val="bg2">
                    <a:lumMod val="50000"/>
                  </a:schemeClr>
                </a:solidFill>
                <a:latin typeface="Arial" panose="020B0604020202020204" pitchFamily="34" charset="0"/>
              </a:rPr>
              <a:t>WP1 Project Coordinators in behalf of </a:t>
            </a:r>
          </a:p>
          <a:p>
            <a:pPr algn="ctr">
              <a:spcBef>
                <a:spcPts val="600"/>
              </a:spcBef>
            </a:pPr>
            <a:r>
              <a:rPr lang="es-ES" dirty="0">
                <a:solidFill>
                  <a:schemeClr val="bg2">
                    <a:lumMod val="50000"/>
                  </a:schemeClr>
                </a:solidFill>
              </a:rPr>
              <a:t>Sofía Baena, Sonia Byrne, Ana Catarina </a:t>
            </a:r>
            <a:r>
              <a:rPr lang="es-ES" dirty="0" err="1">
                <a:solidFill>
                  <a:schemeClr val="bg2">
                    <a:lumMod val="50000"/>
                  </a:schemeClr>
                </a:solidFill>
              </a:rPr>
              <a:t>Canário</a:t>
            </a:r>
            <a:r>
              <a:rPr lang="es-ES" dirty="0">
                <a:solidFill>
                  <a:schemeClr val="bg2">
                    <a:lumMod val="50000"/>
                  </a:schemeClr>
                </a:solidFill>
              </a:rPr>
              <a:t>, </a:t>
            </a:r>
            <a:r>
              <a:rPr lang="es-ES" dirty="0" err="1">
                <a:solidFill>
                  <a:schemeClr val="bg2">
                    <a:lumMod val="50000"/>
                  </a:schemeClr>
                </a:solidFill>
              </a:rPr>
              <a:t>Orlanda</a:t>
            </a:r>
            <a:r>
              <a:rPr lang="es-ES" dirty="0">
                <a:solidFill>
                  <a:schemeClr val="bg2">
                    <a:lumMod val="50000"/>
                  </a:schemeClr>
                </a:solidFill>
              </a:rPr>
              <a:t> Cruz, Carmel </a:t>
            </a:r>
            <a:r>
              <a:rPr lang="es-ES" dirty="0" err="1">
                <a:solidFill>
                  <a:schemeClr val="bg2">
                    <a:lumMod val="50000"/>
                  </a:schemeClr>
                </a:solidFill>
              </a:rPr>
              <a:t>Devaney</a:t>
            </a:r>
            <a:r>
              <a:rPr lang="es-ES" dirty="0">
                <a:solidFill>
                  <a:schemeClr val="bg2">
                    <a:lumMod val="50000"/>
                  </a:schemeClr>
                </a:solidFill>
              </a:rPr>
              <a:t>, Jean </a:t>
            </a:r>
            <a:r>
              <a:rPr lang="es-ES" dirty="0" err="1">
                <a:solidFill>
                  <a:schemeClr val="bg2">
                    <a:lumMod val="50000"/>
                  </a:schemeClr>
                </a:solidFill>
              </a:rPr>
              <a:t>Grasmeijer</a:t>
            </a:r>
            <a:r>
              <a:rPr lang="es-ES" dirty="0">
                <a:solidFill>
                  <a:schemeClr val="bg2">
                    <a:lumMod val="50000"/>
                  </a:schemeClr>
                </a:solidFill>
              </a:rPr>
              <a:t>, Victoria Hidalgo, </a:t>
            </a:r>
            <a:r>
              <a:rPr lang="es-ES" dirty="0" err="1">
                <a:solidFill>
                  <a:schemeClr val="bg2">
                    <a:lumMod val="50000"/>
                  </a:schemeClr>
                </a:solidFill>
              </a:rPr>
              <a:t>Metin</a:t>
            </a:r>
            <a:r>
              <a:rPr lang="es-ES" dirty="0">
                <a:solidFill>
                  <a:schemeClr val="bg2">
                    <a:lumMod val="50000"/>
                  </a:schemeClr>
                </a:solidFill>
              </a:rPr>
              <a:t> Özdemir, Nina </a:t>
            </a:r>
            <a:r>
              <a:rPr lang="es-ES" dirty="0" err="1">
                <a:solidFill>
                  <a:schemeClr val="bg2">
                    <a:lumMod val="50000"/>
                  </a:schemeClr>
                </a:solidFill>
              </a:rPr>
              <a:t>Mešl</a:t>
            </a:r>
            <a:r>
              <a:rPr lang="es-ES" dirty="0">
                <a:solidFill>
                  <a:schemeClr val="bg2">
                    <a:lumMod val="50000"/>
                  </a:schemeClr>
                </a:solidFill>
              </a:rPr>
              <a:t>, and Cristina Nunes</a:t>
            </a:r>
          </a:p>
        </p:txBody>
      </p:sp>
    </p:spTree>
    <p:extLst>
      <p:ext uri="{BB962C8B-B14F-4D97-AF65-F5344CB8AC3E}">
        <p14:creationId xmlns:p14="http://schemas.microsoft.com/office/powerpoint/2010/main" val="395212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2" name="CuadroTexto 11"/>
          <p:cNvSpPr txBox="1"/>
          <p:nvPr/>
        </p:nvSpPr>
        <p:spPr>
          <a:xfrm>
            <a:off x="316177" y="1838888"/>
            <a:ext cx="11701588" cy="4847481"/>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Child</a:t>
            </a:r>
            <a:r>
              <a:rPr kumimoji="0" lang="en-US" sz="2400" b="0" i="0" u="none" strike="noStrike" kern="120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and family wellbeing is at </a:t>
            </a:r>
            <a:r>
              <a:rPr lang="en-US" sz="2400" dirty="0">
                <a:solidFill>
                  <a:schemeClr val="accent1">
                    <a:lumMod val="50000"/>
                  </a:schemeClr>
                </a:solidFill>
                <a:latin typeface="Arial" panose="020B0604020202020204" pitchFamily="34" charset="0"/>
                <a:cs typeface="Arial" panose="020B0604020202020204" pitchFamily="34" charset="0"/>
              </a:rPr>
              <a:t>the</a:t>
            </a:r>
            <a:r>
              <a:rPr kumimoji="0" lang="en-US" sz="2400" b="0" i="0" u="none" strike="noStrike" kern="120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forefront of European social frameworks and policies, </a:t>
            </a:r>
            <a:r>
              <a:rPr lang="en-US" sz="2400" dirty="0">
                <a:solidFill>
                  <a:schemeClr val="accent1">
                    <a:lumMod val="50000"/>
                  </a:schemeClr>
                </a:solidFill>
                <a:latin typeface="Arial" panose="020B0604020202020204" pitchFamily="34" charset="0"/>
                <a:cs typeface="Arial" panose="020B0604020202020204" pitchFamily="34" charset="0"/>
              </a:rPr>
              <a:t>giving governments </a:t>
            </a:r>
            <a:r>
              <a:rPr kumimoji="0" lang="en-US" sz="2400" b="0" i="0" u="none" strike="noStrike" kern="120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a responsibility to support them.</a:t>
            </a:r>
            <a:endPar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Social policy emphasizes the adoption of EBP as a </a:t>
            </a:r>
            <a:r>
              <a:rPr lang="en-US" sz="2400" dirty="0">
                <a:solidFill>
                  <a:schemeClr val="accent1">
                    <a:lumMod val="50000"/>
                  </a:schemeClr>
                </a:solidFill>
                <a:latin typeface="Arial" panose="020B0604020202020204" pitchFamily="34" charset="0"/>
                <a:cs typeface="Arial" panose="020B0604020202020204" pitchFamily="34" charset="0"/>
              </a:rPr>
              <a:t>principle for investment, informed decision-making, and transferability of quality professional practices.</a:t>
            </a:r>
          </a:p>
          <a:p>
            <a:pPr marL="342900" lvl="0" indent="-342900" algn="just">
              <a:spcBef>
                <a:spcPts val="1800"/>
              </a:spcBef>
              <a:buFont typeface="Arial" panose="020B0604020202020204" pitchFamily="34" charset="0"/>
              <a:buChar char="•"/>
              <a:defRPr/>
            </a:pPr>
            <a:r>
              <a:rPr lang="en-US" sz="2400" dirty="0">
                <a:solidFill>
                  <a:schemeClr val="accent1">
                    <a:lumMod val="50000"/>
                  </a:schemeClr>
                </a:solidFill>
                <a:latin typeface="Arial" panose="020B0604020202020204" pitchFamily="34" charset="0"/>
                <a:cs typeface="Arial" panose="020B0604020202020204" pitchFamily="34" charset="0"/>
              </a:rPr>
              <a:t>Policy emphasis on quality assurance in social and care services has been established, but a gap exists in the implementation and lack of specificity of a model tailored to the field of family support and its adequate measurability.</a:t>
            </a:r>
          </a:p>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Consensus on a quality assurance model and its application at the country level can inform the potential existence</a:t>
            </a:r>
            <a:r>
              <a:rPr kumimoji="0" lang="en-US" sz="2400" b="0" i="0" u="none" strike="noStrike" kern="120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of </a:t>
            </a:r>
            <a:r>
              <a:rPr lang="en-US" sz="2400" dirty="0" err="1">
                <a:solidFill>
                  <a:schemeClr val="accent1">
                    <a:lumMod val="50000"/>
                  </a:schemeClr>
                </a:solidFill>
                <a:latin typeface="Arial" panose="020B0604020202020204" pitchFamily="34" charset="0"/>
                <a:cs typeface="Arial" panose="020B0604020202020204" pitchFamily="34" charset="0"/>
              </a:rPr>
              <a:t>i</a:t>
            </a:r>
            <a:r>
              <a:rPr kumimoji="0" lang="en-US" sz="24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nequalities</a:t>
            </a: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in quality family support across Europe</a:t>
            </a:r>
            <a:r>
              <a:rPr kumimoji="0" lang="en-US" sz="2400" b="0" i="0" u="none" strike="noStrike" kern="120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and ways of improvement</a:t>
            </a:r>
            <a:r>
              <a:rPr lang="en-US" sz="2400" dirty="0">
                <a:solidFill>
                  <a:schemeClr val="accent1">
                    <a:lumMod val="50000"/>
                  </a:schemeClr>
                </a:solidFill>
                <a:latin typeface="Arial" panose="020B0604020202020204" pitchFamily="34" charset="0"/>
                <a:cs typeface="Arial" panose="020B0604020202020204" pitchFamily="34" charset="0"/>
              </a:rPr>
              <a:t>.</a:t>
            </a: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altLang="es-ES"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Título 1">
            <a:extLst>
              <a:ext uri="{FF2B5EF4-FFF2-40B4-BE49-F238E27FC236}">
                <a16:creationId xmlns:a16="http://schemas.microsoft.com/office/drawing/2014/main" id="{7D9E5F6B-B36E-2E07-ED9E-4588E571B686}"/>
              </a:ext>
            </a:extLst>
          </p:cNvPr>
          <p:cNvSpPr>
            <a:spLocks noGrp="1"/>
          </p:cNvSpPr>
          <p:nvPr>
            <p:ph type="title"/>
          </p:nvPr>
        </p:nvSpPr>
        <p:spPr>
          <a:xfrm>
            <a:off x="838200" y="319497"/>
            <a:ext cx="10515600" cy="1030837"/>
          </a:xfrm>
        </p:spPr>
        <p:txBody>
          <a:bodyPr>
            <a:normAutofit fontScale="90000"/>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Rationale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for</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European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t>
            </a:r>
            <a:br>
              <a:rPr lang="es-ES" sz="4000" b="1" dirty="0">
                <a:solidFill>
                  <a:srgbClr val="2D3778"/>
                </a:solidFill>
                <a:latin typeface="Arial" panose="020B0604020202020204" pitchFamily="34" charset="0"/>
                <a:cs typeface="Arial" panose="020B0604020202020204" pitchFamily="34" charset="0"/>
              </a:rPr>
            </a:br>
            <a:r>
              <a:rPr lang="es-ES" sz="4000" b="1" dirty="0" err="1">
                <a:solidFill>
                  <a:srgbClr val="2D3778"/>
                </a:solidFill>
                <a:latin typeface="Arial" panose="020B0604020202020204" pitchFamily="34" charset="0"/>
                <a:cs typeface="Arial" panose="020B0604020202020204" pitchFamily="34" charset="0"/>
              </a:rPr>
              <a:t>Assurance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Model</a:t>
            </a:r>
            <a:r>
              <a:rPr lang="es-ES" sz="4000" b="1" dirty="0">
                <a:solidFill>
                  <a:srgbClr val="2D3778"/>
                </a:solidFill>
                <a:latin typeface="Arial" panose="020B0604020202020204" pitchFamily="34" charset="0"/>
                <a:cs typeface="Arial" panose="020B0604020202020204" pitchFamily="34" charset="0"/>
              </a:rPr>
              <a:t> in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endParaRPr lang="es-E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9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Marcador de contenido 4">
            <a:extLst>
              <a:ext uri="{FF2B5EF4-FFF2-40B4-BE49-F238E27FC236}">
                <a16:creationId xmlns:a16="http://schemas.microsoft.com/office/drawing/2014/main" id="{EE7278A6-2BDA-BC0F-AF2B-0B9C4B96256C}"/>
              </a:ext>
            </a:extLst>
          </p:cNvPr>
          <p:cNvSpPr txBox="1">
            <a:spLocks/>
          </p:cNvSpPr>
          <p:nvPr/>
        </p:nvSpPr>
        <p:spPr>
          <a:xfrm>
            <a:off x="589935" y="3274142"/>
            <a:ext cx="10902897" cy="29024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buClr>
                <a:schemeClr val="tx1"/>
              </a:buClr>
              <a:buSzPts val="1000"/>
              <a:buFont typeface="Wingdings" panose="05000000000000000000" pitchFamily="2" charset="2"/>
              <a:buChar char="§"/>
            </a:pP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To apply </a:t>
            </a:r>
            <a:r>
              <a:rPr lang="en-US" sz="2100" b="1"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agreed principles, quality standards and measurable indicators </a:t>
            </a: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aimed at improving outcomes in wellbeing and quality of life in children, youth, and families across Europe</a:t>
            </a:r>
            <a:endParaRPr lang="es-E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1200"/>
              </a:spcBef>
              <a:buClr>
                <a:schemeClr val="tx1"/>
              </a:buClr>
              <a:buSzPts val="1000"/>
              <a:buFont typeface="Wingdings" panose="05000000000000000000" pitchFamily="2" charset="2"/>
              <a:buChar char="§"/>
            </a:pP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To create a </a:t>
            </a:r>
            <a:r>
              <a:rPr lang="en-US" sz="2100" b="1"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national and local led collaborative scenario </a:t>
            </a: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that identifies challenges, strengths, and need for improvements in the family support services at the country level</a:t>
            </a:r>
            <a:endParaRPr lang="es-E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1200"/>
              </a:spcBef>
              <a:buClr>
                <a:schemeClr val="tx1"/>
              </a:buClr>
              <a:buSzPts val="1000"/>
              <a:buFont typeface="Wingdings" panose="05000000000000000000" pitchFamily="2" charset="2"/>
              <a:buChar char="§"/>
            </a:pP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To develop </a:t>
            </a:r>
            <a:r>
              <a:rPr lang="en-US" sz="2100" b="1"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recommendations at the national and the European policy level </a:t>
            </a:r>
            <a:r>
              <a:rPr lang="en-U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that promotes high quality, evidence-based, and culturally sensitive family support provision</a:t>
            </a:r>
            <a:endParaRPr lang="es-ES" sz="2100" kern="1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BE863BB9-630F-F227-59E3-74372C1BF2A5}"/>
              </a:ext>
            </a:extLst>
          </p:cNvPr>
          <p:cNvSpPr/>
          <p:nvPr/>
        </p:nvSpPr>
        <p:spPr>
          <a:xfrm>
            <a:off x="1327180" y="1453364"/>
            <a:ext cx="9644100" cy="15831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i="0" u="none" strike="noStrike" baseline="0" dirty="0">
                <a:solidFill>
                  <a:schemeClr val="bg1"/>
                </a:solidFill>
                <a:latin typeface="Arial" panose="020B0604020202020204" pitchFamily="34" charset="0"/>
              </a:rPr>
              <a:t>To develop a comprehensive, integrated, and measurable approach of quality family support across European countries </a:t>
            </a:r>
          </a:p>
          <a:p>
            <a:pPr algn="ctr">
              <a:lnSpc>
                <a:spcPct val="120000"/>
              </a:lnSpc>
            </a:pPr>
            <a:r>
              <a:rPr lang="en-US" sz="2400" i="0" u="none" strike="noStrike" baseline="0" dirty="0">
                <a:solidFill>
                  <a:schemeClr val="bg1"/>
                </a:solidFill>
                <a:latin typeface="Arial" panose="020B0604020202020204" pitchFamily="34" charset="0"/>
              </a:rPr>
              <a:t>using a Quality Assurance Protocol </a:t>
            </a:r>
            <a:endParaRPr lang="es-ES" sz="2400" dirty="0">
              <a:solidFill>
                <a:schemeClr val="bg1"/>
              </a:solidFill>
            </a:endParaRPr>
          </a:p>
        </p:txBody>
      </p:sp>
      <p:sp>
        <p:nvSpPr>
          <p:cNvPr id="12" name="Título 1">
            <a:extLst>
              <a:ext uri="{FF2B5EF4-FFF2-40B4-BE49-F238E27FC236}">
                <a16:creationId xmlns:a16="http://schemas.microsoft.com/office/drawing/2014/main" id="{DAE4E994-8F3E-92E0-90FE-3DF12CE81E97}"/>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a:solidFill>
                  <a:srgbClr val="2D3778"/>
                </a:solidFill>
                <a:latin typeface="Arial" panose="020B0604020202020204" pitchFamily="34" charset="0"/>
                <a:cs typeface="Arial" panose="020B0604020202020204" pitchFamily="34" charset="0"/>
              </a:rPr>
              <a:t>QA[4]EuroFam </a:t>
            </a:r>
            <a:r>
              <a:rPr lang="es-ES" sz="4000" b="1" dirty="0" err="1">
                <a:solidFill>
                  <a:srgbClr val="2D3778"/>
                </a:solidFill>
                <a:latin typeface="Arial" panose="020B0604020202020204" pitchFamily="34" charset="0"/>
                <a:cs typeface="Arial" panose="020B0604020202020204" pitchFamily="34" charset="0"/>
              </a:rPr>
              <a:t>Objectives</a:t>
            </a:r>
            <a:endParaRPr lang="es-E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34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368625"/>
          </a:xfrm>
        </p:spPr>
        <p:txBody>
          <a:bodyPr vert="horz" lIns="91440" tIns="45720" rIns="91440" bIns="45720" rtlCol="0" anchor="ctr">
            <a:normAutofit/>
          </a:bodyPr>
          <a:lstStyle/>
          <a:p>
            <a:pPr algn="ctr">
              <a:lnSpc>
                <a:spcPct val="100000"/>
              </a:lnSpc>
            </a:pPr>
            <a:r>
              <a:rPr lang="es-ES" sz="4000" b="1" dirty="0" err="1">
                <a:solidFill>
                  <a:srgbClr val="2D3778"/>
                </a:solidFill>
                <a:latin typeface="Arial" panose="020B0604020202020204" pitchFamily="34" charset="0"/>
                <a:cs typeface="Arial" panose="020B0604020202020204" pitchFamily="34" charset="0"/>
              </a:rPr>
              <a:t>Sources</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of</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evidence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for</a:t>
            </a:r>
            <a:r>
              <a:rPr lang="es-ES" sz="4000" b="1" dirty="0">
                <a:solidFill>
                  <a:srgbClr val="2D3778"/>
                </a:solidFill>
                <a:latin typeface="Arial" panose="020B0604020202020204" pitchFamily="34" charset="0"/>
                <a:cs typeface="Arial" panose="020B0604020202020204" pitchFamily="34" charset="0"/>
              </a:rPr>
              <a:t> a </a:t>
            </a:r>
            <a:r>
              <a:rPr lang="es-ES" sz="4000" b="1" dirty="0" err="1">
                <a:solidFill>
                  <a:srgbClr val="2D3778"/>
                </a:solidFill>
                <a:latin typeface="Arial" panose="020B0604020202020204" pitchFamily="34" charset="0"/>
                <a:cs typeface="Arial" panose="020B0604020202020204" pitchFamily="34" charset="0"/>
              </a:rPr>
              <a:t>Family</a:t>
            </a:r>
            <a:br>
              <a:rPr lang="es-ES" sz="4000" b="1" dirty="0">
                <a:solidFill>
                  <a:srgbClr val="2D3778"/>
                </a:solidFill>
                <a:latin typeface="Arial" panose="020B0604020202020204" pitchFamily="34" charset="0"/>
                <a:cs typeface="Arial" panose="020B0604020202020204" pitchFamily="34" charset="0"/>
              </a:rPr>
            </a:br>
            <a:r>
              <a:rPr lang="es-ES" sz="4000" b="1" dirty="0" err="1">
                <a:solidFill>
                  <a:srgbClr val="2D3778"/>
                </a:solidFill>
                <a:latin typeface="Arial" panose="020B0604020202020204" pitchFamily="34" charset="0"/>
                <a:cs typeface="Arial" panose="020B0604020202020204" pitchFamily="34" charset="0"/>
              </a:rPr>
              <a:t>Support</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Assurance Model</a:t>
            </a:r>
          </a:p>
        </p:txBody>
      </p:sp>
      <p:grpSp>
        <p:nvGrpSpPr>
          <p:cNvPr id="3" name="Grupo 2">
            <a:extLst>
              <a:ext uri="{FF2B5EF4-FFF2-40B4-BE49-F238E27FC236}">
                <a16:creationId xmlns:a16="http://schemas.microsoft.com/office/drawing/2014/main" id="{EAB2C49B-25D3-0D8E-330D-916DD1DCC9BE}"/>
              </a:ext>
            </a:extLst>
          </p:cNvPr>
          <p:cNvGrpSpPr/>
          <p:nvPr/>
        </p:nvGrpSpPr>
        <p:grpSpPr>
          <a:xfrm>
            <a:off x="10600558" y="110686"/>
            <a:ext cx="1483514" cy="669353"/>
            <a:chOff x="10600558" y="110686"/>
            <a:chExt cx="1483514" cy="669353"/>
          </a:xfrm>
        </p:grpSpPr>
        <p:grpSp>
          <p:nvGrpSpPr>
            <p:cNvPr id="11" name="Grupo 10">
              <a:extLst>
                <a:ext uri="{FF2B5EF4-FFF2-40B4-BE49-F238E27FC236}">
                  <a16:creationId xmlns:a16="http://schemas.microsoft.com/office/drawing/2014/main" id="{E31727EF-C03E-9BAF-187C-61B4E1F73B25}"/>
                </a:ext>
              </a:extLst>
            </p:cNvPr>
            <p:cNvGrpSpPr/>
            <p:nvPr/>
          </p:nvGrpSpPr>
          <p:grpSpPr>
            <a:xfrm>
              <a:off x="10600558" y="110686"/>
              <a:ext cx="1483514" cy="307777"/>
              <a:chOff x="10612043" y="212897"/>
              <a:chExt cx="1483514" cy="307777"/>
            </a:xfrm>
          </p:grpSpPr>
          <p:sp>
            <p:nvSpPr>
              <p:cNvPr id="15" name="CuadroTexto 14">
                <a:extLst>
                  <a:ext uri="{FF2B5EF4-FFF2-40B4-BE49-F238E27FC236}">
                    <a16:creationId xmlns:a16="http://schemas.microsoft.com/office/drawing/2014/main" id="{1DF6D706-4710-1CC1-C676-7E9D288765F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6" name="Picture 3">
                <a:extLst>
                  <a:ext uri="{FF2B5EF4-FFF2-40B4-BE49-F238E27FC236}">
                    <a16:creationId xmlns:a16="http://schemas.microsoft.com/office/drawing/2014/main" id="{C04C15DE-B647-BFF1-158F-539C22431B2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3" name="Imagen 12" descr="Captura de pantalla de computadora&#10;&#10;Descripción generada automáticamente">
              <a:extLst>
                <a:ext uri="{FF2B5EF4-FFF2-40B4-BE49-F238E27FC236}">
                  <a16:creationId xmlns:a16="http://schemas.microsoft.com/office/drawing/2014/main" id="{F14ED091-6B42-4532-EF6A-8A88C0018FE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4" name="Imagen 3">
            <a:extLst>
              <a:ext uri="{FF2B5EF4-FFF2-40B4-BE49-F238E27FC236}">
                <a16:creationId xmlns:a16="http://schemas.microsoft.com/office/drawing/2014/main" id="{9E17261A-33AD-B798-BD10-98C4557F1F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9001" y="1555733"/>
            <a:ext cx="6570201" cy="4982770"/>
          </a:xfrm>
          <a:prstGeom prst="rect">
            <a:avLst/>
          </a:prstGeom>
        </p:spPr>
      </p:pic>
      <p:sp>
        <p:nvSpPr>
          <p:cNvPr id="2" name="CuadroTexto 1">
            <a:extLst>
              <a:ext uri="{FF2B5EF4-FFF2-40B4-BE49-F238E27FC236}">
                <a16:creationId xmlns:a16="http://schemas.microsoft.com/office/drawing/2014/main" id="{97DA0000-0054-C4A7-9A3A-F93ACA730D8B}"/>
              </a:ext>
            </a:extLst>
          </p:cNvPr>
          <p:cNvSpPr txBox="1"/>
          <p:nvPr/>
        </p:nvSpPr>
        <p:spPr>
          <a:xfrm>
            <a:off x="7984814" y="2050026"/>
            <a:ext cx="3825407" cy="830997"/>
          </a:xfrm>
          <a:prstGeom prst="rect">
            <a:avLst/>
          </a:prstGeom>
          <a:noFill/>
        </p:spPr>
        <p:txBody>
          <a:bodyPr wrap="none" rtlCol="0">
            <a:spAutoFit/>
          </a:bodyPr>
          <a:lstStyle/>
          <a:p>
            <a:pPr algn="ctr"/>
            <a:r>
              <a:rPr lang="es-ES" sz="2400" b="1" dirty="0" err="1">
                <a:solidFill>
                  <a:srgbClr val="002060"/>
                </a:solidFill>
              </a:rPr>
              <a:t>Translational</a:t>
            </a:r>
            <a:r>
              <a:rPr lang="es-ES" sz="2400" b="1" dirty="0">
                <a:solidFill>
                  <a:srgbClr val="002060"/>
                </a:solidFill>
              </a:rPr>
              <a:t>, </a:t>
            </a:r>
            <a:r>
              <a:rPr lang="es-ES" sz="2400" b="1" dirty="0" err="1">
                <a:solidFill>
                  <a:srgbClr val="002060"/>
                </a:solidFill>
              </a:rPr>
              <a:t>relational</a:t>
            </a:r>
            <a:r>
              <a:rPr lang="es-ES" sz="2400" b="1" dirty="0">
                <a:solidFill>
                  <a:srgbClr val="002060"/>
                </a:solidFill>
              </a:rPr>
              <a:t> and </a:t>
            </a:r>
          </a:p>
          <a:p>
            <a:pPr algn="ctr"/>
            <a:r>
              <a:rPr lang="es-ES" sz="2400" b="1" dirty="0" err="1">
                <a:solidFill>
                  <a:srgbClr val="002060"/>
                </a:solidFill>
              </a:rPr>
              <a:t>collaborative</a:t>
            </a:r>
            <a:r>
              <a:rPr lang="es-ES" sz="2400" b="1" dirty="0">
                <a:solidFill>
                  <a:srgbClr val="002060"/>
                </a:solidFill>
              </a:rPr>
              <a:t> </a:t>
            </a:r>
            <a:r>
              <a:rPr lang="es-ES" sz="2400" b="1" dirty="0" err="1">
                <a:solidFill>
                  <a:srgbClr val="002060"/>
                </a:solidFill>
              </a:rPr>
              <a:t>efforts</a:t>
            </a:r>
            <a:endParaRPr lang="es-ES" sz="2400" b="1" dirty="0">
              <a:solidFill>
                <a:srgbClr val="002060"/>
              </a:solidFill>
            </a:endParaRPr>
          </a:p>
        </p:txBody>
      </p:sp>
    </p:spTree>
    <p:extLst>
      <p:ext uri="{BB962C8B-B14F-4D97-AF65-F5344CB8AC3E}">
        <p14:creationId xmlns:p14="http://schemas.microsoft.com/office/powerpoint/2010/main" val="253448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8"/>
            <a:ext cx="10515600" cy="1377622"/>
          </a:xfrm>
        </p:spPr>
        <p:txBody>
          <a:bodyPr vert="horz" lIns="91440" tIns="45720" rIns="91440" bIns="45720" rtlCol="0" anchor="ctr">
            <a:normAutofit/>
          </a:bodyPr>
          <a:lstStyle/>
          <a:p>
            <a:pPr algn="ctr">
              <a:lnSpc>
                <a:spcPct val="100000"/>
              </a:lnSpc>
            </a:pPr>
            <a:r>
              <a:rPr lang="es-ES" sz="4000" b="1" dirty="0">
                <a:solidFill>
                  <a:srgbClr val="2D3778"/>
                </a:solidFill>
                <a:latin typeface="Arial" panose="020B0604020202020204" pitchFamily="34" charset="0"/>
                <a:cs typeface="Arial" panose="020B0604020202020204" pitchFamily="34" charset="0"/>
              </a:rPr>
              <a:t>Quality </a:t>
            </a:r>
            <a:r>
              <a:rPr lang="es-ES" sz="4000" b="1" dirty="0" err="1">
                <a:solidFill>
                  <a:srgbClr val="2D3778"/>
                </a:solidFill>
                <a:latin typeface="Arial" panose="020B0604020202020204" pitchFamily="34" charset="0"/>
                <a:cs typeface="Arial" panose="020B0604020202020204" pitchFamily="34" charset="0"/>
              </a:rPr>
              <a:t>Assurance</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Model</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in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endParaRPr lang="es-ES" sz="4000" b="1" dirty="0">
              <a:solidFill>
                <a:srgbClr val="2D3778"/>
              </a:solidFill>
              <a:latin typeface="Arial" panose="020B0604020202020204" pitchFamily="34" charset="0"/>
              <a:cs typeface="Arial" panose="020B0604020202020204" pitchFamily="34" charset="0"/>
            </a:endParaRPr>
          </a:p>
        </p:txBody>
      </p:sp>
      <p:graphicFrame>
        <p:nvGraphicFramePr>
          <p:cNvPr id="19" name="Diagrama 18">
            <a:extLst>
              <a:ext uri="{FF2B5EF4-FFF2-40B4-BE49-F238E27FC236}">
                <a16:creationId xmlns:a16="http://schemas.microsoft.com/office/drawing/2014/main" id="{B565A1D0-484D-B5DC-1B77-05997DB39BAD}"/>
              </a:ext>
            </a:extLst>
          </p:cNvPr>
          <p:cNvGraphicFramePr/>
          <p:nvPr>
            <p:extLst>
              <p:ext uri="{D42A27DB-BD31-4B8C-83A1-F6EECF244321}">
                <p14:modId xmlns:p14="http://schemas.microsoft.com/office/powerpoint/2010/main" val="3327611157"/>
              </p:ext>
            </p:extLst>
          </p:nvPr>
        </p:nvGraphicFramePr>
        <p:xfrm>
          <a:off x="1000656" y="1888099"/>
          <a:ext cx="6670508" cy="4743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Abrir llave 19">
            <a:extLst>
              <a:ext uri="{FF2B5EF4-FFF2-40B4-BE49-F238E27FC236}">
                <a16:creationId xmlns:a16="http://schemas.microsoft.com/office/drawing/2014/main" id="{FDDE1E0A-010C-DFC8-9BAB-B05A7915FB9F}"/>
              </a:ext>
            </a:extLst>
          </p:cNvPr>
          <p:cNvSpPr/>
          <p:nvPr/>
        </p:nvSpPr>
        <p:spPr>
          <a:xfrm rot="10800000">
            <a:off x="5581777" y="3722259"/>
            <a:ext cx="671147" cy="1983763"/>
          </a:xfrm>
          <a:prstGeom prst="leftBrace">
            <a:avLst>
              <a:gd name="adj1" fmla="val 8333"/>
              <a:gd name="adj2" fmla="val 46721"/>
            </a:avLst>
          </a:prstGeom>
          <a:noFill/>
          <a:ln w="28575">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ES" dirty="0">
              <a:ln w="0"/>
              <a:solidFill>
                <a:sysClr val="windowText" lastClr="000000"/>
              </a:solidFill>
              <a:effectLst>
                <a:outerShdw blurRad="38100" dist="19050" dir="2700000" algn="tl" rotWithShape="0">
                  <a:schemeClr val="dk1">
                    <a:alpha val="40000"/>
                  </a:schemeClr>
                </a:outerShdw>
              </a:effectLst>
            </a:endParaRPr>
          </a:p>
        </p:txBody>
      </p:sp>
      <p:sp>
        <p:nvSpPr>
          <p:cNvPr id="21" name="CuadroTexto 20">
            <a:extLst>
              <a:ext uri="{FF2B5EF4-FFF2-40B4-BE49-F238E27FC236}">
                <a16:creationId xmlns:a16="http://schemas.microsoft.com/office/drawing/2014/main" id="{14380E06-3070-FFEB-D811-65F6D46546F4}"/>
              </a:ext>
            </a:extLst>
          </p:cNvPr>
          <p:cNvSpPr txBox="1"/>
          <p:nvPr/>
        </p:nvSpPr>
        <p:spPr>
          <a:xfrm>
            <a:off x="6392547" y="4483308"/>
            <a:ext cx="4208011" cy="461665"/>
          </a:xfrm>
          <a:prstGeom prst="rect">
            <a:avLst/>
          </a:prstGeom>
          <a:noFill/>
        </p:spPr>
        <p:txBody>
          <a:bodyPr wrap="none" rtlCol="0">
            <a:spAutoFit/>
          </a:bodyPr>
          <a:lstStyle/>
          <a:p>
            <a:pPr algn="ctr"/>
            <a:r>
              <a:rPr lang="es-ES" sz="2400" b="1" dirty="0" err="1">
                <a:solidFill>
                  <a:schemeClr val="accent1">
                    <a:lumMod val="50000"/>
                  </a:schemeClr>
                </a:solidFill>
                <a:latin typeface="Arial" panose="020B0604020202020204" pitchFamily="34" charset="0"/>
                <a:cs typeface="Arial" panose="020B0604020202020204" pitchFamily="34" charset="0"/>
              </a:rPr>
              <a:t>Quality</a:t>
            </a:r>
            <a:r>
              <a:rPr lang="es-ES" sz="2400" b="1" dirty="0">
                <a:solidFill>
                  <a:schemeClr val="accent1">
                    <a:lumMod val="50000"/>
                  </a:schemeClr>
                </a:solidFill>
                <a:latin typeface="Arial" panose="020B0604020202020204" pitchFamily="34" charset="0"/>
                <a:cs typeface="Arial" panose="020B0604020202020204" pitchFamily="34" charset="0"/>
              </a:rPr>
              <a:t> </a:t>
            </a:r>
            <a:r>
              <a:rPr lang="es-ES" sz="2400" b="1" dirty="0" err="1">
                <a:solidFill>
                  <a:schemeClr val="accent1">
                    <a:lumMod val="50000"/>
                  </a:schemeClr>
                </a:solidFill>
                <a:latin typeface="Arial" panose="020B0604020202020204" pitchFamily="34" charset="0"/>
                <a:cs typeface="Arial" panose="020B0604020202020204" pitchFamily="34" charset="0"/>
              </a:rPr>
              <a:t>Assurance</a:t>
            </a:r>
            <a:r>
              <a:rPr lang="es-ES" sz="2400" b="1" dirty="0">
                <a:solidFill>
                  <a:schemeClr val="accent1">
                    <a:lumMod val="50000"/>
                  </a:schemeClr>
                </a:solidFill>
                <a:latin typeface="Arial" panose="020B0604020202020204" pitchFamily="34" charset="0"/>
                <a:cs typeface="Arial" panose="020B0604020202020204" pitchFamily="34" charset="0"/>
              </a:rPr>
              <a:t> </a:t>
            </a:r>
            <a:r>
              <a:rPr lang="es-ES" sz="2400" b="1" dirty="0" err="1">
                <a:solidFill>
                  <a:schemeClr val="accent1">
                    <a:lumMod val="50000"/>
                  </a:schemeClr>
                </a:solidFill>
                <a:latin typeface="Arial" panose="020B0604020202020204" pitchFamily="34" charset="0"/>
                <a:cs typeface="Arial" panose="020B0604020202020204" pitchFamily="34" charset="0"/>
              </a:rPr>
              <a:t>Protocol</a:t>
            </a:r>
            <a:endParaRPr lang="es-ES"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EAB2C49B-25D3-0D8E-330D-916DD1DCC9BE}"/>
              </a:ext>
            </a:extLst>
          </p:cNvPr>
          <p:cNvGrpSpPr/>
          <p:nvPr/>
        </p:nvGrpSpPr>
        <p:grpSpPr>
          <a:xfrm>
            <a:off x="10600558" y="110686"/>
            <a:ext cx="1483514" cy="669353"/>
            <a:chOff x="10600558" y="110686"/>
            <a:chExt cx="1483514" cy="669353"/>
          </a:xfrm>
        </p:grpSpPr>
        <p:grpSp>
          <p:nvGrpSpPr>
            <p:cNvPr id="11" name="Grupo 10">
              <a:extLst>
                <a:ext uri="{FF2B5EF4-FFF2-40B4-BE49-F238E27FC236}">
                  <a16:creationId xmlns:a16="http://schemas.microsoft.com/office/drawing/2014/main" id="{E31727EF-C03E-9BAF-187C-61B4E1F73B25}"/>
                </a:ext>
              </a:extLst>
            </p:cNvPr>
            <p:cNvGrpSpPr/>
            <p:nvPr/>
          </p:nvGrpSpPr>
          <p:grpSpPr>
            <a:xfrm>
              <a:off x="10600558" y="110686"/>
              <a:ext cx="1483514" cy="307777"/>
              <a:chOff x="10612043" y="212897"/>
              <a:chExt cx="1483514" cy="307777"/>
            </a:xfrm>
          </p:grpSpPr>
          <p:sp>
            <p:nvSpPr>
              <p:cNvPr id="15" name="CuadroTexto 14">
                <a:extLst>
                  <a:ext uri="{FF2B5EF4-FFF2-40B4-BE49-F238E27FC236}">
                    <a16:creationId xmlns:a16="http://schemas.microsoft.com/office/drawing/2014/main" id="{1DF6D706-4710-1CC1-C676-7E9D288765F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6" name="Picture 3">
                <a:extLst>
                  <a:ext uri="{FF2B5EF4-FFF2-40B4-BE49-F238E27FC236}">
                    <a16:creationId xmlns:a16="http://schemas.microsoft.com/office/drawing/2014/main" id="{C04C15DE-B647-BFF1-158F-539C22431B24}"/>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3" name="Imagen 12" descr="Captura de pantalla de computadora&#10;&#10;Descripción generada automáticamente">
              <a:extLst>
                <a:ext uri="{FF2B5EF4-FFF2-40B4-BE49-F238E27FC236}">
                  <a16:creationId xmlns:a16="http://schemas.microsoft.com/office/drawing/2014/main" id="{F14ED091-6B42-4532-EF6A-8A88C0018FEE}"/>
                </a:ext>
              </a:extLst>
            </p:cNvPr>
            <p:cNvPicPr>
              <a:picLocks noChangeAspect="1"/>
            </p:cNvPicPr>
            <p:nvPr/>
          </p:nvPicPr>
          <p:blipFill rotWithShape="1">
            <a:blip r:embed="rId10">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Tree>
    <p:extLst>
      <p:ext uri="{BB962C8B-B14F-4D97-AF65-F5344CB8AC3E}">
        <p14:creationId xmlns:p14="http://schemas.microsoft.com/office/powerpoint/2010/main" val="130463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104353"/>
          </a:xfrm>
        </p:spPr>
        <p:txBody>
          <a:bodyPr vert="horz" lIns="91440" tIns="45720" rIns="91440" bIns="45720" rtlCol="0" anchor="ctr">
            <a:noAutofit/>
          </a:bodyPr>
          <a:lstStyle/>
          <a:p>
            <a:pPr algn="ctr">
              <a:lnSpc>
                <a:spcPct val="100000"/>
              </a:lnSpc>
            </a:pPr>
            <a:r>
              <a:rPr lang="es-ES" sz="4000" b="1" dirty="0" err="1">
                <a:solidFill>
                  <a:srgbClr val="2D3778"/>
                </a:solidFill>
                <a:latin typeface="Arial" panose="020B0604020202020204" pitchFamily="34" charset="0"/>
                <a:cs typeface="Arial" panose="020B0604020202020204" pitchFamily="34" charset="0"/>
              </a:rPr>
              <a:t>Quality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Assurance</a:t>
            </a:r>
            <a:r>
              <a:rPr lang="es-ES" sz="4000" b="1" dirty="0">
                <a:solidFill>
                  <a:srgbClr val="2D3778"/>
                </a:solidFill>
                <a:latin typeface="Arial" panose="020B0604020202020204" pitchFamily="34" charset="0"/>
                <a:cs typeface="Arial" panose="020B0604020202020204" pitchFamily="34" charset="0"/>
              </a:rPr>
              <a:t> as</a:t>
            </a:r>
            <a:br>
              <a:rPr lang="es-ES" sz="4000" b="1" dirty="0">
                <a:solidFill>
                  <a:srgbClr val="2D3778"/>
                </a:solidFill>
                <a:latin typeface="Arial" panose="020B0604020202020204" pitchFamily="34" charset="0"/>
                <a:cs typeface="Arial" panose="020B0604020202020204" pitchFamily="34" charset="0"/>
              </a:rPr>
            </a:br>
            <a:r>
              <a:rPr lang="es-ES" sz="4000" b="1" dirty="0">
                <a:solidFill>
                  <a:srgbClr val="2D3778"/>
                </a:solidFill>
                <a:latin typeface="Arial" panose="020B0604020202020204" pitchFamily="34" charset="0"/>
                <a:cs typeface="Arial" panose="020B0604020202020204" pitchFamily="34" charset="0"/>
              </a:rPr>
              <a:t>a </a:t>
            </a:r>
            <a:r>
              <a:rPr lang="es-ES" sz="4000" b="1" dirty="0" err="1">
                <a:solidFill>
                  <a:srgbClr val="2D3778"/>
                </a:solidFill>
                <a:latin typeface="Arial" panose="020B0604020202020204" pitchFamily="34" charset="0"/>
                <a:cs typeface="Arial" panose="020B0604020202020204" pitchFamily="34" charset="0"/>
              </a:rPr>
              <a:t>System</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of</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Embedded</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Systems</a:t>
            </a:r>
            <a:endParaRPr lang="es-ES" sz="4000" b="1" dirty="0">
              <a:solidFill>
                <a:srgbClr val="2D3778"/>
              </a:solidFill>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EAB2C49B-25D3-0D8E-330D-916DD1DCC9BE}"/>
              </a:ext>
            </a:extLst>
          </p:cNvPr>
          <p:cNvGrpSpPr/>
          <p:nvPr/>
        </p:nvGrpSpPr>
        <p:grpSpPr>
          <a:xfrm>
            <a:off x="10600558" y="110686"/>
            <a:ext cx="1483514" cy="669353"/>
            <a:chOff x="10600558" y="110686"/>
            <a:chExt cx="1483514" cy="669353"/>
          </a:xfrm>
        </p:grpSpPr>
        <p:grpSp>
          <p:nvGrpSpPr>
            <p:cNvPr id="11" name="Grupo 10">
              <a:extLst>
                <a:ext uri="{FF2B5EF4-FFF2-40B4-BE49-F238E27FC236}">
                  <a16:creationId xmlns:a16="http://schemas.microsoft.com/office/drawing/2014/main" id="{E31727EF-C03E-9BAF-187C-61B4E1F73B25}"/>
                </a:ext>
              </a:extLst>
            </p:cNvPr>
            <p:cNvGrpSpPr/>
            <p:nvPr/>
          </p:nvGrpSpPr>
          <p:grpSpPr>
            <a:xfrm>
              <a:off x="10600558" y="110686"/>
              <a:ext cx="1483514" cy="307777"/>
              <a:chOff x="10612043" y="212897"/>
              <a:chExt cx="1483514" cy="307777"/>
            </a:xfrm>
          </p:grpSpPr>
          <p:sp>
            <p:nvSpPr>
              <p:cNvPr id="15" name="CuadroTexto 14">
                <a:extLst>
                  <a:ext uri="{FF2B5EF4-FFF2-40B4-BE49-F238E27FC236}">
                    <a16:creationId xmlns:a16="http://schemas.microsoft.com/office/drawing/2014/main" id="{1DF6D706-4710-1CC1-C676-7E9D288765F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6" name="Picture 3">
                <a:extLst>
                  <a:ext uri="{FF2B5EF4-FFF2-40B4-BE49-F238E27FC236}">
                    <a16:creationId xmlns:a16="http://schemas.microsoft.com/office/drawing/2014/main" id="{C04C15DE-B647-BFF1-158F-539C22431B2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3" name="Imagen 12" descr="Captura de pantalla de computadora&#10;&#10;Descripción generada automáticamente">
              <a:extLst>
                <a:ext uri="{FF2B5EF4-FFF2-40B4-BE49-F238E27FC236}">
                  <a16:creationId xmlns:a16="http://schemas.microsoft.com/office/drawing/2014/main" id="{F14ED091-6B42-4532-EF6A-8A88C0018FE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graphicFrame>
        <p:nvGraphicFramePr>
          <p:cNvPr id="22" name="Diagrama 21">
            <a:extLst>
              <a:ext uri="{FF2B5EF4-FFF2-40B4-BE49-F238E27FC236}">
                <a16:creationId xmlns:a16="http://schemas.microsoft.com/office/drawing/2014/main" id="{ED67846A-A546-E406-C833-0F8DF8052CE3}"/>
              </a:ext>
            </a:extLst>
          </p:cNvPr>
          <p:cNvGraphicFramePr/>
          <p:nvPr>
            <p:extLst>
              <p:ext uri="{D42A27DB-BD31-4B8C-83A1-F6EECF244321}">
                <p14:modId xmlns:p14="http://schemas.microsoft.com/office/powerpoint/2010/main" val="1449129090"/>
              </p:ext>
            </p:extLst>
          </p:nvPr>
        </p:nvGraphicFramePr>
        <p:xfrm>
          <a:off x="1774621" y="1781328"/>
          <a:ext cx="8162603" cy="47571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93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9033E59-9F1B-F92E-9533-3876C2731C5B}"/>
              </a:ext>
            </a:extLst>
          </p:cNvPr>
          <p:cNvSpPr>
            <a:spLocks noGrp="1"/>
          </p:cNvSpPr>
          <p:nvPr>
            <p:ph type="title"/>
          </p:nvPr>
        </p:nvSpPr>
        <p:spPr>
          <a:xfrm>
            <a:off x="1592994" y="384376"/>
            <a:ext cx="8470829" cy="740471"/>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Support Practice System</a:t>
            </a:r>
          </a:p>
        </p:txBody>
      </p:sp>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647BEE24-916D-9BCB-8DAA-AD1C4C598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7" name="Grupo 6">
            <a:extLst>
              <a:ext uri="{FF2B5EF4-FFF2-40B4-BE49-F238E27FC236}">
                <a16:creationId xmlns:a16="http://schemas.microsoft.com/office/drawing/2014/main" id="{4BA39AFA-2162-5E4E-EE2E-4BD60093E4B9}"/>
              </a:ext>
            </a:extLst>
          </p:cNvPr>
          <p:cNvGrpSpPr/>
          <p:nvPr/>
        </p:nvGrpSpPr>
        <p:grpSpPr>
          <a:xfrm>
            <a:off x="10600558" y="110686"/>
            <a:ext cx="1483514" cy="669353"/>
            <a:chOff x="10600558" y="110686"/>
            <a:chExt cx="1483514" cy="669353"/>
          </a:xfrm>
        </p:grpSpPr>
        <p:grpSp>
          <p:nvGrpSpPr>
            <p:cNvPr id="10" name="Grupo 9">
              <a:extLst>
                <a:ext uri="{FF2B5EF4-FFF2-40B4-BE49-F238E27FC236}">
                  <a16:creationId xmlns:a16="http://schemas.microsoft.com/office/drawing/2014/main" id="{94DA8929-E223-EF2F-F490-3CC3DCA48E3E}"/>
                </a:ext>
              </a:extLst>
            </p:cNvPr>
            <p:cNvGrpSpPr/>
            <p:nvPr/>
          </p:nvGrpSpPr>
          <p:grpSpPr>
            <a:xfrm>
              <a:off x="10600558" y="110686"/>
              <a:ext cx="1483514" cy="307777"/>
              <a:chOff x="10612043" y="212897"/>
              <a:chExt cx="1483514" cy="307777"/>
            </a:xfrm>
          </p:grpSpPr>
          <p:sp>
            <p:nvSpPr>
              <p:cNvPr id="13" name="CuadroTexto 12">
                <a:extLst>
                  <a:ext uri="{FF2B5EF4-FFF2-40B4-BE49-F238E27FC236}">
                    <a16:creationId xmlns:a16="http://schemas.microsoft.com/office/drawing/2014/main" id="{AA66BFDF-E991-DBA0-CACF-6C7FA9D1A715}"/>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4" name="Picture 3">
                <a:extLst>
                  <a:ext uri="{FF2B5EF4-FFF2-40B4-BE49-F238E27FC236}">
                    <a16:creationId xmlns:a16="http://schemas.microsoft.com/office/drawing/2014/main" id="{C3BF7205-5665-9AAC-2E46-4952D0A93F0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2" name="Imagen 11" descr="Captura de pantalla de computadora&#10;&#10;Descripción generada automáticamente">
              <a:extLst>
                <a:ext uri="{FF2B5EF4-FFF2-40B4-BE49-F238E27FC236}">
                  <a16:creationId xmlns:a16="http://schemas.microsoft.com/office/drawing/2014/main" id="{BEBD7592-F0E0-5F53-8FCC-84BEBD00A3D8}"/>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graphicFrame>
        <p:nvGraphicFramePr>
          <p:cNvPr id="18" name="Diagrama 17">
            <a:extLst>
              <a:ext uri="{FF2B5EF4-FFF2-40B4-BE49-F238E27FC236}">
                <a16:creationId xmlns:a16="http://schemas.microsoft.com/office/drawing/2014/main" id="{6CF19A1D-2818-CABC-45E6-E6DCE9DCF107}"/>
              </a:ext>
            </a:extLst>
          </p:cNvPr>
          <p:cNvGraphicFramePr/>
          <p:nvPr>
            <p:extLst>
              <p:ext uri="{D42A27DB-BD31-4B8C-83A1-F6EECF244321}">
                <p14:modId xmlns:p14="http://schemas.microsoft.com/office/powerpoint/2010/main" val="3767093905"/>
              </p:ext>
            </p:extLst>
          </p:nvPr>
        </p:nvGraphicFramePr>
        <p:xfrm>
          <a:off x="1004341" y="1433100"/>
          <a:ext cx="9325275" cy="55536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1287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9033E59-9F1B-F92E-9533-3876C2731C5B}"/>
              </a:ext>
            </a:extLst>
          </p:cNvPr>
          <p:cNvSpPr>
            <a:spLocks noGrp="1"/>
          </p:cNvSpPr>
          <p:nvPr>
            <p:ph type="title"/>
          </p:nvPr>
        </p:nvSpPr>
        <p:spPr>
          <a:xfrm>
            <a:off x="1513806" y="186855"/>
            <a:ext cx="9033587" cy="1078420"/>
          </a:xfrm>
        </p:spPr>
        <p:txBody>
          <a:bodyPr vert="horz" lIns="91440" tIns="45720" rIns="91440" bIns="45720" rtlCol="0" anchor="ctr">
            <a:noAutofit/>
          </a:bodyPr>
          <a:lstStyle/>
          <a:p>
            <a:pPr algn="ct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Support Provision System</a:t>
            </a:r>
          </a:p>
        </p:txBody>
      </p:sp>
      <p:sp>
        <p:nvSpPr>
          <p:cNvPr id="4" name="CuadroTexto 3">
            <a:extLst>
              <a:ext uri="{FF2B5EF4-FFF2-40B4-BE49-F238E27FC236}">
                <a16:creationId xmlns:a16="http://schemas.microsoft.com/office/drawing/2014/main" id="{15E88DCE-43C9-888E-C01D-D7CDD0E9C08C}"/>
              </a:ext>
            </a:extLst>
          </p:cNvPr>
          <p:cNvSpPr txBox="1"/>
          <p:nvPr/>
        </p:nvSpPr>
        <p:spPr>
          <a:xfrm>
            <a:off x="1004341" y="2203554"/>
            <a:ext cx="184731" cy="369332"/>
          </a:xfrm>
          <a:prstGeom prst="rect">
            <a:avLst/>
          </a:prstGeom>
          <a:noFill/>
        </p:spPr>
        <p:txBody>
          <a:bodyPr wrap="none" rtlCol="0">
            <a:spAutoFit/>
          </a:bodyPr>
          <a:lstStyle/>
          <a:p>
            <a:endParaRPr lang="es-ES" dirty="0"/>
          </a:p>
        </p:txBody>
      </p:sp>
      <p:pic>
        <p:nvPicPr>
          <p:cNvPr id="7" name="Imagen 6">
            <a:extLst>
              <a:ext uri="{FF2B5EF4-FFF2-40B4-BE49-F238E27FC236}">
                <a16:creationId xmlns:a16="http://schemas.microsoft.com/office/drawing/2014/main" id="{EAE2BF9E-7035-B81D-FA23-F3E0B853C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10D14C23-7227-4CBB-1117-2A56FDC66D32}"/>
              </a:ext>
            </a:extLst>
          </p:cNvPr>
          <p:cNvGrpSpPr/>
          <p:nvPr/>
        </p:nvGrpSpPr>
        <p:grpSpPr>
          <a:xfrm>
            <a:off x="10600558" y="110686"/>
            <a:ext cx="1483514" cy="669353"/>
            <a:chOff x="10600558" y="110686"/>
            <a:chExt cx="1483514" cy="669353"/>
          </a:xfrm>
        </p:grpSpPr>
        <p:grpSp>
          <p:nvGrpSpPr>
            <p:cNvPr id="8" name="Grupo 7">
              <a:extLst>
                <a:ext uri="{FF2B5EF4-FFF2-40B4-BE49-F238E27FC236}">
                  <a16:creationId xmlns:a16="http://schemas.microsoft.com/office/drawing/2014/main" id="{0A2051B6-6876-7DEE-31FC-756D2F56A0B4}"/>
                </a:ext>
              </a:extLst>
            </p:cNvPr>
            <p:cNvGrpSpPr/>
            <p:nvPr/>
          </p:nvGrpSpPr>
          <p:grpSpPr>
            <a:xfrm>
              <a:off x="10600558" y="110686"/>
              <a:ext cx="1483514" cy="307777"/>
              <a:chOff x="10612043" y="212897"/>
              <a:chExt cx="1483514" cy="307777"/>
            </a:xfrm>
          </p:grpSpPr>
          <p:sp>
            <p:nvSpPr>
              <p:cNvPr id="12" name="CuadroTexto 11">
                <a:extLst>
                  <a:ext uri="{FF2B5EF4-FFF2-40B4-BE49-F238E27FC236}">
                    <a16:creationId xmlns:a16="http://schemas.microsoft.com/office/drawing/2014/main" id="{6177BE9F-5BE0-5C2A-3F58-ECB8E64CE5F6}"/>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13" name="Picture 3">
                <a:extLst>
                  <a:ext uri="{FF2B5EF4-FFF2-40B4-BE49-F238E27FC236}">
                    <a16:creationId xmlns:a16="http://schemas.microsoft.com/office/drawing/2014/main" id="{1BF375A1-6D18-88F1-098B-9C372C41C27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11" name="Imagen 10" descr="Captura de pantalla de computadora&#10;&#10;Descripción generada automáticamente">
              <a:extLst>
                <a:ext uri="{FF2B5EF4-FFF2-40B4-BE49-F238E27FC236}">
                  <a16:creationId xmlns:a16="http://schemas.microsoft.com/office/drawing/2014/main" id="{6A808956-E54E-EEA9-72EE-B9ED6522E1E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graphicFrame>
        <p:nvGraphicFramePr>
          <p:cNvPr id="3" name="Diagrama 2">
            <a:extLst>
              <a:ext uri="{FF2B5EF4-FFF2-40B4-BE49-F238E27FC236}">
                <a16:creationId xmlns:a16="http://schemas.microsoft.com/office/drawing/2014/main" id="{765D85E8-A347-BDF1-3FE0-B86FFAA978D5}"/>
              </a:ext>
            </a:extLst>
          </p:cNvPr>
          <p:cNvGraphicFramePr/>
          <p:nvPr>
            <p:extLst>
              <p:ext uri="{D42A27DB-BD31-4B8C-83A1-F6EECF244321}">
                <p14:modId xmlns:p14="http://schemas.microsoft.com/office/powerpoint/2010/main" val="2592613273"/>
              </p:ext>
            </p:extLst>
          </p:nvPr>
        </p:nvGraphicFramePr>
        <p:xfrm>
          <a:off x="845811" y="1502242"/>
          <a:ext cx="10263116" cy="48335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205762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 point" id="{4DFDE4C1-BAA1-4DC9-AF17-EA0A266F995E}" vid="{96C87116-5F9C-4621-BF27-C9F37E192F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 point</Template>
  <TotalTime>2911</TotalTime>
  <Words>2525</Words>
  <Application>Microsoft Office PowerPoint</Application>
  <PresentationFormat>Panorámica</PresentationFormat>
  <Paragraphs>288</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Calibri Light</vt:lpstr>
      <vt:lpstr>Courier New</vt:lpstr>
      <vt:lpstr>Roboto</vt:lpstr>
      <vt:lpstr>Wingdings</vt:lpstr>
      <vt:lpstr>Tema de Office</vt:lpstr>
      <vt:lpstr>  Quality Assurance in Child and  Family Support in Europe  Policy lessons for evidence-informed decision making</vt:lpstr>
      <vt:lpstr>Presentación de PowerPoint</vt:lpstr>
      <vt:lpstr>Rationale for an European Quality  Assurance Model in Family Support</vt:lpstr>
      <vt:lpstr>QA[4]EuroFam Objectives</vt:lpstr>
      <vt:lpstr>Sources of evidence for a Family Support Quality Assurance Model</vt:lpstr>
      <vt:lpstr>Quality Assurance Model in Family Support</vt:lpstr>
      <vt:lpstr>Quality Assurance as a System of Embedded Systems</vt:lpstr>
      <vt:lpstr>Family Support Practice System</vt:lpstr>
      <vt:lpstr>Family Support Provision System</vt:lpstr>
      <vt:lpstr>Family Support Evidence System</vt:lpstr>
      <vt:lpstr>Quality Assurance Protocol Development</vt:lpstr>
      <vt:lpstr>Quality Assurance Protocol Implementation</vt:lpstr>
      <vt:lpstr>Quality Standards  in the Practice System</vt:lpstr>
      <vt:lpstr>Quality Standards  in the Provision System</vt:lpstr>
      <vt:lpstr>Quality Standards  in the Evidence System</vt:lpstr>
      <vt:lpstr>Differences by Sector</vt:lpstr>
      <vt:lpstr>Prioritisation in the Practice System</vt:lpstr>
      <vt:lpstr>Prioritisation in the Provision System</vt:lpstr>
      <vt:lpstr>Prioritisation in the Evidence System</vt:lpstr>
      <vt:lpstr>Final Remarks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FAMILY SUPPORT</dc:title>
  <dc:creator>ALVARO RODRIGUEZ MARTIN</dc:creator>
  <cp:lastModifiedBy>LUCIA JIMENEZ GARCIA</cp:lastModifiedBy>
  <cp:revision>316</cp:revision>
  <cp:lastPrinted>2024-09-30T05:05:59Z</cp:lastPrinted>
  <dcterms:created xsi:type="dcterms:W3CDTF">2022-02-25T09:40:59Z</dcterms:created>
  <dcterms:modified xsi:type="dcterms:W3CDTF">2024-09-30T07:49:49Z</dcterms:modified>
</cp:coreProperties>
</file>