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3" r:id="rId2"/>
    <p:sldId id="430" r:id="rId3"/>
    <p:sldId id="432" r:id="rId4"/>
    <p:sldId id="434" r:id="rId5"/>
    <p:sldId id="435" r:id="rId6"/>
    <p:sldId id="436" r:id="rId7"/>
    <p:sldId id="437" r:id="rId8"/>
    <p:sldId id="438" r:id="rId9"/>
    <p:sldId id="439" r:id="rId10"/>
    <p:sldId id="433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EE1E92-3C0F-3D6B-A9C4-C9F8925281C3}" name="LUCIA JIMENEZ GARCIA" initials="LJ" userId="S::luciajimenez@us.es::2437961d-da82-4196-b0be-82c5a8dd30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382C1"/>
    <a:srgbClr val="009999"/>
    <a:srgbClr val="008080"/>
    <a:srgbClr val="006600"/>
    <a:srgbClr val="3C72C2"/>
    <a:srgbClr val="7097D3"/>
    <a:srgbClr val="8892FF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6" autoAdjust="0"/>
    <p:restoredTop sz="84496" autoAdjust="0"/>
  </p:normalViewPr>
  <p:slideViewPr>
    <p:cSldViewPr snapToGrid="0">
      <p:cViewPr>
        <p:scale>
          <a:sx n="75" d="100"/>
          <a:sy n="75" d="100"/>
        </p:scale>
        <p:origin x="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2820-7889-48F7-A302-754428D168A4}" type="datetimeFigureOut">
              <a:rPr lang="es-ES" smtClean="0"/>
              <a:t>25/9/24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2784-8C3B-48E2-B840-7153AEEA2E9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77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2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690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1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67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15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61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26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99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8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25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70FD5-A098-4DC6-9C4B-0DD420D3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F20244-B12D-41BE-9A15-932BD13D1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A029E-A3B7-42A0-B5B9-11F97EBD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6E4C-BA33-4241-86CC-8DF1B0B96C83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65B60-5996-4B84-A4D0-1D997BA0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02EE1-AA38-4674-913E-F71C7482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01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0732-A98B-49C4-8695-E5A0D2BD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204BC0-E743-4B20-9A4D-C4CDCEB4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68236-4921-430F-B7B8-64987401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5B1A-00BC-4D5C-BE9B-90F5115CF30A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6C0870-85C6-45E6-9ABC-880A202E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A6107-9433-4AA0-AAAF-6E3FC82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1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5F4DC4-55AF-48E1-B18B-F5967F5F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9B52D-6C94-44DF-852C-C6AF1D4D3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9A031-F11E-4878-B35F-1E1004A4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FA63-E786-4858-86C1-75FE9E846F59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185E12-D220-413D-991F-B264338F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CB44D-0F2F-43DF-9FD3-DAE4E2C2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9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AE8F8-54AA-4EC6-A49F-353E70C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A84A6-DFAE-4CEE-9EE4-FDD116C0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8671C-734A-4170-8F94-84FAB79A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0655-73A0-4572-A0ED-89A977D4F4B4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50405B-6A76-46F1-A849-AA756EA4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09FAE-A759-4A77-931D-4F7511C0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84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790EE-90E0-4302-935F-4D0993D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F15C41-A530-4970-827C-8726006B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0DF606-F28A-444F-A994-5E5772E0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607-1A33-41AC-B862-4CAF17F88E26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6F367-2509-45A1-ACA6-B85720C0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5FB4F6-95E8-41B2-8101-4B901C32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877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C0FE4-04A5-4624-BA14-E9B37A24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33417-3D9E-4F87-A7E3-023087B6A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56555C-72D9-4F5F-A9FB-FA9C422C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9B9F5-6F20-4120-9D66-609FB2FB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074E-C988-44AA-B7AC-4743966D7C5E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87CC6-1D3B-4158-A7A0-A2A32D60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D72249-8272-4B2C-9857-C32F664C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59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6522-A128-416E-84CD-08B9EA6E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1F401-21EA-4E7D-94EF-6C679EC7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628985-55D7-451C-A526-43C48677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36CECD-9B69-435F-96F5-26B059F35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86C22D-7A86-48CE-918E-679C384C7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C41C32-983D-43BE-936D-42F8AA17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1C9-C2BB-4A64-81D6-C3A3F6D5C0B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816196-160A-41A2-ACF6-BA9A0690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E86A4B-D925-4631-B3CD-A82DCD3E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71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1D7BB-E23F-4A0C-8CF9-605FE10C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9C3EDE-C509-44ED-B0A5-E687027A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A307-3576-49B5-9F6B-A8C1A939E865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6BA4B7-0717-44D3-BDD7-09F2C277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09A16D-F6E0-46AC-A595-BBAF00AF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45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D2F6F-1C00-4643-AADE-0DE023BC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523-BCCE-4ECD-8234-B2488EC01DDC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F932C9-B9F8-48B4-AC79-E80EE37B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38949E-5608-4959-AD83-E346A983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52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EDBFB-EF15-4190-8F57-177C1FF9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9A0EA-6264-4C5B-824B-9753C2D9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027CB7-1C45-4F76-89DD-44F0FE8D3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ACA933-CE95-4AF5-A855-A2F73FE3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E37E-02D6-4787-9E7E-C67D39D18183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F10AB8-29A9-4DC5-9F7F-D4CF7556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7A037-2F9B-4A08-AC96-23C669A2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5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08A4-B3B5-478E-A56F-A90D8114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2809A9-4EAF-461E-ACC3-B7CCCAC50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72C6F3-8ABD-4F1F-A7A1-C4AC62B81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FCF432-4DCF-4BDA-89BA-59373413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C714-607E-4B5E-A66A-302C9B6F6671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AA4AF4-CDFC-4B00-80F0-19F706C9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EA35-21BA-4D21-938A-4DE39A51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54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385FE3-1265-43EC-B40B-F148D823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2FCD8-3AF2-4DFC-8583-5654A051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6B81D-562D-413E-B6EC-984FD7433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E956-60FF-4E63-A4CA-3B59A3DCB9CC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687D7-BC1E-4DFF-B0F1-0C4D3B48D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2B6FC-D070-47BD-89C6-DB76EAFD0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6DF4-A07D-47D0-8758-60FAF3B61B8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40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B9C297C-FB6B-2AB7-D699-2267FB61DC65}"/>
              </a:ext>
            </a:extLst>
          </p:cNvPr>
          <p:cNvGrpSpPr/>
          <p:nvPr/>
        </p:nvGrpSpPr>
        <p:grpSpPr>
          <a:xfrm>
            <a:off x="-85060" y="-53165"/>
            <a:ext cx="12291237" cy="5454504"/>
            <a:chOff x="-10633" y="-31899"/>
            <a:chExt cx="12216810" cy="3827721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302DA96-DC15-6F93-D5F1-F335CC9573EE}"/>
                </a:ext>
              </a:extLst>
            </p:cNvPr>
            <p:cNvSpPr/>
            <p:nvPr/>
          </p:nvSpPr>
          <p:spPr>
            <a:xfrm>
              <a:off x="-10633" y="-31899"/>
              <a:ext cx="12195545" cy="3827721"/>
            </a:xfrm>
            <a:custGeom>
              <a:avLst/>
              <a:gdLst>
                <a:gd name="connsiteX0" fmla="*/ 0 w 12195545"/>
                <a:gd name="connsiteY0" fmla="*/ 520995 h 3827721"/>
                <a:gd name="connsiteX1" fmla="*/ 1722475 w 12195545"/>
                <a:gd name="connsiteY1" fmla="*/ 3827721 h 3827721"/>
                <a:gd name="connsiteX2" fmla="*/ 12195545 w 12195545"/>
                <a:gd name="connsiteY2" fmla="*/ 627321 h 3827721"/>
                <a:gd name="connsiteX3" fmla="*/ 12195545 w 12195545"/>
                <a:gd name="connsiteY3" fmla="*/ 0 h 3827721"/>
                <a:gd name="connsiteX4" fmla="*/ 21266 w 12195545"/>
                <a:gd name="connsiteY4" fmla="*/ 31898 h 3827721"/>
                <a:gd name="connsiteX5" fmla="*/ 0 w 12195545"/>
                <a:gd name="connsiteY5" fmla="*/ 520995 h 382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545" h="3827721">
                  <a:moveTo>
                    <a:pt x="0" y="520995"/>
                  </a:moveTo>
                  <a:lnTo>
                    <a:pt x="1722475" y="3827721"/>
                  </a:lnTo>
                  <a:lnTo>
                    <a:pt x="12195545" y="627321"/>
                  </a:lnTo>
                  <a:lnTo>
                    <a:pt x="12195545" y="0"/>
                  </a:lnTo>
                  <a:lnTo>
                    <a:pt x="21266" y="31898"/>
                  </a:lnTo>
                  <a:lnTo>
                    <a:pt x="0" y="520995"/>
                  </a:lnTo>
                  <a:close/>
                </a:path>
              </a:pathLst>
            </a:cu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51EBCCB-1AD1-EB0B-DDEA-B690C2FDA699}"/>
                </a:ext>
              </a:extLst>
            </p:cNvPr>
            <p:cNvSpPr/>
            <p:nvPr/>
          </p:nvSpPr>
          <p:spPr>
            <a:xfrm>
              <a:off x="0" y="531625"/>
              <a:ext cx="1722474" cy="3264196"/>
            </a:xfrm>
            <a:custGeom>
              <a:avLst/>
              <a:gdLst>
                <a:gd name="connsiteX0" fmla="*/ 0 w 1722474"/>
                <a:gd name="connsiteY0" fmla="*/ 0 h 3264196"/>
                <a:gd name="connsiteX1" fmla="*/ 1722474 w 1722474"/>
                <a:gd name="connsiteY1" fmla="*/ 3264196 h 3264196"/>
                <a:gd name="connsiteX2" fmla="*/ 10633 w 1722474"/>
                <a:gd name="connsiteY2" fmla="*/ 1850065 h 3264196"/>
                <a:gd name="connsiteX3" fmla="*/ 0 w 1722474"/>
                <a:gd name="connsiteY3" fmla="*/ 0 h 326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4" h="3264196">
                  <a:moveTo>
                    <a:pt x="0" y="0"/>
                  </a:moveTo>
                  <a:lnTo>
                    <a:pt x="1722474" y="3264196"/>
                  </a:lnTo>
                  <a:lnTo>
                    <a:pt x="10633" y="1850065"/>
                  </a:lnTo>
                  <a:cubicBezTo>
                    <a:pt x="7089" y="1236921"/>
                    <a:pt x="3544" y="623777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60C77B8-DCBD-6E92-0EC5-57BE7C7BBD4C}"/>
                </a:ext>
              </a:extLst>
            </p:cNvPr>
            <p:cNvSpPr/>
            <p:nvPr/>
          </p:nvSpPr>
          <p:spPr>
            <a:xfrm>
              <a:off x="0" y="2349792"/>
              <a:ext cx="1711842" cy="1446028"/>
            </a:xfrm>
            <a:custGeom>
              <a:avLst/>
              <a:gdLst>
                <a:gd name="connsiteX0" fmla="*/ 1722475 w 1722475"/>
                <a:gd name="connsiteY0" fmla="*/ 1446028 h 1446028"/>
                <a:gd name="connsiteX1" fmla="*/ 0 w 1722475"/>
                <a:gd name="connsiteY1" fmla="*/ 0 h 1446028"/>
                <a:gd name="connsiteX2" fmla="*/ 10633 w 1722475"/>
                <a:gd name="connsiteY2" fmla="*/ 808074 h 1446028"/>
                <a:gd name="connsiteX3" fmla="*/ 1722475 w 1722475"/>
                <a:gd name="connsiteY3" fmla="*/ 1446028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5" h="1446028">
                  <a:moveTo>
                    <a:pt x="1722475" y="1446028"/>
                  </a:moveTo>
                  <a:lnTo>
                    <a:pt x="0" y="0"/>
                  </a:lnTo>
                  <a:lnTo>
                    <a:pt x="10633" y="808074"/>
                  </a:lnTo>
                  <a:lnTo>
                    <a:pt x="1722475" y="1446028"/>
                  </a:lnTo>
                  <a:close/>
                </a:path>
              </a:pathLst>
            </a:cu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19D0C96-85A5-858E-6290-58C2EB37906D}"/>
                </a:ext>
              </a:extLst>
            </p:cNvPr>
            <p:cNvSpPr/>
            <p:nvPr/>
          </p:nvSpPr>
          <p:spPr>
            <a:xfrm>
              <a:off x="1722474" y="563523"/>
              <a:ext cx="10483703" cy="3232298"/>
            </a:xfrm>
            <a:custGeom>
              <a:avLst/>
              <a:gdLst>
                <a:gd name="connsiteX0" fmla="*/ 0 w 10483703"/>
                <a:gd name="connsiteY0" fmla="*/ 3232298 h 3232298"/>
                <a:gd name="connsiteX1" fmla="*/ 10473070 w 10483703"/>
                <a:gd name="connsiteY1" fmla="*/ 0 h 3232298"/>
                <a:gd name="connsiteX2" fmla="*/ 10483703 w 10483703"/>
                <a:gd name="connsiteY2" fmla="*/ 1520456 h 3232298"/>
                <a:gd name="connsiteX3" fmla="*/ 0 w 10483703"/>
                <a:gd name="connsiteY3" fmla="*/ 3232298 h 32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3703" h="3232298">
                  <a:moveTo>
                    <a:pt x="0" y="3232298"/>
                  </a:moveTo>
                  <a:lnTo>
                    <a:pt x="10473070" y="0"/>
                  </a:lnTo>
                  <a:cubicBezTo>
                    <a:pt x="10476614" y="506819"/>
                    <a:pt x="10480159" y="1013637"/>
                    <a:pt x="10483703" y="1520456"/>
                  </a:cubicBezTo>
                  <a:lnTo>
                    <a:pt x="0" y="32322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FE44D7-E713-47DB-A216-F6A4290C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" y="6008878"/>
            <a:ext cx="4175760" cy="6949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00" y="4737858"/>
            <a:ext cx="2724918" cy="196596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7841DBE-ED4E-D70A-BCF8-378580CEB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4183" y="996926"/>
            <a:ext cx="12482622" cy="1130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200"/>
              </a:spcBef>
            </a:pP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in Child and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 Europe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olicy lessons for evidence-informed decision making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35C04E-4800-4C5C-9FC3-9688B82E8893}"/>
              </a:ext>
            </a:extLst>
          </p:cNvPr>
          <p:cNvSpPr txBox="1"/>
          <p:nvPr/>
        </p:nvSpPr>
        <p:spPr>
          <a:xfrm>
            <a:off x="7525608" y="2558785"/>
            <a:ext cx="570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ES" i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Brussels, 30</a:t>
            </a:r>
            <a:r>
              <a:rPr lang="es-ES" i="1" baseline="30000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s-ES" i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2024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26659A8F-AE57-05DC-F1EF-C00246B6693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6849" y="4737858"/>
            <a:ext cx="2437501" cy="1823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30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23202DF-10A4-080B-1D93-85037FF3BD32}"/>
              </a:ext>
            </a:extLst>
          </p:cNvPr>
          <p:cNvGrpSpPr/>
          <p:nvPr/>
        </p:nvGrpSpPr>
        <p:grpSpPr>
          <a:xfrm>
            <a:off x="-85060" y="-31899"/>
            <a:ext cx="12291237" cy="3381153"/>
            <a:chOff x="-10633" y="-31900"/>
            <a:chExt cx="12216810" cy="3827721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FF19247A-87C9-9A56-E3B9-48B2F740510A}"/>
                </a:ext>
              </a:extLst>
            </p:cNvPr>
            <p:cNvSpPr/>
            <p:nvPr/>
          </p:nvSpPr>
          <p:spPr>
            <a:xfrm>
              <a:off x="-10633" y="-31900"/>
              <a:ext cx="12195545" cy="3827721"/>
            </a:xfrm>
            <a:custGeom>
              <a:avLst/>
              <a:gdLst>
                <a:gd name="connsiteX0" fmla="*/ 0 w 12195545"/>
                <a:gd name="connsiteY0" fmla="*/ 520995 h 3827721"/>
                <a:gd name="connsiteX1" fmla="*/ 1722475 w 12195545"/>
                <a:gd name="connsiteY1" fmla="*/ 3827721 h 3827721"/>
                <a:gd name="connsiteX2" fmla="*/ 12195545 w 12195545"/>
                <a:gd name="connsiteY2" fmla="*/ 627321 h 3827721"/>
                <a:gd name="connsiteX3" fmla="*/ 12195545 w 12195545"/>
                <a:gd name="connsiteY3" fmla="*/ 0 h 3827721"/>
                <a:gd name="connsiteX4" fmla="*/ 21266 w 12195545"/>
                <a:gd name="connsiteY4" fmla="*/ 31898 h 3827721"/>
                <a:gd name="connsiteX5" fmla="*/ 0 w 12195545"/>
                <a:gd name="connsiteY5" fmla="*/ 520995 h 382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545" h="3827721">
                  <a:moveTo>
                    <a:pt x="0" y="520995"/>
                  </a:moveTo>
                  <a:lnTo>
                    <a:pt x="1722475" y="3827721"/>
                  </a:lnTo>
                  <a:lnTo>
                    <a:pt x="12195545" y="627321"/>
                  </a:lnTo>
                  <a:lnTo>
                    <a:pt x="12195545" y="0"/>
                  </a:lnTo>
                  <a:lnTo>
                    <a:pt x="21266" y="31898"/>
                  </a:lnTo>
                  <a:lnTo>
                    <a:pt x="0" y="520995"/>
                  </a:lnTo>
                  <a:close/>
                </a:path>
              </a:pathLst>
            </a:cu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A396ED-7EA4-C198-7D63-30D304B7649C}"/>
                </a:ext>
              </a:extLst>
            </p:cNvPr>
            <p:cNvSpPr/>
            <p:nvPr/>
          </p:nvSpPr>
          <p:spPr>
            <a:xfrm>
              <a:off x="0" y="531625"/>
              <a:ext cx="1722474" cy="3264196"/>
            </a:xfrm>
            <a:custGeom>
              <a:avLst/>
              <a:gdLst>
                <a:gd name="connsiteX0" fmla="*/ 0 w 1722474"/>
                <a:gd name="connsiteY0" fmla="*/ 0 h 3264196"/>
                <a:gd name="connsiteX1" fmla="*/ 1722474 w 1722474"/>
                <a:gd name="connsiteY1" fmla="*/ 3264196 h 3264196"/>
                <a:gd name="connsiteX2" fmla="*/ 10633 w 1722474"/>
                <a:gd name="connsiteY2" fmla="*/ 1850065 h 3264196"/>
                <a:gd name="connsiteX3" fmla="*/ 0 w 1722474"/>
                <a:gd name="connsiteY3" fmla="*/ 0 h 326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4" h="3264196">
                  <a:moveTo>
                    <a:pt x="0" y="0"/>
                  </a:moveTo>
                  <a:lnTo>
                    <a:pt x="1722474" y="3264196"/>
                  </a:lnTo>
                  <a:lnTo>
                    <a:pt x="10633" y="1850065"/>
                  </a:lnTo>
                  <a:cubicBezTo>
                    <a:pt x="7089" y="1236921"/>
                    <a:pt x="3544" y="623777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ACB6484-5838-2D5D-3964-67C70AD007E3}"/>
                </a:ext>
              </a:extLst>
            </p:cNvPr>
            <p:cNvSpPr/>
            <p:nvPr/>
          </p:nvSpPr>
          <p:spPr>
            <a:xfrm>
              <a:off x="-1" y="2349792"/>
              <a:ext cx="1711843" cy="1446029"/>
            </a:xfrm>
            <a:custGeom>
              <a:avLst/>
              <a:gdLst>
                <a:gd name="connsiteX0" fmla="*/ 1722475 w 1722475"/>
                <a:gd name="connsiteY0" fmla="*/ 1446028 h 1446028"/>
                <a:gd name="connsiteX1" fmla="*/ 0 w 1722475"/>
                <a:gd name="connsiteY1" fmla="*/ 0 h 1446028"/>
                <a:gd name="connsiteX2" fmla="*/ 10633 w 1722475"/>
                <a:gd name="connsiteY2" fmla="*/ 808074 h 1446028"/>
                <a:gd name="connsiteX3" fmla="*/ 1722475 w 1722475"/>
                <a:gd name="connsiteY3" fmla="*/ 1446028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5" h="1446028">
                  <a:moveTo>
                    <a:pt x="1722475" y="1446028"/>
                  </a:moveTo>
                  <a:lnTo>
                    <a:pt x="0" y="0"/>
                  </a:lnTo>
                  <a:lnTo>
                    <a:pt x="10633" y="808074"/>
                  </a:lnTo>
                  <a:lnTo>
                    <a:pt x="1722475" y="1446028"/>
                  </a:lnTo>
                  <a:close/>
                </a:path>
              </a:pathLst>
            </a:cu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D2AE315-E389-9BCF-1C18-BDD45B9CA4DC}"/>
                </a:ext>
              </a:extLst>
            </p:cNvPr>
            <p:cNvSpPr/>
            <p:nvPr/>
          </p:nvSpPr>
          <p:spPr>
            <a:xfrm>
              <a:off x="1722474" y="563523"/>
              <a:ext cx="10483703" cy="3232298"/>
            </a:xfrm>
            <a:custGeom>
              <a:avLst/>
              <a:gdLst>
                <a:gd name="connsiteX0" fmla="*/ 0 w 10483703"/>
                <a:gd name="connsiteY0" fmla="*/ 3232298 h 3232298"/>
                <a:gd name="connsiteX1" fmla="*/ 10473070 w 10483703"/>
                <a:gd name="connsiteY1" fmla="*/ 0 h 3232298"/>
                <a:gd name="connsiteX2" fmla="*/ 10483703 w 10483703"/>
                <a:gd name="connsiteY2" fmla="*/ 1520456 h 3232298"/>
                <a:gd name="connsiteX3" fmla="*/ 0 w 10483703"/>
                <a:gd name="connsiteY3" fmla="*/ 3232298 h 32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3703" h="3232298">
                  <a:moveTo>
                    <a:pt x="0" y="3232298"/>
                  </a:moveTo>
                  <a:lnTo>
                    <a:pt x="10473070" y="0"/>
                  </a:lnTo>
                  <a:cubicBezTo>
                    <a:pt x="10476614" y="506819"/>
                    <a:pt x="10480159" y="1013637"/>
                    <a:pt x="10483703" y="1520456"/>
                  </a:cubicBezTo>
                  <a:lnTo>
                    <a:pt x="0" y="32322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DE27BF1-F4F4-C54B-CE2D-322D159630B9}"/>
              </a:ext>
            </a:extLst>
          </p:cNvPr>
          <p:cNvSpPr/>
          <p:nvPr/>
        </p:nvSpPr>
        <p:spPr>
          <a:xfrm rot="21320954">
            <a:off x="1839432" y="4114088"/>
            <a:ext cx="4931264" cy="8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6" y="921652"/>
            <a:ext cx="1574812" cy="1136189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9FEE8D5B-DB3A-8EA7-073C-796075D0A34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2942" y="1158307"/>
            <a:ext cx="1337621" cy="1000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1ADAD1ED-6012-F98E-4CE9-E69092E43F2C}"/>
              </a:ext>
            </a:extLst>
          </p:cNvPr>
          <p:cNvSpPr txBox="1">
            <a:spLocks/>
          </p:cNvSpPr>
          <p:nvPr/>
        </p:nvSpPr>
        <p:spPr>
          <a:xfrm>
            <a:off x="498130" y="927541"/>
            <a:ext cx="6267897" cy="1130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in Child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 Europe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lessons for evidence-informed decision making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1756C75-0180-5D01-8DF4-773A1D85AA39}"/>
              </a:ext>
            </a:extLst>
          </p:cNvPr>
          <p:cNvSpPr txBox="1">
            <a:spLocks/>
          </p:cNvSpPr>
          <p:nvPr/>
        </p:nvSpPr>
        <p:spPr>
          <a:xfrm>
            <a:off x="0" y="3377431"/>
            <a:ext cx="121847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i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s-ES" sz="2400" i="0" dirty="0"/>
            </a:br>
            <a:r>
              <a:rPr lang="es-ES" sz="2600" b="1" i="0" dirty="0"/>
              <a:t>The policy and practice perspective on learned lessons for evidence-informed decision making</a:t>
            </a:r>
            <a:endParaRPr lang="en-GB" sz="2600" b="1" i="0" dirty="0">
              <a:ea typeface="Corbel" panose="020B0503020204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244925-4B93-0A5A-70D5-E35E262F5CB8}"/>
              </a:ext>
            </a:extLst>
          </p:cNvPr>
          <p:cNvSpPr txBox="1"/>
          <p:nvPr/>
        </p:nvSpPr>
        <p:spPr>
          <a:xfrm>
            <a:off x="1844101" y="4811924"/>
            <a:ext cx="8325293" cy="114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Johanna Schima</a:t>
            </a: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Head of the European Delegation and Vice-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President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of Make Mothers Matter</a:t>
            </a: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On behalf of the EurofamNet Policy and Practice Group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14" y="-60076"/>
            <a:ext cx="1901402" cy="8920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1" y="94404"/>
            <a:ext cx="2781367" cy="5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23202DF-10A4-080B-1D93-85037FF3BD32}"/>
              </a:ext>
            </a:extLst>
          </p:cNvPr>
          <p:cNvGrpSpPr/>
          <p:nvPr/>
        </p:nvGrpSpPr>
        <p:grpSpPr>
          <a:xfrm>
            <a:off x="-85060" y="-31899"/>
            <a:ext cx="12291237" cy="3381153"/>
            <a:chOff x="-10633" y="-31900"/>
            <a:chExt cx="12216810" cy="3827721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FF19247A-87C9-9A56-E3B9-48B2F740510A}"/>
                </a:ext>
              </a:extLst>
            </p:cNvPr>
            <p:cNvSpPr/>
            <p:nvPr/>
          </p:nvSpPr>
          <p:spPr>
            <a:xfrm>
              <a:off x="-10633" y="-31900"/>
              <a:ext cx="12195545" cy="3827721"/>
            </a:xfrm>
            <a:custGeom>
              <a:avLst/>
              <a:gdLst>
                <a:gd name="connsiteX0" fmla="*/ 0 w 12195545"/>
                <a:gd name="connsiteY0" fmla="*/ 520995 h 3827721"/>
                <a:gd name="connsiteX1" fmla="*/ 1722475 w 12195545"/>
                <a:gd name="connsiteY1" fmla="*/ 3827721 h 3827721"/>
                <a:gd name="connsiteX2" fmla="*/ 12195545 w 12195545"/>
                <a:gd name="connsiteY2" fmla="*/ 627321 h 3827721"/>
                <a:gd name="connsiteX3" fmla="*/ 12195545 w 12195545"/>
                <a:gd name="connsiteY3" fmla="*/ 0 h 3827721"/>
                <a:gd name="connsiteX4" fmla="*/ 21266 w 12195545"/>
                <a:gd name="connsiteY4" fmla="*/ 31898 h 3827721"/>
                <a:gd name="connsiteX5" fmla="*/ 0 w 12195545"/>
                <a:gd name="connsiteY5" fmla="*/ 520995 h 382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545" h="3827721">
                  <a:moveTo>
                    <a:pt x="0" y="520995"/>
                  </a:moveTo>
                  <a:lnTo>
                    <a:pt x="1722475" y="3827721"/>
                  </a:lnTo>
                  <a:lnTo>
                    <a:pt x="12195545" y="627321"/>
                  </a:lnTo>
                  <a:lnTo>
                    <a:pt x="12195545" y="0"/>
                  </a:lnTo>
                  <a:lnTo>
                    <a:pt x="21266" y="31898"/>
                  </a:lnTo>
                  <a:lnTo>
                    <a:pt x="0" y="520995"/>
                  </a:lnTo>
                  <a:close/>
                </a:path>
              </a:pathLst>
            </a:cu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A396ED-7EA4-C198-7D63-30D304B7649C}"/>
                </a:ext>
              </a:extLst>
            </p:cNvPr>
            <p:cNvSpPr/>
            <p:nvPr/>
          </p:nvSpPr>
          <p:spPr>
            <a:xfrm>
              <a:off x="0" y="531625"/>
              <a:ext cx="1722474" cy="3264196"/>
            </a:xfrm>
            <a:custGeom>
              <a:avLst/>
              <a:gdLst>
                <a:gd name="connsiteX0" fmla="*/ 0 w 1722474"/>
                <a:gd name="connsiteY0" fmla="*/ 0 h 3264196"/>
                <a:gd name="connsiteX1" fmla="*/ 1722474 w 1722474"/>
                <a:gd name="connsiteY1" fmla="*/ 3264196 h 3264196"/>
                <a:gd name="connsiteX2" fmla="*/ 10633 w 1722474"/>
                <a:gd name="connsiteY2" fmla="*/ 1850065 h 3264196"/>
                <a:gd name="connsiteX3" fmla="*/ 0 w 1722474"/>
                <a:gd name="connsiteY3" fmla="*/ 0 h 326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4" h="3264196">
                  <a:moveTo>
                    <a:pt x="0" y="0"/>
                  </a:moveTo>
                  <a:lnTo>
                    <a:pt x="1722474" y="3264196"/>
                  </a:lnTo>
                  <a:lnTo>
                    <a:pt x="10633" y="1850065"/>
                  </a:lnTo>
                  <a:cubicBezTo>
                    <a:pt x="7089" y="1236921"/>
                    <a:pt x="3544" y="623777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ACB6484-5838-2D5D-3964-67C70AD007E3}"/>
                </a:ext>
              </a:extLst>
            </p:cNvPr>
            <p:cNvSpPr/>
            <p:nvPr/>
          </p:nvSpPr>
          <p:spPr>
            <a:xfrm>
              <a:off x="-1" y="2349792"/>
              <a:ext cx="1711843" cy="1446029"/>
            </a:xfrm>
            <a:custGeom>
              <a:avLst/>
              <a:gdLst>
                <a:gd name="connsiteX0" fmla="*/ 1722475 w 1722475"/>
                <a:gd name="connsiteY0" fmla="*/ 1446028 h 1446028"/>
                <a:gd name="connsiteX1" fmla="*/ 0 w 1722475"/>
                <a:gd name="connsiteY1" fmla="*/ 0 h 1446028"/>
                <a:gd name="connsiteX2" fmla="*/ 10633 w 1722475"/>
                <a:gd name="connsiteY2" fmla="*/ 808074 h 1446028"/>
                <a:gd name="connsiteX3" fmla="*/ 1722475 w 1722475"/>
                <a:gd name="connsiteY3" fmla="*/ 1446028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5" h="1446028">
                  <a:moveTo>
                    <a:pt x="1722475" y="1446028"/>
                  </a:moveTo>
                  <a:lnTo>
                    <a:pt x="0" y="0"/>
                  </a:lnTo>
                  <a:lnTo>
                    <a:pt x="10633" y="808074"/>
                  </a:lnTo>
                  <a:lnTo>
                    <a:pt x="1722475" y="1446028"/>
                  </a:lnTo>
                  <a:close/>
                </a:path>
              </a:pathLst>
            </a:cu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D2AE315-E389-9BCF-1C18-BDD45B9CA4DC}"/>
                </a:ext>
              </a:extLst>
            </p:cNvPr>
            <p:cNvSpPr/>
            <p:nvPr/>
          </p:nvSpPr>
          <p:spPr>
            <a:xfrm>
              <a:off x="1722474" y="563523"/>
              <a:ext cx="10483703" cy="3232298"/>
            </a:xfrm>
            <a:custGeom>
              <a:avLst/>
              <a:gdLst>
                <a:gd name="connsiteX0" fmla="*/ 0 w 10483703"/>
                <a:gd name="connsiteY0" fmla="*/ 3232298 h 3232298"/>
                <a:gd name="connsiteX1" fmla="*/ 10473070 w 10483703"/>
                <a:gd name="connsiteY1" fmla="*/ 0 h 3232298"/>
                <a:gd name="connsiteX2" fmla="*/ 10483703 w 10483703"/>
                <a:gd name="connsiteY2" fmla="*/ 1520456 h 3232298"/>
                <a:gd name="connsiteX3" fmla="*/ 0 w 10483703"/>
                <a:gd name="connsiteY3" fmla="*/ 3232298 h 32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3703" h="3232298">
                  <a:moveTo>
                    <a:pt x="0" y="3232298"/>
                  </a:moveTo>
                  <a:lnTo>
                    <a:pt x="10473070" y="0"/>
                  </a:lnTo>
                  <a:cubicBezTo>
                    <a:pt x="10476614" y="506819"/>
                    <a:pt x="10480159" y="1013637"/>
                    <a:pt x="10483703" y="1520456"/>
                  </a:cubicBezTo>
                  <a:lnTo>
                    <a:pt x="0" y="32322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DE27BF1-F4F4-C54B-CE2D-322D159630B9}"/>
              </a:ext>
            </a:extLst>
          </p:cNvPr>
          <p:cNvSpPr/>
          <p:nvPr/>
        </p:nvSpPr>
        <p:spPr>
          <a:xfrm rot="21320954">
            <a:off x="1839432" y="4114088"/>
            <a:ext cx="4931264" cy="8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6" y="921652"/>
            <a:ext cx="1574812" cy="1136189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9FEE8D5B-DB3A-8EA7-073C-796075D0A34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2942" y="1158307"/>
            <a:ext cx="1337621" cy="1000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1ADAD1ED-6012-F98E-4CE9-E69092E43F2C}"/>
              </a:ext>
            </a:extLst>
          </p:cNvPr>
          <p:cNvSpPr txBox="1">
            <a:spLocks/>
          </p:cNvSpPr>
          <p:nvPr/>
        </p:nvSpPr>
        <p:spPr>
          <a:xfrm>
            <a:off x="498130" y="927541"/>
            <a:ext cx="6267897" cy="1130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in Child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 Europe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lessons for evidence-informed decision making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1756C75-0180-5D01-8DF4-773A1D85AA39}"/>
              </a:ext>
            </a:extLst>
          </p:cNvPr>
          <p:cNvSpPr txBox="1">
            <a:spLocks/>
          </p:cNvSpPr>
          <p:nvPr/>
        </p:nvSpPr>
        <p:spPr>
          <a:xfrm>
            <a:off x="0" y="3377431"/>
            <a:ext cx="121847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i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s-ES" sz="2400" i="0" dirty="0"/>
            </a:br>
            <a:r>
              <a:rPr lang="es-ES" sz="2600" b="1" i="0" dirty="0"/>
              <a:t>The policy and practice perspective on learned lessons for evidence-informed decision making</a:t>
            </a:r>
            <a:endParaRPr lang="en-GB" sz="2600" b="1" i="0" dirty="0">
              <a:ea typeface="Corbel" panose="020B0503020204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244925-4B93-0A5A-70D5-E35E262F5CB8}"/>
              </a:ext>
            </a:extLst>
          </p:cNvPr>
          <p:cNvSpPr txBox="1"/>
          <p:nvPr/>
        </p:nvSpPr>
        <p:spPr>
          <a:xfrm>
            <a:off x="1844101" y="4811924"/>
            <a:ext cx="83252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Johanna Schima</a:t>
            </a: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Head of the European Delegation and Vice-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President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of Make Mothers Matter</a:t>
            </a: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On behalf of the EurofamNet Policy and Practice Group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endParaRPr lang="es-E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14" y="-60076"/>
            <a:ext cx="1901402" cy="8920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1" y="94404"/>
            <a:ext cx="2781367" cy="5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8"/>
            <a:ext cx="10515600" cy="6317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s-ES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ES" sz="4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s-ES" sz="4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43250" y="1966514"/>
            <a:ext cx="992797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in 4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B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nearly </a:t>
            </a:r>
            <a:r>
              <a:rPr lang="en-B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 million children </a:t>
            </a:r>
            <a:r>
              <a:rPr lang="en-B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across the EU,  are at </a:t>
            </a:r>
            <a:r>
              <a:rPr lang="en-B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risk of poverty or social exclusion</a:t>
            </a:r>
          </a:p>
          <a:p>
            <a:endParaRPr lang="en-BE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States have placed the </a:t>
            </a:r>
            <a:r>
              <a:rPr lang="en-B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interest of the children </a:t>
            </a:r>
            <a:r>
              <a:rPr lang="en-B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separately from </a:t>
            </a:r>
            <a:r>
              <a:rPr lang="en-B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interests of their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1 in 6 people </a:t>
            </a:r>
            <a:r>
              <a:rPr lang="en-B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living in the EU experience </a:t>
            </a:r>
            <a:r>
              <a:rPr lang="en-B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mental </a:t>
            </a:r>
            <a:r>
              <a:rPr lang="en-B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health issues, among them </a:t>
            </a:r>
            <a:r>
              <a:rPr lang="en-B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many children and adolescents</a:t>
            </a:r>
            <a:br>
              <a:rPr lang="en-B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374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0308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3251" y="1966515"/>
            <a:ext cx="76911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Times New Roman" panose="02020603050405020304" pitchFamily="18" charset="0"/>
              </a:rPr>
              <a:t>C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hildren and families are considered as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subjects of rights</a:t>
            </a:r>
            <a:r>
              <a:rPr lang="en-BE" sz="2400" b="1" dirty="0">
                <a:effectLst/>
              </a:rPr>
              <a:t> </a:t>
            </a:r>
            <a:br>
              <a:rPr lang="en-BE" sz="2400" b="1" dirty="0">
                <a:effectLst/>
              </a:rPr>
            </a:br>
            <a:endParaRPr lang="en-BE" sz="2400" b="1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BE" sz="2400" dirty="0"/>
              <a:t>amilies have the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right to quality parenting support</a:t>
            </a:r>
            <a:r>
              <a:rPr lang="en-BE" sz="2400" b="1" dirty="0">
                <a:effectLst/>
              </a:rPr>
              <a:t> </a:t>
            </a:r>
            <a:br>
              <a:rPr lang="en-BE" sz="2400" b="1" dirty="0">
                <a:effectLst/>
              </a:rPr>
            </a:br>
            <a:endParaRPr lang="en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b="1" dirty="0">
                <a:ea typeface="Times New Roman" panose="02020603050405020304" pitchFamily="18" charset="0"/>
              </a:rPr>
              <a:t>G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overnments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should take an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active role in supporting parents 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in their crucial role of raising their children</a:t>
            </a:r>
            <a:r>
              <a:rPr lang="en-BE" sz="2400" dirty="0">
                <a:effectLst/>
              </a:rPr>
              <a:t> </a:t>
            </a:r>
            <a:br>
              <a:rPr lang="en-BE" sz="2400" dirty="0">
                <a:effectLst/>
              </a:rPr>
            </a:br>
            <a:endParaRPr lang="en-BE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2400" dirty="0"/>
              <a:t>EU 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has acknowledged the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gaps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: need for better methods to measure and compare the quality of social and care services </a:t>
            </a:r>
            <a:endParaRPr lang="en-BE" sz="2400" dirty="0"/>
          </a:p>
          <a:p>
            <a:endParaRPr lang="es-ES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9408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0308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b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Eurofamnet</a:t>
            </a:r>
            <a: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b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BE" sz="3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3251" y="1966515"/>
            <a:ext cx="7691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effectLst/>
                <a:ea typeface="Times New Roman" panose="02020603050405020304" pitchFamily="18" charset="0"/>
              </a:rPr>
              <a:t>Quality Assurance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Protocol 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elaborated through the collaborative input of researchers, practitioners, and policymakers:</a:t>
            </a:r>
            <a:br>
              <a:rPr lang="en-BE" sz="2400" dirty="0">
                <a:effectLst/>
                <a:ea typeface="Times New Roman" panose="02020603050405020304" pitchFamily="18" charset="0"/>
              </a:rPr>
            </a:br>
            <a:endParaRPr lang="en-BE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dirty="0">
                <a:ea typeface="Times New Roman" panose="02020603050405020304" pitchFamily="18" charset="0"/>
              </a:rPr>
              <a:t>M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eets the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needs of families and children</a:t>
            </a:r>
            <a:br>
              <a:rPr lang="en-BE" sz="2400" b="1" dirty="0">
                <a:effectLst/>
                <a:ea typeface="Times New Roman" panose="02020603050405020304" pitchFamily="18" charset="0"/>
              </a:rPr>
            </a:br>
            <a:endParaRPr lang="en-BE" sz="2400" b="1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b="1" dirty="0">
                <a:ea typeface="Times New Roman" panose="02020603050405020304" pitchFamily="18" charset="0"/>
              </a:rPr>
              <a:t>E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vidence-based </a:t>
            </a:r>
            <a:r>
              <a:rPr lang="en-BE" sz="2400" dirty="0"/>
              <a:t>and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culturally sensitive </a:t>
            </a:r>
            <a:br>
              <a:rPr lang="en-BE" sz="2400" b="1" dirty="0">
                <a:effectLst/>
                <a:ea typeface="Times New Roman" panose="02020603050405020304" pitchFamily="18" charset="0"/>
              </a:rPr>
            </a:br>
            <a:endParaRPr lang="en-BE" sz="2400" b="1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dirty="0">
                <a:ea typeface="Times New Roman" panose="02020603050405020304" pitchFamily="18" charset="0"/>
              </a:rPr>
              <a:t>Ensures </a:t>
            </a:r>
            <a:r>
              <a:rPr lang="en-BE" sz="2400" b="1" dirty="0">
                <a:ea typeface="Times New Roman" panose="02020603050405020304" pitchFamily="18" charset="0"/>
              </a:rPr>
              <a:t>a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ccessibility</a:t>
            </a:r>
            <a:r>
              <a:rPr lang="en-BE" sz="2400" dirty="0">
                <a:effectLst/>
              </a:rPr>
              <a:t> </a:t>
            </a:r>
            <a:br>
              <a:rPr lang="en-BE" sz="2400" dirty="0">
                <a:effectLst/>
              </a:rPr>
            </a:br>
            <a:br>
              <a:rPr lang="en-BE" sz="2400" b="1" dirty="0">
                <a:effectLst/>
                <a:ea typeface="Times New Roman" panose="02020603050405020304" pitchFamily="18" charset="0"/>
              </a:rPr>
            </a:br>
            <a:endParaRPr lang="en-BE" sz="2400" b="1" dirty="0">
              <a:ea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410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0308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Eurofamnet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B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3251" y="1966515"/>
            <a:ext cx="769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dirty="0">
                <a:ea typeface="Times New Roman" panose="02020603050405020304" pitchFamily="18" charset="0"/>
              </a:rPr>
              <a:t>I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ncludes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preventive measures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and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targeted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interventions</a:t>
            </a:r>
            <a:br>
              <a:rPr lang="en-BE" sz="2400" dirty="0">
                <a:effectLst/>
                <a:ea typeface="Times New Roman" panose="02020603050405020304" pitchFamily="18" charset="0"/>
              </a:rPr>
            </a:br>
            <a:endParaRPr lang="en-BE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dirty="0">
                <a:ea typeface="Times New Roman" panose="02020603050405020304" pitchFamily="18" charset="0"/>
              </a:rPr>
              <a:t>B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uilds 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trust 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and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empowers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Times New Roman" panose="02020603050405020304" pitchFamily="18" charset="0"/>
              </a:rPr>
              <a:t>Includes</a:t>
            </a:r>
            <a:r>
              <a:rPr lang="en-GB" sz="2400" b="1" dirty="0">
                <a:ea typeface="Times New Roman" panose="02020603050405020304" pitchFamily="18" charset="0"/>
              </a:rPr>
              <a:t> p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articipation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of children and families</a:t>
            </a:r>
            <a:br>
              <a:rPr lang="en-GB" sz="2400" dirty="0">
                <a:effectLst/>
                <a:ea typeface="Times New Roman" panose="02020603050405020304" pitchFamily="18" charset="0"/>
              </a:rPr>
            </a:b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b="1" dirty="0">
                <a:ea typeface="Times New Roman" panose="02020603050405020304" pitchFamily="18" charset="0"/>
              </a:rPr>
              <a:t>A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daptive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 and 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flexible</a:t>
            </a:r>
            <a:br>
              <a:rPr lang="en-BE" sz="2400" b="1" dirty="0">
                <a:effectLst/>
                <a:ea typeface="Times New Roman" panose="02020603050405020304" pitchFamily="18" charset="0"/>
              </a:rPr>
            </a:br>
            <a:endParaRPr lang="en-BE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400" b="1" dirty="0">
                <a:ea typeface="Times New Roman" panose="02020603050405020304" pitchFamily="18" charset="0"/>
              </a:rPr>
              <a:t>M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easurable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outcomes</a:t>
            </a:r>
            <a:r>
              <a:rPr lang="en-BE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and indicators</a:t>
            </a:r>
            <a:endParaRPr lang="es-ES" sz="24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695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0308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BE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evidence-based interventions</a:t>
            </a:r>
            <a:endParaRPr lang="es-ES" sz="4000" b="1" dirty="0">
              <a:solidFill>
                <a:srgbClr val="2D3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08A4DEB-DFC9-F0C3-66AC-64E6018E8E06}"/>
              </a:ext>
            </a:extLst>
          </p:cNvPr>
          <p:cNvSpPr txBox="1"/>
          <p:nvPr/>
        </p:nvSpPr>
        <p:spPr>
          <a:xfrm>
            <a:off x="1066801" y="2269067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>
                <a:effectLst/>
                <a:ea typeface="Times New Roman" panose="02020603050405020304" pitchFamily="18" charset="0"/>
              </a:rPr>
              <a:t>The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“Educar en Positivo”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 Program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(</a:t>
            </a:r>
            <a:r>
              <a:rPr lang="en-BE" sz="2400" b="1" dirty="0"/>
              <a:t>Spain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) 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positive parenting practices and early intervention </a:t>
            </a:r>
            <a:r>
              <a:rPr lang="en-BE" sz="2400" dirty="0">
                <a:effectLst/>
              </a:rPr>
              <a:t> </a:t>
            </a:r>
          </a:p>
          <a:p>
            <a:endParaRPr lang="en-BE" sz="2400" dirty="0"/>
          </a:p>
          <a:p>
            <a:r>
              <a:rPr lang="en-BE" sz="2400" b="1" dirty="0">
                <a:effectLst/>
                <a:ea typeface="Times New Roman" panose="02020603050405020304" pitchFamily="18" charset="0"/>
              </a:rPr>
              <a:t>Home-Start (Netherlands) 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community-driven approa</a:t>
            </a:r>
            <a:r>
              <a:rPr lang="en-BE" sz="2400" dirty="0">
                <a:ea typeface="Times New Roman" panose="02020603050405020304" pitchFamily="18" charset="0"/>
              </a:rPr>
              <a:t>ch</a:t>
            </a:r>
          </a:p>
          <a:p>
            <a:endParaRPr lang="en-BE" sz="2400" dirty="0">
              <a:effectLst/>
            </a:endParaRPr>
          </a:p>
          <a:p>
            <a:r>
              <a:rPr lang="en-BE" sz="2400" b="1" dirty="0">
                <a:effectLst/>
                <a:ea typeface="Times New Roman" panose="02020603050405020304" pitchFamily="18" charset="0"/>
              </a:rPr>
              <a:t>Sweden’s International Child Development Programme (ICDP) 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parent-child interaction through interdisciplinary collaboration </a:t>
            </a:r>
            <a:endParaRPr lang="en-BE" sz="2400" dirty="0">
              <a:ea typeface="Times New Roman" panose="02020603050405020304" pitchFamily="18" charset="0"/>
            </a:endParaRPr>
          </a:p>
          <a:p>
            <a:endParaRPr lang="en-BE" sz="2400" dirty="0">
              <a:effectLst/>
            </a:endParaRPr>
          </a:p>
          <a:p>
            <a:r>
              <a:rPr lang="en-BE" sz="2400" dirty="0">
                <a:effectLst/>
                <a:ea typeface="Times New Roman" panose="02020603050405020304" pitchFamily="18" charset="0"/>
              </a:rPr>
              <a:t>The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Triple P Positive Parenting Program (Netherlands) 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positive parenting</a:t>
            </a:r>
            <a:endParaRPr lang="en-BE" sz="2400" dirty="0"/>
          </a:p>
          <a:p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26240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0308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s-ES" sz="4000" b="1" dirty="0">
              <a:solidFill>
                <a:srgbClr val="2D3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08A4DEB-DFC9-F0C3-66AC-64E6018E8E06}"/>
              </a:ext>
            </a:extLst>
          </p:cNvPr>
          <p:cNvSpPr txBox="1"/>
          <p:nvPr/>
        </p:nvSpPr>
        <p:spPr>
          <a:xfrm>
            <a:off x="1066801" y="2269067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BE" sz="2400" dirty="0">
                <a:ea typeface="Times New Roman" panose="02020603050405020304" pitchFamily="18" charset="0"/>
              </a:rPr>
            </a:br>
            <a:br>
              <a:rPr lang="en-BE" sz="2400" dirty="0">
                <a:ea typeface="Times New Roman" panose="02020603050405020304" pitchFamily="18" charset="0"/>
              </a:rPr>
            </a:br>
            <a:br>
              <a:rPr lang="en-BE" sz="2400" dirty="0">
                <a:ea typeface="Times New Roman" panose="02020603050405020304" pitchFamily="18" charset="0"/>
              </a:rPr>
            </a:br>
            <a:r>
              <a:rPr lang="en-BE" sz="2400" dirty="0">
                <a:ea typeface="Times New Roman" panose="02020603050405020304" pitchFamily="18" charset="0"/>
              </a:rPr>
              <a:t>S</a:t>
            </a:r>
            <a:r>
              <a:rPr lang="en-BE" sz="2400" dirty="0">
                <a:effectLst/>
                <a:ea typeface="Times New Roman" panose="02020603050405020304" pitchFamily="18" charset="0"/>
              </a:rPr>
              <a:t>trengthen the 'magic triangle' of collaboration </a:t>
            </a:r>
            <a:r>
              <a:rPr lang="en-BE" sz="2400" b="1" dirty="0">
                <a:effectLst/>
                <a:ea typeface="Times New Roman" panose="02020603050405020304" pitchFamily="18" charset="0"/>
              </a:rPr>
              <a:t>between politicians, researchers, and practitioners </a:t>
            </a:r>
            <a:endParaRPr lang="en-BE" sz="2400" b="1" dirty="0"/>
          </a:p>
        </p:txBody>
      </p:sp>
    </p:spTree>
    <p:extLst>
      <p:ext uri="{BB962C8B-B14F-4D97-AF65-F5344CB8AC3E}">
        <p14:creationId xmlns:p14="http://schemas.microsoft.com/office/powerpoint/2010/main" val="10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0308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s-ES" sz="4000" b="1" dirty="0">
              <a:solidFill>
                <a:srgbClr val="2D3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08A4DEB-DFC9-F0C3-66AC-64E6018E8E06}"/>
              </a:ext>
            </a:extLst>
          </p:cNvPr>
          <p:cNvSpPr txBox="1"/>
          <p:nvPr/>
        </p:nvSpPr>
        <p:spPr>
          <a:xfrm>
            <a:off x="1066801" y="2269067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 sz="2800" b="1" dirty="0"/>
          </a:p>
          <a:p>
            <a:endParaRPr lang="en-BE" sz="2800" b="1" dirty="0"/>
          </a:p>
          <a:p>
            <a:endParaRPr lang="en-BE" sz="2800" b="1" dirty="0"/>
          </a:p>
          <a:p>
            <a:endParaRPr lang="en-BE" sz="2800" b="1" dirty="0"/>
          </a:p>
          <a:p>
            <a:endParaRPr lang="en-BE" sz="2800" b="1" dirty="0"/>
          </a:p>
          <a:p>
            <a:endParaRPr lang="en-BE" sz="2800" b="1" dirty="0"/>
          </a:p>
          <a:p>
            <a:r>
              <a:rPr lang="en-BE" sz="2800" b="1" dirty="0"/>
              <a:t>Th</a:t>
            </a:r>
            <a:r>
              <a:rPr lang="en-GB" sz="2800" b="1" dirty="0" err="1"/>
              <a:t>ank</a:t>
            </a:r>
            <a:r>
              <a:rPr lang="en-GB" sz="2800" b="1" dirty="0"/>
              <a:t> you!</a:t>
            </a:r>
            <a:endParaRPr lang="en-BE" sz="2800" b="1" dirty="0"/>
          </a:p>
        </p:txBody>
      </p:sp>
    </p:spTree>
    <p:extLst>
      <p:ext uri="{BB962C8B-B14F-4D97-AF65-F5344CB8AC3E}">
        <p14:creationId xmlns:p14="http://schemas.microsoft.com/office/powerpoint/2010/main" val="42143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 point" id="{4DFDE4C1-BAA1-4DC9-AF17-EA0A266F995E}" vid="{96C87116-5F9C-4621-BF27-C9F37E192F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 point</Template>
  <TotalTime>6895</TotalTime>
  <Words>437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Times New Roman</vt:lpstr>
      <vt:lpstr>Tema de Office</vt:lpstr>
      <vt:lpstr>  Quality Assurance in Child and  Family Support in Europe  Policy lessons for evidence-informed decision making</vt:lpstr>
      <vt:lpstr>PowerPoint Presentation</vt:lpstr>
      <vt:lpstr>Some Facts S</vt:lpstr>
      <vt:lpstr>New trends</vt:lpstr>
      <vt:lpstr>   Eurofamnet tools for policy making   </vt:lpstr>
      <vt:lpstr>   Eurofamnet tools for policy making   </vt:lpstr>
      <vt:lpstr>Examples evidence-based interventions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FAMILY SUPPORT</dc:title>
  <dc:creator>ALVARO RODRIGUEZ MARTIN</dc:creator>
  <cp:lastModifiedBy>Johanna Schima</cp:lastModifiedBy>
  <cp:revision>265</cp:revision>
  <dcterms:created xsi:type="dcterms:W3CDTF">2022-02-25T09:40:59Z</dcterms:created>
  <dcterms:modified xsi:type="dcterms:W3CDTF">2024-09-29T14:39:10Z</dcterms:modified>
</cp:coreProperties>
</file>