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23" r:id="rId2"/>
    <p:sldId id="430" r:id="rId3"/>
    <p:sldId id="437" r:id="rId4"/>
    <p:sldId id="447" r:id="rId5"/>
    <p:sldId id="448" r:id="rId6"/>
    <p:sldId id="441" r:id="rId7"/>
    <p:sldId id="443" r:id="rId8"/>
    <p:sldId id="444" r:id="rId9"/>
    <p:sldId id="445" r:id="rId10"/>
    <p:sldId id="440" r:id="rId11"/>
    <p:sldId id="432" r:id="rId12"/>
    <p:sldId id="435" r:id="rId13"/>
    <p:sldId id="438" r:id="rId14"/>
    <p:sldId id="439" r:id="rId15"/>
    <p:sldId id="446" r:id="rId16"/>
    <p:sldId id="436" r:id="rId17"/>
    <p:sldId id="442" r:id="rId18"/>
    <p:sldId id="434"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EE1E92-3C0F-3D6B-A9C4-C9F8925281C3}" name="LUCIA JIMENEZ GARCIA" initials="LJ" userId="S::luciajimenez@us.es::2437961d-da82-4196-b0be-82c5a8dd30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4382C1"/>
    <a:srgbClr val="009999"/>
    <a:srgbClr val="008080"/>
    <a:srgbClr val="006600"/>
    <a:srgbClr val="3C72C2"/>
    <a:srgbClr val="7097D3"/>
    <a:srgbClr val="8892FF"/>
    <a:srgbClr val="99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C7B22-35F8-49D5-B076-2FD67537B4EE}" v="15" dt="2024-02-07T08:08:05.102"/>
    <p1510:client id="{52E09245-FBDE-4765-B0AE-89900F321C6B}" v="7" dt="2024-02-07T23:25:46.621"/>
    <p1510:client id="{8BADC2E2-CDB3-450F-9815-9001AA5A56B3}" v="7" dt="2024-02-07T10:06:53.413"/>
    <p1510:client id="{97621BEB-0701-463C-863B-AA8678F56EC4}" v="28" dt="2024-02-07T23:01:45.911"/>
    <p1510:client id="{ADF4D96E-4D49-4895-85A7-00CE87E0D6F9}" v="21" dt="2024-02-07T08:21:15.423"/>
    <p1510:client id="{CC49CB2B-5577-4834-94C7-1DD4009E22A4}" v="9" dt="2024-02-07T09:12:00.751"/>
    <p1510:client id="{DFDCE309-B4E4-4DCB-96A4-E5C1275ABACB}" v="5" dt="2024-02-07T09:50:38.20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575" autoAdjust="0"/>
  </p:normalViewPr>
  <p:slideViewPr>
    <p:cSldViewPr snapToGrid="0">
      <p:cViewPr varScale="1">
        <p:scale>
          <a:sx n="66" d="100"/>
          <a:sy n="66"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72820-7889-48F7-A302-754428D168A4}" type="datetimeFigureOut">
              <a:rPr lang="es-ES" smtClean="0"/>
              <a:t>30/09/2024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52784-8C3B-48E2-B840-7153AEEA2E95}" type="slidenum">
              <a:rPr lang="es-ES" smtClean="0"/>
              <a:t>‹Nº›</a:t>
            </a:fld>
            <a:endParaRPr lang="es-ES" dirty="0"/>
          </a:p>
        </p:txBody>
      </p:sp>
    </p:spTree>
    <p:extLst>
      <p:ext uri="{BB962C8B-B14F-4D97-AF65-F5344CB8AC3E}">
        <p14:creationId xmlns:p14="http://schemas.microsoft.com/office/powerpoint/2010/main" val="312277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1</a:t>
            </a:fld>
            <a:endParaRPr lang="es-ES" dirty="0"/>
          </a:p>
        </p:txBody>
      </p:sp>
    </p:spTree>
    <p:extLst>
      <p:ext uri="{BB962C8B-B14F-4D97-AF65-F5344CB8AC3E}">
        <p14:creationId xmlns:p14="http://schemas.microsoft.com/office/powerpoint/2010/main" val="108822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10</a:t>
            </a:fld>
            <a:endParaRPr lang="es-ES" dirty="0"/>
          </a:p>
        </p:txBody>
      </p:sp>
    </p:spTree>
    <p:extLst>
      <p:ext uri="{BB962C8B-B14F-4D97-AF65-F5344CB8AC3E}">
        <p14:creationId xmlns:p14="http://schemas.microsoft.com/office/powerpoint/2010/main" val="3843070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11</a:t>
            </a:fld>
            <a:endParaRPr lang="es-ES" dirty="0"/>
          </a:p>
        </p:txBody>
      </p:sp>
    </p:spTree>
    <p:extLst>
      <p:ext uri="{BB962C8B-B14F-4D97-AF65-F5344CB8AC3E}">
        <p14:creationId xmlns:p14="http://schemas.microsoft.com/office/powerpoint/2010/main" val="4224673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12</a:t>
            </a:fld>
            <a:endParaRPr lang="es-ES" dirty="0"/>
          </a:p>
        </p:txBody>
      </p:sp>
    </p:spTree>
    <p:extLst>
      <p:ext uri="{BB962C8B-B14F-4D97-AF65-F5344CB8AC3E}">
        <p14:creationId xmlns:p14="http://schemas.microsoft.com/office/powerpoint/2010/main" val="97518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13</a:t>
            </a:fld>
            <a:endParaRPr lang="es-ES" dirty="0"/>
          </a:p>
        </p:txBody>
      </p:sp>
    </p:spTree>
    <p:extLst>
      <p:ext uri="{BB962C8B-B14F-4D97-AF65-F5344CB8AC3E}">
        <p14:creationId xmlns:p14="http://schemas.microsoft.com/office/powerpoint/2010/main" val="1746805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14</a:t>
            </a:fld>
            <a:endParaRPr lang="es-ES" dirty="0"/>
          </a:p>
        </p:txBody>
      </p:sp>
    </p:spTree>
    <p:extLst>
      <p:ext uri="{BB962C8B-B14F-4D97-AF65-F5344CB8AC3E}">
        <p14:creationId xmlns:p14="http://schemas.microsoft.com/office/powerpoint/2010/main" val="7721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15</a:t>
            </a:fld>
            <a:endParaRPr lang="es-ES" dirty="0"/>
          </a:p>
        </p:txBody>
      </p:sp>
    </p:spTree>
    <p:extLst>
      <p:ext uri="{BB962C8B-B14F-4D97-AF65-F5344CB8AC3E}">
        <p14:creationId xmlns:p14="http://schemas.microsoft.com/office/powerpoint/2010/main" val="1899333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16</a:t>
            </a:fld>
            <a:endParaRPr lang="es-ES" dirty="0"/>
          </a:p>
        </p:txBody>
      </p:sp>
    </p:spTree>
    <p:extLst>
      <p:ext uri="{BB962C8B-B14F-4D97-AF65-F5344CB8AC3E}">
        <p14:creationId xmlns:p14="http://schemas.microsoft.com/office/powerpoint/2010/main" val="2601255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17</a:t>
            </a:fld>
            <a:endParaRPr lang="es-ES" dirty="0"/>
          </a:p>
        </p:txBody>
      </p:sp>
    </p:spTree>
    <p:extLst>
      <p:ext uri="{BB962C8B-B14F-4D97-AF65-F5344CB8AC3E}">
        <p14:creationId xmlns:p14="http://schemas.microsoft.com/office/powerpoint/2010/main" val="1786164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18</a:t>
            </a:fld>
            <a:endParaRPr lang="es-ES" dirty="0"/>
          </a:p>
        </p:txBody>
      </p:sp>
    </p:spTree>
    <p:extLst>
      <p:ext uri="{BB962C8B-B14F-4D97-AF65-F5344CB8AC3E}">
        <p14:creationId xmlns:p14="http://schemas.microsoft.com/office/powerpoint/2010/main" val="86020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2</a:t>
            </a:fld>
            <a:endParaRPr lang="es-ES" dirty="0"/>
          </a:p>
        </p:txBody>
      </p:sp>
    </p:spTree>
    <p:extLst>
      <p:ext uri="{BB962C8B-B14F-4D97-AF65-F5344CB8AC3E}">
        <p14:creationId xmlns:p14="http://schemas.microsoft.com/office/powerpoint/2010/main" val="242810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3</a:t>
            </a:fld>
            <a:endParaRPr lang="es-ES" dirty="0"/>
          </a:p>
        </p:txBody>
      </p:sp>
    </p:spTree>
    <p:extLst>
      <p:ext uri="{BB962C8B-B14F-4D97-AF65-F5344CB8AC3E}">
        <p14:creationId xmlns:p14="http://schemas.microsoft.com/office/powerpoint/2010/main" val="293103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4</a:t>
            </a:fld>
            <a:endParaRPr lang="es-ES" dirty="0"/>
          </a:p>
        </p:txBody>
      </p:sp>
    </p:spTree>
    <p:extLst>
      <p:ext uri="{BB962C8B-B14F-4D97-AF65-F5344CB8AC3E}">
        <p14:creationId xmlns:p14="http://schemas.microsoft.com/office/powerpoint/2010/main" val="683934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5</a:t>
            </a:fld>
            <a:endParaRPr lang="es-ES" dirty="0"/>
          </a:p>
        </p:txBody>
      </p:sp>
    </p:spTree>
    <p:extLst>
      <p:ext uri="{BB962C8B-B14F-4D97-AF65-F5344CB8AC3E}">
        <p14:creationId xmlns:p14="http://schemas.microsoft.com/office/powerpoint/2010/main" val="49075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6</a:t>
            </a:fld>
            <a:endParaRPr lang="es-ES" dirty="0"/>
          </a:p>
        </p:txBody>
      </p:sp>
    </p:spTree>
    <p:extLst>
      <p:ext uri="{BB962C8B-B14F-4D97-AF65-F5344CB8AC3E}">
        <p14:creationId xmlns:p14="http://schemas.microsoft.com/office/powerpoint/2010/main" val="1524200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7</a:t>
            </a:fld>
            <a:endParaRPr lang="es-ES" dirty="0"/>
          </a:p>
        </p:txBody>
      </p:sp>
    </p:spTree>
    <p:extLst>
      <p:ext uri="{BB962C8B-B14F-4D97-AF65-F5344CB8AC3E}">
        <p14:creationId xmlns:p14="http://schemas.microsoft.com/office/powerpoint/2010/main" val="2917989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8</a:t>
            </a:fld>
            <a:endParaRPr lang="es-ES" dirty="0"/>
          </a:p>
        </p:txBody>
      </p:sp>
    </p:spTree>
    <p:extLst>
      <p:ext uri="{BB962C8B-B14F-4D97-AF65-F5344CB8AC3E}">
        <p14:creationId xmlns:p14="http://schemas.microsoft.com/office/powerpoint/2010/main" val="4294542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9</a:t>
            </a:fld>
            <a:endParaRPr lang="es-ES" dirty="0"/>
          </a:p>
        </p:txBody>
      </p:sp>
    </p:spTree>
    <p:extLst>
      <p:ext uri="{BB962C8B-B14F-4D97-AF65-F5344CB8AC3E}">
        <p14:creationId xmlns:p14="http://schemas.microsoft.com/office/powerpoint/2010/main" val="354201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70FD5-A098-4DC6-9C4B-0DD420D369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2F20244-B12D-41BE-9A15-932BD13D18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D2A029E-A3B7-42A0-B5B9-11F97EBD6B78}"/>
              </a:ext>
            </a:extLst>
          </p:cNvPr>
          <p:cNvSpPr>
            <a:spLocks noGrp="1"/>
          </p:cNvSpPr>
          <p:nvPr>
            <p:ph type="dt" sz="half" idx="10"/>
          </p:nvPr>
        </p:nvSpPr>
        <p:spPr/>
        <p:txBody>
          <a:bodyPr/>
          <a:lstStyle/>
          <a:p>
            <a:fld id="{A0B36E4C-BA33-4241-86CC-8DF1B0B96C83}" type="datetime1">
              <a:rPr lang="es-ES" smtClean="0"/>
              <a:t>30/09/2024</a:t>
            </a:fld>
            <a:endParaRPr lang="es-ES" dirty="0"/>
          </a:p>
        </p:txBody>
      </p:sp>
      <p:sp>
        <p:nvSpPr>
          <p:cNvPr id="5" name="Marcador de pie de página 4">
            <a:extLst>
              <a:ext uri="{FF2B5EF4-FFF2-40B4-BE49-F238E27FC236}">
                <a16:creationId xmlns:a16="http://schemas.microsoft.com/office/drawing/2014/main" id="{CA265B60-5996-4B84-A4D0-1D997BA0584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EB902EE1-AA38-4674-913E-F71C7482FCB5}"/>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317601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50732-A98B-49C4-8695-E5A0D2BD649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2204BC0-E743-4B20-9A4D-C4CDCEB4A69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68236-4921-430F-B7B8-6498740148CD}"/>
              </a:ext>
            </a:extLst>
          </p:cNvPr>
          <p:cNvSpPr>
            <a:spLocks noGrp="1"/>
          </p:cNvSpPr>
          <p:nvPr>
            <p:ph type="dt" sz="half" idx="10"/>
          </p:nvPr>
        </p:nvSpPr>
        <p:spPr/>
        <p:txBody>
          <a:bodyPr/>
          <a:lstStyle/>
          <a:p>
            <a:fld id="{F2675B1A-00BC-4D5C-BE9B-90F5115CF30A}" type="datetime1">
              <a:rPr lang="es-ES" smtClean="0"/>
              <a:t>30/09/2024</a:t>
            </a:fld>
            <a:endParaRPr lang="es-ES" dirty="0"/>
          </a:p>
        </p:txBody>
      </p:sp>
      <p:sp>
        <p:nvSpPr>
          <p:cNvPr id="5" name="Marcador de pie de página 4">
            <a:extLst>
              <a:ext uri="{FF2B5EF4-FFF2-40B4-BE49-F238E27FC236}">
                <a16:creationId xmlns:a16="http://schemas.microsoft.com/office/drawing/2014/main" id="{1D6C0870-85C6-45E6-9ABC-880A202E950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FCA6107-9433-4AA0-AAAF-6E3FC829AEC1}"/>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74415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95F4DC4-55AF-48E1-B18B-F5967F5FD25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1C9B52D-6C94-44DF-852C-C6AF1D4D31D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9A031-F11E-4878-B35F-1E1004A435DB}"/>
              </a:ext>
            </a:extLst>
          </p:cNvPr>
          <p:cNvSpPr>
            <a:spLocks noGrp="1"/>
          </p:cNvSpPr>
          <p:nvPr>
            <p:ph type="dt" sz="half" idx="10"/>
          </p:nvPr>
        </p:nvSpPr>
        <p:spPr/>
        <p:txBody>
          <a:bodyPr/>
          <a:lstStyle/>
          <a:p>
            <a:fld id="{0B7BFA63-E786-4858-86C1-75FE9E846F59}" type="datetime1">
              <a:rPr lang="es-ES" smtClean="0"/>
              <a:t>30/09/2024</a:t>
            </a:fld>
            <a:endParaRPr lang="es-ES" dirty="0"/>
          </a:p>
        </p:txBody>
      </p:sp>
      <p:sp>
        <p:nvSpPr>
          <p:cNvPr id="5" name="Marcador de pie de página 4">
            <a:extLst>
              <a:ext uri="{FF2B5EF4-FFF2-40B4-BE49-F238E27FC236}">
                <a16:creationId xmlns:a16="http://schemas.microsoft.com/office/drawing/2014/main" id="{15185E12-D220-413D-991F-B264338F0FF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64CB44D-0F2F-43DF-9FD3-DAE4E2C2C7DF}"/>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112094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AE8F8-54AA-4EC6-A49F-353E70C47C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E3A84A6-DFAE-4CEE-9EE4-FDD116C0AB8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E28671C-734A-4170-8F94-84FAB79AE7C6}"/>
              </a:ext>
            </a:extLst>
          </p:cNvPr>
          <p:cNvSpPr>
            <a:spLocks noGrp="1"/>
          </p:cNvSpPr>
          <p:nvPr>
            <p:ph type="dt" sz="half" idx="10"/>
          </p:nvPr>
        </p:nvSpPr>
        <p:spPr/>
        <p:txBody>
          <a:bodyPr/>
          <a:lstStyle/>
          <a:p>
            <a:fld id="{1B350655-73A0-4572-A0ED-89A977D4F4B4}" type="datetime1">
              <a:rPr lang="es-ES" smtClean="0"/>
              <a:t>30/09/2024</a:t>
            </a:fld>
            <a:endParaRPr lang="es-ES" dirty="0"/>
          </a:p>
        </p:txBody>
      </p:sp>
      <p:sp>
        <p:nvSpPr>
          <p:cNvPr id="5" name="Marcador de pie de página 4">
            <a:extLst>
              <a:ext uri="{FF2B5EF4-FFF2-40B4-BE49-F238E27FC236}">
                <a16:creationId xmlns:a16="http://schemas.microsoft.com/office/drawing/2014/main" id="{9050405B-6A76-46F1-A849-AA756EA4112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11C09FAE-A759-4A77-931D-4F7511C098D0}"/>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29184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790EE-90E0-4302-935F-4D0993D9C7B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F15C41-A530-4970-827C-8726006BC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0DF606-F28A-444F-A994-5E5772E09886}"/>
              </a:ext>
            </a:extLst>
          </p:cNvPr>
          <p:cNvSpPr>
            <a:spLocks noGrp="1"/>
          </p:cNvSpPr>
          <p:nvPr>
            <p:ph type="dt" sz="half" idx="10"/>
          </p:nvPr>
        </p:nvSpPr>
        <p:spPr/>
        <p:txBody>
          <a:bodyPr/>
          <a:lstStyle/>
          <a:p>
            <a:fld id="{D6440607-1A33-41AC-B862-4CAF17F88E26}" type="datetime1">
              <a:rPr lang="es-ES" smtClean="0"/>
              <a:t>30/09/2024</a:t>
            </a:fld>
            <a:endParaRPr lang="es-ES" dirty="0"/>
          </a:p>
        </p:txBody>
      </p:sp>
      <p:sp>
        <p:nvSpPr>
          <p:cNvPr id="5" name="Marcador de pie de página 4">
            <a:extLst>
              <a:ext uri="{FF2B5EF4-FFF2-40B4-BE49-F238E27FC236}">
                <a16:creationId xmlns:a16="http://schemas.microsoft.com/office/drawing/2014/main" id="{D4F6F367-2509-45A1-ACA6-B85720C0F01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E5FB4F6-95E8-41B2-8101-4B901C32EE9E}"/>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252877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C0FE4-04A5-4624-BA14-E9B37A24F3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C33417-3D9E-4F87-A7E3-023087B6AB0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056555C-72D9-4F5F-A9FB-FA9C422C6AE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C79B9F5-6F20-4120-9D66-609FB2FB6ACE}"/>
              </a:ext>
            </a:extLst>
          </p:cNvPr>
          <p:cNvSpPr>
            <a:spLocks noGrp="1"/>
          </p:cNvSpPr>
          <p:nvPr>
            <p:ph type="dt" sz="half" idx="10"/>
          </p:nvPr>
        </p:nvSpPr>
        <p:spPr/>
        <p:txBody>
          <a:bodyPr/>
          <a:lstStyle/>
          <a:p>
            <a:fld id="{F03E074E-C988-44AA-B7AC-4743966D7C5E}" type="datetime1">
              <a:rPr lang="es-ES" smtClean="0"/>
              <a:t>30/09/2024</a:t>
            </a:fld>
            <a:endParaRPr lang="es-ES" dirty="0"/>
          </a:p>
        </p:txBody>
      </p:sp>
      <p:sp>
        <p:nvSpPr>
          <p:cNvPr id="6" name="Marcador de pie de página 5">
            <a:extLst>
              <a:ext uri="{FF2B5EF4-FFF2-40B4-BE49-F238E27FC236}">
                <a16:creationId xmlns:a16="http://schemas.microsoft.com/office/drawing/2014/main" id="{B5F87CC6-1D3B-4158-A7A0-A2A32D607E2F}"/>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5AD72249-8272-4B2C-9857-C32F664C616B}"/>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56592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06522-A128-416E-84CD-08B9EA6EBC2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11F401-21EA-4E7D-94EF-6C679EC7E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4628985-55D7-451C-A526-43C48677D82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636CECD-9B69-435F-96F5-26B059F35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86C22D-7A86-48CE-918E-679C384C7B1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C41C32-983D-43BE-936D-42F8AA170709}"/>
              </a:ext>
            </a:extLst>
          </p:cNvPr>
          <p:cNvSpPr>
            <a:spLocks noGrp="1"/>
          </p:cNvSpPr>
          <p:nvPr>
            <p:ph type="dt" sz="half" idx="10"/>
          </p:nvPr>
        </p:nvSpPr>
        <p:spPr/>
        <p:txBody>
          <a:bodyPr/>
          <a:lstStyle/>
          <a:p>
            <a:fld id="{7ACCE1C9-C2BB-4A64-81D6-C3A3F6D5C0B7}" type="datetime1">
              <a:rPr lang="es-ES" smtClean="0"/>
              <a:t>30/09/2024</a:t>
            </a:fld>
            <a:endParaRPr lang="es-ES" dirty="0"/>
          </a:p>
        </p:txBody>
      </p:sp>
      <p:sp>
        <p:nvSpPr>
          <p:cNvPr id="8" name="Marcador de pie de página 7">
            <a:extLst>
              <a:ext uri="{FF2B5EF4-FFF2-40B4-BE49-F238E27FC236}">
                <a16:creationId xmlns:a16="http://schemas.microsoft.com/office/drawing/2014/main" id="{5F816196-160A-41A2-ACF6-BA9A0690986C}"/>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F1E86A4B-D925-4631-B3CD-A82DCD3EA938}"/>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346716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1D7BB-E23F-4A0C-8CF9-605FE10CA3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C9C3EDE-C509-44ED-B0A5-E687027A65B3}"/>
              </a:ext>
            </a:extLst>
          </p:cNvPr>
          <p:cNvSpPr>
            <a:spLocks noGrp="1"/>
          </p:cNvSpPr>
          <p:nvPr>
            <p:ph type="dt" sz="half" idx="10"/>
          </p:nvPr>
        </p:nvSpPr>
        <p:spPr/>
        <p:txBody>
          <a:bodyPr/>
          <a:lstStyle/>
          <a:p>
            <a:fld id="{F44AA307-3576-49B5-9F6B-A8C1A939E865}" type="datetime1">
              <a:rPr lang="es-ES" smtClean="0"/>
              <a:t>30/09/2024</a:t>
            </a:fld>
            <a:endParaRPr lang="es-ES" dirty="0"/>
          </a:p>
        </p:txBody>
      </p:sp>
      <p:sp>
        <p:nvSpPr>
          <p:cNvPr id="4" name="Marcador de pie de página 3">
            <a:extLst>
              <a:ext uri="{FF2B5EF4-FFF2-40B4-BE49-F238E27FC236}">
                <a16:creationId xmlns:a16="http://schemas.microsoft.com/office/drawing/2014/main" id="{3D6BA4B7-0717-44D3-BDD7-09F2C2775E1E}"/>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F209A16D-F6E0-46AC-A595-BBAF00AFAFC9}"/>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294457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D2F6F-1C00-4643-AADE-0DE023BC7F75}"/>
              </a:ext>
            </a:extLst>
          </p:cNvPr>
          <p:cNvSpPr>
            <a:spLocks noGrp="1"/>
          </p:cNvSpPr>
          <p:nvPr>
            <p:ph type="dt" sz="half" idx="10"/>
          </p:nvPr>
        </p:nvSpPr>
        <p:spPr/>
        <p:txBody>
          <a:bodyPr/>
          <a:lstStyle/>
          <a:p>
            <a:fld id="{97FEC523-BCCE-4ECD-8234-B2488EC01DDC}" type="datetime1">
              <a:rPr lang="es-ES" smtClean="0"/>
              <a:t>30/09/2024</a:t>
            </a:fld>
            <a:endParaRPr lang="es-ES" dirty="0"/>
          </a:p>
        </p:txBody>
      </p:sp>
      <p:sp>
        <p:nvSpPr>
          <p:cNvPr id="3" name="Marcador de pie de página 2">
            <a:extLst>
              <a:ext uri="{FF2B5EF4-FFF2-40B4-BE49-F238E27FC236}">
                <a16:creationId xmlns:a16="http://schemas.microsoft.com/office/drawing/2014/main" id="{39F932C9-B9F8-48B4-AC79-E80EE37BE3FF}"/>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6D38949E-5608-4959-AD83-E346A983C39B}"/>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70152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EDBFB-EF15-4190-8F57-177C1FF994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49A0EA-6264-4C5B-824B-9753C2D965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027CB7-1C45-4F76-89DD-44F0FE8D3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8ACA933-CE95-4AF5-A855-A2F73FE3A465}"/>
              </a:ext>
            </a:extLst>
          </p:cNvPr>
          <p:cNvSpPr>
            <a:spLocks noGrp="1"/>
          </p:cNvSpPr>
          <p:nvPr>
            <p:ph type="dt" sz="half" idx="10"/>
          </p:nvPr>
        </p:nvSpPr>
        <p:spPr/>
        <p:txBody>
          <a:bodyPr/>
          <a:lstStyle/>
          <a:p>
            <a:fld id="{D6B4E37E-02D6-4787-9E7E-C67D39D18183}" type="datetime1">
              <a:rPr lang="es-ES" smtClean="0"/>
              <a:t>30/09/2024</a:t>
            </a:fld>
            <a:endParaRPr lang="es-ES" dirty="0"/>
          </a:p>
        </p:txBody>
      </p:sp>
      <p:sp>
        <p:nvSpPr>
          <p:cNvPr id="6" name="Marcador de pie de página 5">
            <a:extLst>
              <a:ext uri="{FF2B5EF4-FFF2-40B4-BE49-F238E27FC236}">
                <a16:creationId xmlns:a16="http://schemas.microsoft.com/office/drawing/2014/main" id="{A5F10AB8-29A9-4DC5-9F7F-D4CF7556FAB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0CB7A037-2F9B-4A08-AC96-23C669A2D91C}"/>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323952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608A4-B3B5-478E-A56F-A90D81145D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62809A9-4EAF-461E-ACC3-B7CCCAC50F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Marcador de texto 3">
            <a:extLst>
              <a:ext uri="{FF2B5EF4-FFF2-40B4-BE49-F238E27FC236}">
                <a16:creationId xmlns:a16="http://schemas.microsoft.com/office/drawing/2014/main" id="{0272C6F3-8ABD-4F1F-A7A1-C4AC62B81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FCF432-4DCF-4BDA-89BA-59373413394E}"/>
              </a:ext>
            </a:extLst>
          </p:cNvPr>
          <p:cNvSpPr>
            <a:spLocks noGrp="1"/>
          </p:cNvSpPr>
          <p:nvPr>
            <p:ph type="dt" sz="half" idx="10"/>
          </p:nvPr>
        </p:nvSpPr>
        <p:spPr/>
        <p:txBody>
          <a:bodyPr/>
          <a:lstStyle/>
          <a:p>
            <a:fld id="{0B42C714-607E-4B5E-A66A-302C9B6F6671}" type="datetime1">
              <a:rPr lang="es-ES" smtClean="0"/>
              <a:t>30/09/2024</a:t>
            </a:fld>
            <a:endParaRPr lang="es-ES" dirty="0"/>
          </a:p>
        </p:txBody>
      </p:sp>
      <p:sp>
        <p:nvSpPr>
          <p:cNvPr id="6" name="Marcador de pie de página 5">
            <a:extLst>
              <a:ext uri="{FF2B5EF4-FFF2-40B4-BE49-F238E27FC236}">
                <a16:creationId xmlns:a16="http://schemas.microsoft.com/office/drawing/2014/main" id="{97AA4AF4-CDFC-4B00-80F0-19F706C9F1D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FF1AEA35-21BA-4D21-938A-4DE39A51FEEB}"/>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413054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385FE3-1265-43EC-B40B-F148D8236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92FCD8-3AF2-4DFC-8583-5654A051E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26B81D-562D-413E-B6EC-984FD74334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4E956-60FF-4E63-A4CA-3B59A3DCB9CC}" type="datetime1">
              <a:rPr lang="es-ES" smtClean="0"/>
              <a:t>30/09/2024</a:t>
            </a:fld>
            <a:endParaRPr lang="es-ES" dirty="0"/>
          </a:p>
        </p:txBody>
      </p:sp>
      <p:sp>
        <p:nvSpPr>
          <p:cNvPr id="5" name="Marcador de pie de página 4">
            <a:extLst>
              <a:ext uri="{FF2B5EF4-FFF2-40B4-BE49-F238E27FC236}">
                <a16:creationId xmlns:a16="http://schemas.microsoft.com/office/drawing/2014/main" id="{F12687D7-BC1E-4DFF-B0F1-0C4D3B48D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F102B6FC-D070-47BD-89C6-DB76EAFD0C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A6DF4-A07D-47D0-8758-60FAF3B61B84}" type="slidenum">
              <a:rPr lang="es-ES" smtClean="0"/>
              <a:t>‹Nº›</a:t>
            </a:fld>
            <a:endParaRPr lang="es-ES" dirty="0"/>
          </a:p>
        </p:txBody>
      </p:sp>
    </p:spTree>
    <p:extLst>
      <p:ext uri="{BB962C8B-B14F-4D97-AF65-F5344CB8AC3E}">
        <p14:creationId xmlns:p14="http://schemas.microsoft.com/office/powerpoint/2010/main" val="4112404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9.png"/><Relationship Id="rId10" Type="http://schemas.openxmlformats.org/officeDocument/2006/relationships/image" Target="../media/image27.jpg"/><Relationship Id="rId4" Type="http://schemas.openxmlformats.org/officeDocument/2006/relationships/image" Target="../media/image8.png"/><Relationship Id="rId9"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8.jp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B9C297C-FB6B-2AB7-D699-2267FB61DC65}"/>
              </a:ext>
            </a:extLst>
          </p:cNvPr>
          <p:cNvGrpSpPr/>
          <p:nvPr/>
        </p:nvGrpSpPr>
        <p:grpSpPr>
          <a:xfrm>
            <a:off x="-85060" y="-53165"/>
            <a:ext cx="12291237" cy="5454504"/>
            <a:chOff x="-10633" y="-31899"/>
            <a:chExt cx="12216810" cy="3827721"/>
          </a:xfrm>
        </p:grpSpPr>
        <p:sp>
          <p:nvSpPr>
            <p:cNvPr id="6" name="Forma libre: forma 5">
              <a:extLst>
                <a:ext uri="{FF2B5EF4-FFF2-40B4-BE49-F238E27FC236}">
                  <a16:creationId xmlns:a16="http://schemas.microsoft.com/office/drawing/2014/main" id="{9302DA96-DC15-6F93-D5F1-F335CC9573EE}"/>
                </a:ext>
              </a:extLst>
            </p:cNvPr>
            <p:cNvSpPr/>
            <p:nvPr/>
          </p:nvSpPr>
          <p:spPr>
            <a:xfrm>
              <a:off x="-10633" y="-31899"/>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9">
              <a:extLst>
                <a:ext uri="{FF2B5EF4-FFF2-40B4-BE49-F238E27FC236}">
                  <a16:creationId xmlns:a16="http://schemas.microsoft.com/office/drawing/2014/main" id="{651EBCCB-1AD1-EB0B-DDEA-B690C2FDA699}"/>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Forma libre: forma 10">
              <a:extLst>
                <a:ext uri="{FF2B5EF4-FFF2-40B4-BE49-F238E27FC236}">
                  <a16:creationId xmlns:a16="http://schemas.microsoft.com/office/drawing/2014/main" id="{460C77B8-DCBD-6E92-0EC5-57BE7C7BBD4C}"/>
                </a:ext>
              </a:extLst>
            </p:cNvPr>
            <p:cNvSpPr/>
            <p:nvPr/>
          </p:nvSpPr>
          <p:spPr>
            <a:xfrm>
              <a:off x="0" y="2349792"/>
              <a:ext cx="1711842" cy="1446028"/>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orma libre: forma 11">
              <a:extLst>
                <a:ext uri="{FF2B5EF4-FFF2-40B4-BE49-F238E27FC236}">
                  <a16:creationId xmlns:a16="http://schemas.microsoft.com/office/drawing/2014/main" id="{B19D0C96-85A5-858E-6290-58C2EB37906D}"/>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4" name="Imagen 3" descr="Imagen que contiene Interfaz de usuario gráfica&#10;&#10;Descripción generada automáticamente">
            <a:extLst>
              <a:ext uri="{FF2B5EF4-FFF2-40B4-BE49-F238E27FC236}">
                <a16:creationId xmlns:a16="http://schemas.microsoft.com/office/drawing/2014/main" id="{E4FE44D7-E713-47DB-A216-F6A4290C9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1" y="6008878"/>
            <a:ext cx="4175760" cy="694944"/>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800" y="4737858"/>
            <a:ext cx="2724918" cy="1965964"/>
          </a:xfrm>
          <a:prstGeom prst="rect">
            <a:avLst/>
          </a:prstGeom>
        </p:spPr>
      </p:pic>
      <p:sp>
        <p:nvSpPr>
          <p:cNvPr id="8" name="Título 1">
            <a:extLst>
              <a:ext uri="{FF2B5EF4-FFF2-40B4-BE49-F238E27FC236}">
                <a16:creationId xmlns:a16="http://schemas.microsoft.com/office/drawing/2014/main" id="{47841DBE-ED4E-D70A-BCF8-378580CEB23D}"/>
              </a:ext>
            </a:extLst>
          </p:cNvPr>
          <p:cNvSpPr>
            <a:spLocks noGrp="1"/>
          </p:cNvSpPr>
          <p:nvPr>
            <p:ph type="ctrTitle"/>
          </p:nvPr>
        </p:nvSpPr>
        <p:spPr>
          <a:xfrm>
            <a:off x="-1344183" y="996926"/>
            <a:ext cx="12482622" cy="1130300"/>
          </a:xfrm>
        </p:spPr>
        <p:txBody>
          <a:bodyPr>
            <a:noAutofit/>
          </a:bodyPr>
          <a:lstStyle/>
          <a:p>
            <a:pPr>
              <a:lnSpc>
                <a:spcPct val="100000"/>
              </a:lnSpc>
              <a:spcBef>
                <a:spcPts val="4200"/>
              </a:spcBef>
            </a:pPr>
            <a:br>
              <a:rPr lang="es-ES" sz="2400" dirty="0">
                <a:solidFill>
                  <a:schemeClr val="bg1"/>
                </a:solidFill>
                <a:latin typeface="Arial" panose="020B0604020202020204" pitchFamily="34" charset="0"/>
                <a:cs typeface="Arial" panose="020B0604020202020204" pitchFamily="34" charset="0"/>
              </a:rPr>
            </a:br>
            <a:br>
              <a:rPr lang="es-ES" sz="2400"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Quality Assurance in Child and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Family Support in Europe</a:t>
            </a:r>
            <a:br>
              <a:rPr lang="en-US" sz="3200" dirty="0">
                <a:solidFill>
                  <a:schemeClr val="bg1"/>
                </a:solidFill>
                <a:latin typeface="Arial" panose="020B0604020202020204" pitchFamily="34" charset="0"/>
                <a:cs typeface="Arial" panose="020B0604020202020204" pitchFamily="34" charset="0"/>
              </a:rPr>
            </a:br>
            <a:br>
              <a:rPr lang="es-ES" sz="2800" dirty="0">
                <a:solidFill>
                  <a:schemeClr val="bg1"/>
                </a:solidFill>
                <a:latin typeface="Arial" panose="020B0604020202020204" pitchFamily="34" charset="0"/>
                <a:cs typeface="Arial" panose="020B0604020202020204" pitchFamily="34" charset="0"/>
              </a:rPr>
            </a:br>
            <a:r>
              <a:rPr lang="es-ES" sz="2800" dirty="0">
                <a:solidFill>
                  <a:schemeClr val="bg1"/>
                </a:solidFill>
                <a:latin typeface="Arial" panose="020B0604020202020204" pitchFamily="34" charset="0"/>
                <a:cs typeface="Arial" panose="020B0604020202020204" pitchFamily="34" charset="0"/>
              </a:rPr>
              <a:t>P</a:t>
            </a:r>
            <a:r>
              <a:rPr lang="en-US" sz="2800" dirty="0">
                <a:solidFill>
                  <a:schemeClr val="bg1"/>
                </a:solidFill>
                <a:latin typeface="Arial" panose="020B0604020202020204" pitchFamily="34" charset="0"/>
                <a:cs typeface="Arial" panose="020B0604020202020204" pitchFamily="34" charset="0"/>
              </a:rPr>
              <a:t>olicy lessons for evidence-informed decision making</a:t>
            </a:r>
            <a:endParaRPr lang="es-ES" sz="2400" dirty="0">
              <a:solidFill>
                <a:schemeClr val="bg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535C04E-4800-4C5C-9FC3-9688B82E8893}"/>
              </a:ext>
            </a:extLst>
          </p:cNvPr>
          <p:cNvSpPr txBox="1"/>
          <p:nvPr/>
        </p:nvSpPr>
        <p:spPr>
          <a:xfrm>
            <a:off x="7525608" y="2558785"/>
            <a:ext cx="5706410" cy="369332"/>
          </a:xfrm>
          <a:prstGeom prst="rect">
            <a:avLst/>
          </a:prstGeom>
          <a:noFill/>
        </p:spPr>
        <p:txBody>
          <a:bodyPr wrap="square" rtlCol="0">
            <a:spAutoFit/>
          </a:bodyPr>
          <a:lstStyle/>
          <a:p>
            <a:pPr algn="ctr">
              <a:spcBef>
                <a:spcPts val="1200"/>
              </a:spcBef>
            </a:pPr>
            <a:r>
              <a:rPr lang="es-ES" i="1" dirty="0">
                <a:solidFill>
                  <a:srgbClr val="2D3778"/>
                </a:solidFill>
                <a:latin typeface="Arial" panose="020B0604020202020204" pitchFamily="34" charset="0"/>
                <a:cs typeface="Arial" panose="020B0604020202020204" pitchFamily="34" charset="0"/>
              </a:rPr>
              <a:t>Brussels, 30</a:t>
            </a:r>
            <a:r>
              <a:rPr lang="es-ES" i="1" baseline="30000" dirty="0">
                <a:solidFill>
                  <a:srgbClr val="2D3778"/>
                </a:solidFill>
                <a:latin typeface="Arial" panose="020B0604020202020204" pitchFamily="34" charset="0"/>
                <a:cs typeface="Arial" panose="020B0604020202020204" pitchFamily="34" charset="0"/>
              </a:rPr>
              <a:t>th</a:t>
            </a:r>
            <a:r>
              <a:rPr lang="es-ES" i="1" dirty="0">
                <a:solidFill>
                  <a:srgbClr val="2D3778"/>
                </a:solidFill>
                <a:latin typeface="Arial" panose="020B0604020202020204" pitchFamily="34" charset="0"/>
                <a:cs typeface="Arial" panose="020B0604020202020204" pitchFamily="34" charset="0"/>
              </a:rPr>
              <a:t> September 2024</a:t>
            </a:r>
          </a:p>
        </p:txBody>
      </p:sp>
      <p:pic>
        <p:nvPicPr>
          <p:cNvPr id="5" name="logo">
            <a:extLst>
              <a:ext uri="{FF2B5EF4-FFF2-40B4-BE49-F238E27FC236}">
                <a16:creationId xmlns:a16="http://schemas.microsoft.com/office/drawing/2014/main" id="{26659A8F-AE57-05DC-F1EF-C00246B66931}"/>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26849" y="4737858"/>
            <a:ext cx="2437501" cy="18236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9307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030837"/>
          </a:xfrm>
        </p:spPr>
        <p:txBody>
          <a:bodyPr>
            <a:normAutofit/>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Becoming</a:t>
            </a:r>
            <a:r>
              <a:rPr lang="es-ES" sz="4000" b="1" dirty="0">
                <a:solidFill>
                  <a:srgbClr val="2D3778"/>
                </a:solidFill>
                <a:latin typeface="Arial" panose="020B0604020202020204" pitchFamily="34" charset="0"/>
                <a:cs typeface="Arial" panose="020B0604020202020204" pitchFamily="34" charset="0"/>
              </a:rPr>
              <a:t> a </a:t>
            </a:r>
            <a:r>
              <a:rPr lang="es-ES" sz="4000" b="1" dirty="0" err="1">
                <a:solidFill>
                  <a:srgbClr val="2D3778"/>
                </a:solidFill>
                <a:latin typeface="Arial" panose="020B0604020202020204" pitchFamily="34" charset="0"/>
                <a:cs typeface="Arial" panose="020B0604020202020204" pitchFamily="34" charset="0"/>
              </a:rPr>
              <a:t>parent</a:t>
            </a:r>
            <a:endParaRPr lang="es-ES" sz="40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pic>
        <p:nvPicPr>
          <p:cNvPr id="11" name="Picture 10" descr="A close-up of a pregnant person's belly&#10;&#10;Description automatically generated">
            <a:extLst>
              <a:ext uri="{FF2B5EF4-FFF2-40B4-BE49-F238E27FC236}">
                <a16:creationId xmlns:a16="http://schemas.microsoft.com/office/drawing/2014/main" id="{5FC03611-34D5-9A9A-4D29-E4ADBED1F2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4638" y="1427889"/>
            <a:ext cx="7004723" cy="4689881"/>
          </a:xfrm>
          <a:prstGeom prst="rect">
            <a:avLst/>
          </a:prstGeom>
        </p:spPr>
      </p:pic>
    </p:spTree>
    <p:extLst>
      <p:ext uri="{BB962C8B-B14F-4D97-AF65-F5344CB8AC3E}">
        <p14:creationId xmlns:p14="http://schemas.microsoft.com/office/powerpoint/2010/main" val="158979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030837"/>
          </a:xfrm>
        </p:spPr>
        <p:txBody>
          <a:bodyPr>
            <a:normAutofit/>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Being</a:t>
            </a:r>
            <a:r>
              <a:rPr lang="es-ES" sz="4000" b="1" dirty="0">
                <a:solidFill>
                  <a:srgbClr val="2D3778"/>
                </a:solidFill>
                <a:latin typeface="Arial" panose="020B0604020202020204" pitchFamily="34" charset="0"/>
                <a:cs typeface="Arial" panose="020B0604020202020204" pitchFamily="34" charset="0"/>
              </a:rPr>
              <a:t> a </a:t>
            </a:r>
            <a:r>
              <a:rPr lang="es-ES" sz="4000" b="1" dirty="0" err="1">
                <a:solidFill>
                  <a:srgbClr val="2D3778"/>
                </a:solidFill>
                <a:latin typeface="Arial" panose="020B0604020202020204" pitchFamily="34" charset="0"/>
                <a:cs typeface="Arial" panose="020B0604020202020204" pitchFamily="34" charset="0"/>
              </a:rPr>
              <a:t>parent</a:t>
            </a:r>
            <a:endParaRPr lang="es-ES" sz="40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pic>
        <p:nvPicPr>
          <p:cNvPr id="5" name="Picture 4" descr="A person holding a baby&#10;&#10;Description automatically generated">
            <a:extLst>
              <a:ext uri="{FF2B5EF4-FFF2-40B4-BE49-F238E27FC236}">
                <a16:creationId xmlns:a16="http://schemas.microsoft.com/office/drawing/2014/main" id="{0544E82E-5E6A-F795-8866-A31AC45270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8966" y="3227416"/>
            <a:ext cx="5123821" cy="3414546"/>
          </a:xfrm>
          <a:prstGeom prst="rect">
            <a:avLst/>
          </a:prstGeom>
        </p:spPr>
      </p:pic>
      <p:pic>
        <p:nvPicPr>
          <p:cNvPr id="11" name="Picture 10" descr="A person and person holding a baby&#10;&#10;Description automatically generated">
            <a:extLst>
              <a:ext uri="{FF2B5EF4-FFF2-40B4-BE49-F238E27FC236}">
                <a16:creationId xmlns:a16="http://schemas.microsoft.com/office/drawing/2014/main" id="{CB7EC254-5EFC-9FC9-7A45-89A259C783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437" y="1365132"/>
            <a:ext cx="6194022" cy="4127735"/>
          </a:xfrm>
          <a:prstGeom prst="rect">
            <a:avLst/>
          </a:prstGeom>
        </p:spPr>
      </p:pic>
    </p:spTree>
    <p:extLst>
      <p:ext uri="{BB962C8B-B14F-4D97-AF65-F5344CB8AC3E}">
        <p14:creationId xmlns:p14="http://schemas.microsoft.com/office/powerpoint/2010/main" val="2937463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030837"/>
          </a:xfrm>
        </p:spPr>
        <p:txBody>
          <a:bodyPr>
            <a:normAutofit/>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Being</a:t>
            </a:r>
            <a:r>
              <a:rPr lang="es-ES" sz="4000" b="1" dirty="0">
                <a:solidFill>
                  <a:srgbClr val="2D3778"/>
                </a:solidFill>
                <a:latin typeface="Arial" panose="020B0604020202020204" pitchFamily="34" charset="0"/>
                <a:cs typeface="Arial" panose="020B0604020202020204" pitchFamily="34" charset="0"/>
              </a:rPr>
              <a:t> a </a:t>
            </a:r>
            <a:r>
              <a:rPr lang="es-ES" sz="4000" b="1" dirty="0" err="1">
                <a:solidFill>
                  <a:srgbClr val="2D3778"/>
                </a:solidFill>
                <a:latin typeface="Arial" panose="020B0604020202020204" pitchFamily="34" charset="0"/>
                <a:cs typeface="Arial" panose="020B0604020202020204" pitchFamily="34" charset="0"/>
              </a:rPr>
              <a:t>stressed</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parent</a:t>
            </a:r>
            <a:endParaRPr lang="es-ES" sz="40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pic>
        <p:nvPicPr>
          <p:cNvPr id="5" name="Picture 4" descr="A person pushing a baby in a stroller&#10;&#10;Description automatically generated">
            <a:extLst>
              <a:ext uri="{FF2B5EF4-FFF2-40B4-BE49-F238E27FC236}">
                <a16:creationId xmlns:a16="http://schemas.microsoft.com/office/drawing/2014/main" id="{D0CF87AE-D5C6-4A49-A7D0-213501DEB6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987" y="1795436"/>
            <a:ext cx="4202838" cy="3624948"/>
          </a:xfrm>
          <a:prstGeom prst="rect">
            <a:avLst/>
          </a:prstGeom>
        </p:spPr>
      </p:pic>
      <p:pic>
        <p:nvPicPr>
          <p:cNvPr id="11" name="Picture 10" descr="A cartoon of a person working on her office supplies&#10;&#10;Description automatically generated">
            <a:extLst>
              <a:ext uri="{FF2B5EF4-FFF2-40B4-BE49-F238E27FC236}">
                <a16:creationId xmlns:a16="http://schemas.microsoft.com/office/drawing/2014/main" id="{F6DF80D2-A36B-5750-8969-F42B3462FF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2073" y="1264990"/>
            <a:ext cx="5369091" cy="5369091"/>
          </a:xfrm>
          <a:prstGeom prst="rect">
            <a:avLst/>
          </a:prstGeom>
        </p:spPr>
      </p:pic>
    </p:spTree>
    <p:extLst>
      <p:ext uri="{BB962C8B-B14F-4D97-AF65-F5344CB8AC3E}">
        <p14:creationId xmlns:p14="http://schemas.microsoft.com/office/powerpoint/2010/main" val="147597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030837"/>
          </a:xfrm>
        </p:spPr>
        <p:txBody>
          <a:bodyPr>
            <a:normAutofit/>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Being</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an</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exhausted</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parent</a:t>
            </a:r>
            <a:endParaRPr lang="es-ES" sz="40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pic>
        <p:nvPicPr>
          <p:cNvPr id="4" name="Picture 3">
            <a:extLst>
              <a:ext uri="{FF2B5EF4-FFF2-40B4-BE49-F238E27FC236}">
                <a16:creationId xmlns:a16="http://schemas.microsoft.com/office/drawing/2014/main" id="{1CF19BB1-E470-217E-70CC-A9D040ECC48F}"/>
              </a:ext>
            </a:extLst>
          </p:cNvPr>
          <p:cNvPicPr>
            <a:picLocks noChangeAspect="1"/>
          </p:cNvPicPr>
          <p:nvPr/>
        </p:nvPicPr>
        <p:blipFill>
          <a:blip r:embed="rId6"/>
          <a:stretch>
            <a:fillRect/>
          </a:stretch>
        </p:blipFill>
        <p:spPr>
          <a:xfrm>
            <a:off x="469392" y="2389632"/>
            <a:ext cx="4679290" cy="2895600"/>
          </a:xfrm>
          <a:prstGeom prst="rect">
            <a:avLst/>
          </a:prstGeom>
        </p:spPr>
      </p:pic>
      <p:pic>
        <p:nvPicPr>
          <p:cNvPr id="12" name="Picture 11">
            <a:extLst>
              <a:ext uri="{FF2B5EF4-FFF2-40B4-BE49-F238E27FC236}">
                <a16:creationId xmlns:a16="http://schemas.microsoft.com/office/drawing/2014/main" id="{FAF38E1F-7D48-67E1-51BE-32EC00BA53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3173" y="2706624"/>
            <a:ext cx="6294591" cy="4012802"/>
          </a:xfrm>
          <a:prstGeom prst="rect">
            <a:avLst/>
          </a:prstGeom>
        </p:spPr>
      </p:pic>
    </p:spTree>
    <p:extLst>
      <p:ext uri="{BB962C8B-B14F-4D97-AF65-F5344CB8AC3E}">
        <p14:creationId xmlns:p14="http://schemas.microsoft.com/office/powerpoint/2010/main" val="324209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030837"/>
          </a:xfrm>
        </p:spPr>
        <p:txBody>
          <a:bodyPr>
            <a:normAutofit/>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Being</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an</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empowered</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parent</a:t>
            </a:r>
            <a:endParaRPr lang="es-ES" sz="40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pic>
        <p:nvPicPr>
          <p:cNvPr id="5" name="Picture 4">
            <a:extLst>
              <a:ext uri="{FF2B5EF4-FFF2-40B4-BE49-F238E27FC236}">
                <a16:creationId xmlns:a16="http://schemas.microsoft.com/office/drawing/2014/main" id="{1E19D112-26A0-5A91-7D08-F1FF9B4616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4178" y="1350334"/>
            <a:ext cx="7143643" cy="4760568"/>
          </a:xfrm>
          <a:prstGeom prst="rect">
            <a:avLst/>
          </a:prstGeom>
        </p:spPr>
      </p:pic>
    </p:spTree>
    <p:extLst>
      <p:ext uri="{BB962C8B-B14F-4D97-AF65-F5344CB8AC3E}">
        <p14:creationId xmlns:p14="http://schemas.microsoft.com/office/powerpoint/2010/main" val="370238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030837"/>
          </a:xfrm>
        </p:spPr>
        <p:txBody>
          <a:bodyPr>
            <a:normAutofit/>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Successful</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parenting</a:t>
            </a:r>
            <a:r>
              <a:rPr lang="es-ES" sz="4000" b="1" dirty="0">
                <a:solidFill>
                  <a:srgbClr val="2D3778"/>
                </a:solidFill>
                <a:latin typeface="Arial" panose="020B0604020202020204" pitchFamily="34" charset="0"/>
                <a:cs typeface="Arial" panose="020B0604020202020204" pitchFamily="34" charset="0"/>
              </a:rPr>
              <a:t> ;-)</a:t>
            </a:r>
            <a:endParaRPr lang="es-ES" sz="40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pic>
        <p:nvPicPr>
          <p:cNvPr id="6" name="Picture 5">
            <a:extLst>
              <a:ext uri="{FF2B5EF4-FFF2-40B4-BE49-F238E27FC236}">
                <a16:creationId xmlns:a16="http://schemas.microsoft.com/office/drawing/2014/main" id="{D3F775C5-0ED4-5861-B4BF-72149E435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251" y="1350334"/>
            <a:ext cx="3740043" cy="2492388"/>
          </a:xfrm>
          <a:prstGeom prst="rect">
            <a:avLst/>
          </a:prstGeom>
        </p:spPr>
      </p:pic>
      <p:pic>
        <p:nvPicPr>
          <p:cNvPr id="12" name="Picture 11">
            <a:extLst>
              <a:ext uri="{FF2B5EF4-FFF2-40B4-BE49-F238E27FC236}">
                <a16:creationId xmlns:a16="http://schemas.microsoft.com/office/drawing/2014/main" id="{23CB06F4-A4D3-D7D8-0C33-C07CB3C88E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0444" y="749536"/>
            <a:ext cx="4595628" cy="3087688"/>
          </a:xfrm>
          <a:prstGeom prst="rect">
            <a:avLst/>
          </a:prstGeom>
        </p:spPr>
      </p:pic>
      <p:pic>
        <p:nvPicPr>
          <p:cNvPr id="15" name="Picture 14" descr="A cartoon of a person holding a book&#10;&#10;Description automatically generated">
            <a:extLst>
              <a:ext uri="{FF2B5EF4-FFF2-40B4-BE49-F238E27FC236}">
                <a16:creationId xmlns:a16="http://schemas.microsoft.com/office/drawing/2014/main" id="{648F270F-AB74-89F0-FA01-74100ABD0D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8155" y="2248891"/>
            <a:ext cx="2144806" cy="4289612"/>
          </a:xfrm>
          <a:prstGeom prst="rect">
            <a:avLst/>
          </a:prstGeom>
        </p:spPr>
      </p:pic>
      <p:pic>
        <p:nvPicPr>
          <p:cNvPr id="17" name="Picture 16" descr="A child reading a dictionary&#10;&#10;Description automatically generated">
            <a:extLst>
              <a:ext uri="{FF2B5EF4-FFF2-40B4-BE49-F238E27FC236}">
                <a16:creationId xmlns:a16="http://schemas.microsoft.com/office/drawing/2014/main" id="{9C4702DE-610C-4770-53E7-9E4728CCAF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85478" y="4040816"/>
            <a:ext cx="3442883" cy="2654786"/>
          </a:xfrm>
          <a:prstGeom prst="rect">
            <a:avLst/>
          </a:prstGeom>
        </p:spPr>
      </p:pic>
      <p:pic>
        <p:nvPicPr>
          <p:cNvPr id="19" name="Picture 18" descr="A child playing in a puddle with a football ball&#10;&#10;Description automatically generated">
            <a:extLst>
              <a:ext uri="{FF2B5EF4-FFF2-40B4-BE49-F238E27FC236}">
                <a16:creationId xmlns:a16="http://schemas.microsoft.com/office/drawing/2014/main" id="{71E3F91F-ACBC-3874-DD52-4C1EFA6587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79670" y="4518212"/>
            <a:ext cx="3511054" cy="2339788"/>
          </a:xfrm>
          <a:prstGeom prst="rect">
            <a:avLst/>
          </a:prstGeom>
        </p:spPr>
      </p:pic>
    </p:spTree>
    <p:extLst>
      <p:ext uri="{BB962C8B-B14F-4D97-AF65-F5344CB8AC3E}">
        <p14:creationId xmlns:p14="http://schemas.microsoft.com/office/powerpoint/2010/main" val="319016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030837"/>
          </a:xfrm>
        </p:spPr>
        <p:txBody>
          <a:bodyPr>
            <a:normAutofit/>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Enjoying</a:t>
            </a:r>
            <a:r>
              <a:rPr lang="es-ES" sz="4000" b="1" dirty="0">
                <a:solidFill>
                  <a:srgbClr val="2D3778"/>
                </a:solidFill>
                <a:latin typeface="Arial" panose="020B0604020202020204" pitchFamily="34" charset="0"/>
                <a:cs typeface="Arial" panose="020B0604020202020204" pitchFamily="34" charset="0"/>
              </a:rPr>
              <a:t> </a:t>
            </a:r>
            <a:r>
              <a:rPr lang="es-ES" sz="4000" b="1">
                <a:solidFill>
                  <a:srgbClr val="2D3778"/>
                </a:solidFill>
                <a:latin typeface="Arial" panose="020B0604020202020204" pitchFamily="34" charset="0"/>
                <a:cs typeface="Arial" panose="020B0604020202020204" pitchFamily="34" charset="0"/>
              </a:rPr>
              <a:t>parenting</a:t>
            </a:r>
            <a:endParaRPr lang="es-ES" sz="40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pic>
        <p:nvPicPr>
          <p:cNvPr id="5" name="Picture 4">
            <a:extLst>
              <a:ext uri="{FF2B5EF4-FFF2-40B4-BE49-F238E27FC236}">
                <a16:creationId xmlns:a16="http://schemas.microsoft.com/office/drawing/2014/main" id="{BB731709-318B-BB9C-48C6-BA74F31D64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329" y="3047999"/>
            <a:ext cx="5641455" cy="3614057"/>
          </a:xfrm>
          <a:prstGeom prst="rect">
            <a:avLst/>
          </a:prstGeom>
        </p:spPr>
      </p:pic>
      <p:pic>
        <p:nvPicPr>
          <p:cNvPr id="15" name="Picture 14" descr="A person and a child playing in the grass&#10;&#10;Description automatically generated">
            <a:extLst>
              <a:ext uri="{FF2B5EF4-FFF2-40B4-BE49-F238E27FC236}">
                <a16:creationId xmlns:a16="http://schemas.microsoft.com/office/drawing/2014/main" id="{4B523F56-E711-1CFC-BB96-935119738D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4848" y="1373200"/>
            <a:ext cx="4988952" cy="4988952"/>
          </a:xfrm>
          <a:prstGeom prst="rect">
            <a:avLst/>
          </a:prstGeom>
        </p:spPr>
      </p:pic>
    </p:spTree>
    <p:extLst>
      <p:ext uri="{BB962C8B-B14F-4D97-AF65-F5344CB8AC3E}">
        <p14:creationId xmlns:p14="http://schemas.microsoft.com/office/powerpoint/2010/main" val="2248804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030837"/>
          </a:xfrm>
        </p:spPr>
        <p:txBody>
          <a:bodyPr>
            <a:normAutofit/>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Conclusions</a:t>
            </a:r>
            <a:endParaRPr lang="es-ES" sz="40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4" name="TextBox 3">
            <a:extLst>
              <a:ext uri="{FF2B5EF4-FFF2-40B4-BE49-F238E27FC236}">
                <a16:creationId xmlns:a16="http://schemas.microsoft.com/office/drawing/2014/main" id="{3767DD1A-3B6C-E44E-29AC-FE80CA3938AF}"/>
              </a:ext>
            </a:extLst>
          </p:cNvPr>
          <p:cNvSpPr txBox="1"/>
          <p:nvPr/>
        </p:nvSpPr>
        <p:spPr>
          <a:xfrm>
            <a:off x="643467" y="1264025"/>
            <a:ext cx="10854266" cy="5539978"/>
          </a:xfrm>
          <a:prstGeom prst="rect">
            <a:avLst/>
          </a:prstGeom>
          <a:noFill/>
        </p:spPr>
        <p:txBody>
          <a:bodyPr wrap="square" rtlCol="0">
            <a:spAutoFit/>
          </a:bodyPr>
          <a:lstStyle/>
          <a:p>
            <a:r>
              <a:rPr lang="en-US" sz="2400" dirty="0"/>
              <a:t>All families need support because </a:t>
            </a:r>
          </a:p>
          <a:p>
            <a:pPr marL="285750" indent="-285750">
              <a:buFontTx/>
              <a:buChar char="-"/>
            </a:pPr>
            <a:r>
              <a:rPr lang="en-US" sz="2400" dirty="0"/>
              <a:t>no one falls from heaven as a “born parent” – it’s learning journey for every parent</a:t>
            </a:r>
          </a:p>
          <a:p>
            <a:pPr marL="285750" indent="-285750">
              <a:buFontTx/>
              <a:buChar char="-"/>
            </a:pPr>
            <a:r>
              <a:rPr lang="en-US" sz="2400" dirty="0"/>
              <a:t>every child is a unique individual with specific characteristics and needs – so one-size-fits-all solutions usually don’t work </a:t>
            </a:r>
          </a:p>
          <a:p>
            <a:pPr marL="285750" indent="-285750">
              <a:buFontTx/>
              <a:buChar char="-"/>
            </a:pPr>
            <a:r>
              <a:rPr lang="en-US" sz="2400" dirty="0"/>
              <a:t>most families today are nuclear families and have to organize themselves as such often without help or support from other family members like grandmothers, grandfathers, aunts and uncles, cousins, etc.</a:t>
            </a:r>
          </a:p>
          <a:p>
            <a:pPr marL="285750" indent="-285750">
              <a:buFontTx/>
              <a:buChar char="-"/>
            </a:pPr>
            <a:r>
              <a:rPr lang="en-US" sz="2400" dirty="0"/>
              <a:t>raising children – even if it’s only one – is always a challenging and stressful endeavor</a:t>
            </a:r>
          </a:p>
          <a:p>
            <a:pPr marL="285750" indent="-285750">
              <a:buFontTx/>
              <a:buChar char="-"/>
            </a:pPr>
            <a:endParaRPr lang="en-US" sz="2400" dirty="0"/>
          </a:p>
          <a:p>
            <a:r>
              <a:rPr lang="en-US" sz="2400" dirty="0"/>
              <a:t>This is why family support systems are crucial to empower all parents to be the best possible parents for their children and to make sure that the children can develop in the best way possible guided and supported by their parents, guardians or other caregivers.</a:t>
            </a:r>
          </a:p>
          <a:p>
            <a:pPr marL="285750" indent="-285750">
              <a:buFontTx/>
              <a:buChar char="-"/>
            </a:pPr>
            <a:endParaRPr lang="en-AT" dirty="0"/>
          </a:p>
        </p:txBody>
      </p:sp>
    </p:spTree>
    <p:extLst>
      <p:ext uri="{BB962C8B-B14F-4D97-AF65-F5344CB8AC3E}">
        <p14:creationId xmlns:p14="http://schemas.microsoft.com/office/powerpoint/2010/main" val="3188935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23202DF-10A4-080B-1D93-85037FF3BD32}"/>
              </a:ext>
            </a:extLst>
          </p:cNvPr>
          <p:cNvGrpSpPr/>
          <p:nvPr/>
        </p:nvGrpSpPr>
        <p:grpSpPr>
          <a:xfrm>
            <a:off x="-85060" y="-31899"/>
            <a:ext cx="12291237" cy="3381153"/>
            <a:chOff x="-10633" y="-31900"/>
            <a:chExt cx="12216810" cy="3827721"/>
          </a:xfrm>
        </p:grpSpPr>
        <p:sp>
          <p:nvSpPr>
            <p:cNvPr id="15" name="Forma libre: forma 14">
              <a:extLst>
                <a:ext uri="{FF2B5EF4-FFF2-40B4-BE49-F238E27FC236}">
                  <a16:creationId xmlns:a16="http://schemas.microsoft.com/office/drawing/2014/main" id="{FF19247A-87C9-9A56-E3B9-48B2F740510A}"/>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Forma libre: forma 15">
              <a:extLst>
                <a:ext uri="{FF2B5EF4-FFF2-40B4-BE49-F238E27FC236}">
                  <a16:creationId xmlns:a16="http://schemas.microsoft.com/office/drawing/2014/main" id="{C1A396ED-7EA4-C198-7D63-30D304B7649C}"/>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Forma libre: forma 16">
              <a:extLst>
                <a:ext uri="{FF2B5EF4-FFF2-40B4-BE49-F238E27FC236}">
                  <a16:creationId xmlns:a16="http://schemas.microsoft.com/office/drawing/2014/main" id="{1ACB6484-5838-2D5D-3964-67C70AD007E3}"/>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Forma libre: forma 17">
              <a:extLst>
                <a:ext uri="{FF2B5EF4-FFF2-40B4-BE49-F238E27FC236}">
                  <a16:creationId xmlns:a16="http://schemas.microsoft.com/office/drawing/2014/main" id="{1D2AE315-E389-9BCF-1C18-BDD45B9CA4DC}"/>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 name="Rectángulo 1">
            <a:extLst>
              <a:ext uri="{FF2B5EF4-FFF2-40B4-BE49-F238E27FC236}">
                <a16:creationId xmlns:a16="http://schemas.microsoft.com/office/drawing/2014/main" id="{2DE27BF1-F4F4-C54B-CE2D-322D159630B9}"/>
              </a:ext>
            </a:extLst>
          </p:cNvPr>
          <p:cNvSpPr/>
          <p:nvPr/>
        </p:nvSpPr>
        <p:spPr>
          <a:xfrm rot="21320954">
            <a:off x="1839432" y="4114088"/>
            <a:ext cx="4931264" cy="85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Imagen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0266" y="921652"/>
            <a:ext cx="1574812" cy="1136189"/>
          </a:xfrm>
          <a:prstGeom prst="rect">
            <a:avLst/>
          </a:prstGeom>
        </p:spPr>
      </p:pic>
      <p:pic>
        <p:nvPicPr>
          <p:cNvPr id="5" name="logo">
            <a:extLst>
              <a:ext uri="{FF2B5EF4-FFF2-40B4-BE49-F238E27FC236}">
                <a16:creationId xmlns:a16="http://schemas.microsoft.com/office/drawing/2014/main" id="{9FEE8D5B-DB3A-8EA7-073C-796075D0A348}"/>
              </a:ext>
            </a:extLst>
          </p:cNvPr>
          <p:cNvPicPr/>
          <p:nvPr/>
        </p:nvPicPr>
        <p:blipFill>
          <a:blip r:embed="rId4" cstate="hqprint">
            <a:extLst>
              <a:ext uri="{28A0092B-C50C-407E-A947-70E740481C1C}">
                <a14:useLocalDpi xmlns:a14="http://schemas.microsoft.com/office/drawing/2010/main" val="0"/>
              </a:ext>
            </a:extLst>
          </a:blip>
          <a:srcRect/>
          <a:stretch/>
        </p:blipFill>
        <p:spPr bwMode="auto">
          <a:xfrm>
            <a:off x="8932942" y="1158307"/>
            <a:ext cx="1337621" cy="1000739"/>
          </a:xfrm>
          <a:prstGeom prst="rect">
            <a:avLst/>
          </a:prstGeom>
          <a:noFill/>
          <a:ln>
            <a:noFill/>
          </a:ln>
          <a:extLst>
            <a:ext uri="{53640926-AAD7-44D8-BBD7-CCE9431645EC}">
              <a14:shadowObscured xmlns:a14="http://schemas.microsoft.com/office/drawing/2010/main"/>
            </a:ext>
          </a:extLst>
        </p:spPr>
      </p:pic>
      <p:sp>
        <p:nvSpPr>
          <p:cNvPr id="20" name="Título 1">
            <a:extLst>
              <a:ext uri="{FF2B5EF4-FFF2-40B4-BE49-F238E27FC236}">
                <a16:creationId xmlns:a16="http://schemas.microsoft.com/office/drawing/2014/main" id="{1ADAD1ED-6012-F98E-4CE9-E69092E43F2C}"/>
              </a:ext>
            </a:extLst>
          </p:cNvPr>
          <p:cNvSpPr txBox="1">
            <a:spLocks/>
          </p:cNvSpPr>
          <p:nvPr/>
        </p:nvSpPr>
        <p:spPr>
          <a:xfrm>
            <a:off x="498130" y="927541"/>
            <a:ext cx="6267897" cy="11303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br>
              <a:rPr lang="es-ES" sz="2000" dirty="0">
                <a:solidFill>
                  <a:schemeClr val="bg1"/>
                </a:solidFill>
                <a:latin typeface="Arial" panose="020B0604020202020204" pitchFamily="34" charset="0"/>
                <a:cs typeface="Arial" panose="020B0604020202020204" pitchFamily="34" charset="0"/>
              </a:rPr>
            </a:br>
            <a:br>
              <a:rPr lang="es-ES" sz="2000"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Quality Assurance in Child and</a:t>
            </a:r>
          </a:p>
          <a:p>
            <a:pPr>
              <a:lnSpc>
                <a:spcPct val="100000"/>
              </a:lnSpc>
              <a:spcBef>
                <a:spcPts val="0"/>
              </a:spcBef>
            </a:pPr>
            <a:r>
              <a:rPr lang="en-US" sz="2800" b="1" dirty="0">
                <a:solidFill>
                  <a:schemeClr val="bg1"/>
                </a:solidFill>
                <a:latin typeface="Arial" panose="020B0604020202020204" pitchFamily="34" charset="0"/>
                <a:cs typeface="Arial" panose="020B0604020202020204" pitchFamily="34" charset="0"/>
              </a:rPr>
              <a:t>Family Support in Europe</a:t>
            </a:r>
            <a:br>
              <a:rPr lang="en-US" sz="2800" dirty="0">
                <a:solidFill>
                  <a:schemeClr val="bg1"/>
                </a:solidFill>
                <a:latin typeface="Arial" panose="020B0604020202020204" pitchFamily="34" charset="0"/>
                <a:cs typeface="Arial" panose="020B0604020202020204" pitchFamily="34" charset="0"/>
              </a:rPr>
            </a:br>
            <a:br>
              <a:rPr lang="es-ES" sz="1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Policy lessons for evidence-informed decision making</a:t>
            </a:r>
            <a:endParaRPr lang="es-ES" sz="2000" dirty="0">
              <a:solidFill>
                <a:schemeClr val="bg1"/>
              </a:solidFill>
              <a:latin typeface="Arial" panose="020B0604020202020204" pitchFamily="34" charset="0"/>
              <a:cs typeface="Arial" panose="020B0604020202020204" pitchFamily="34" charset="0"/>
            </a:endParaRPr>
          </a:p>
        </p:txBody>
      </p:sp>
      <p:sp>
        <p:nvSpPr>
          <p:cNvPr id="21" name="Título 1">
            <a:extLst>
              <a:ext uri="{FF2B5EF4-FFF2-40B4-BE49-F238E27FC236}">
                <a16:creationId xmlns:a16="http://schemas.microsoft.com/office/drawing/2014/main" id="{41756C75-0180-5D01-8DF4-773A1D85AA39}"/>
              </a:ext>
            </a:extLst>
          </p:cNvPr>
          <p:cNvSpPr txBox="1">
            <a:spLocks/>
          </p:cNvSpPr>
          <p:nvPr/>
        </p:nvSpPr>
        <p:spPr>
          <a:xfrm>
            <a:off x="0" y="3377431"/>
            <a:ext cx="12184782" cy="892552"/>
          </a:xfrm>
          <a:prstGeom prst="rect">
            <a:avLst/>
          </a:prstGeom>
          <a:noFill/>
        </p:spPr>
        <p:txBody>
          <a:bodyPr wrap="square" rtlCol="0">
            <a:spAutoFit/>
          </a:bodyPr>
          <a:lstStyle>
            <a:defPPr>
              <a:defRPr lang="es-ES"/>
            </a:defPPr>
            <a:lvl1pPr algn="ctr">
              <a:spcBef>
                <a:spcPts val="1200"/>
              </a:spcBef>
              <a:defRPr i="1">
                <a:solidFill>
                  <a:srgbClr val="2D3778"/>
                </a:solidFill>
                <a:latin typeface="Arial" panose="020B0604020202020204" pitchFamily="34" charset="0"/>
                <a:cs typeface="Arial" panose="020B0604020202020204" pitchFamily="34" charset="0"/>
              </a:defRPr>
            </a:lvl1pPr>
          </a:lstStyle>
          <a:p>
            <a:br>
              <a:rPr lang="es-ES" sz="2400" i="0" dirty="0"/>
            </a:br>
            <a:r>
              <a:rPr lang="es-ES" sz="2800" b="1" i="0" dirty="0" err="1"/>
              <a:t>Thank</a:t>
            </a:r>
            <a:r>
              <a:rPr lang="es-ES" sz="2800" b="1" i="0" dirty="0"/>
              <a:t> </a:t>
            </a:r>
            <a:r>
              <a:rPr lang="es-ES" sz="2800" b="1" i="0" dirty="0" err="1"/>
              <a:t>you</a:t>
            </a:r>
            <a:r>
              <a:rPr lang="es-ES" sz="2800" b="1" i="0" dirty="0"/>
              <a:t> </a:t>
            </a:r>
            <a:r>
              <a:rPr lang="es-ES" sz="2800" b="1" i="0" dirty="0" err="1"/>
              <a:t>for</a:t>
            </a:r>
            <a:r>
              <a:rPr lang="es-ES" sz="2800" b="1" i="0" dirty="0"/>
              <a:t> </a:t>
            </a:r>
            <a:r>
              <a:rPr lang="es-ES" sz="2800" b="1" i="0" dirty="0" err="1"/>
              <a:t>your</a:t>
            </a:r>
            <a:r>
              <a:rPr lang="es-ES" sz="2800" b="1" i="0" dirty="0"/>
              <a:t> </a:t>
            </a:r>
            <a:r>
              <a:rPr lang="es-ES" sz="2800" b="1" i="0" dirty="0" err="1"/>
              <a:t>attention</a:t>
            </a:r>
            <a:r>
              <a:rPr lang="es-ES" sz="2800" b="1" i="0" dirty="0"/>
              <a:t>!</a:t>
            </a:r>
            <a:endParaRPr lang="en-GB" sz="2800" b="1" i="0" dirty="0">
              <a:ea typeface="Corbel" panose="020B0503020204020204" pitchFamily="34" charset="0"/>
            </a:endParaRPr>
          </a:p>
        </p:txBody>
      </p:sp>
      <p:sp>
        <p:nvSpPr>
          <p:cNvPr id="25" name="CuadroTexto 24">
            <a:extLst>
              <a:ext uri="{FF2B5EF4-FFF2-40B4-BE49-F238E27FC236}">
                <a16:creationId xmlns:a16="http://schemas.microsoft.com/office/drawing/2014/main" id="{0B244925-4B93-0A5A-70D5-E35E262F5CB8}"/>
              </a:ext>
            </a:extLst>
          </p:cNvPr>
          <p:cNvSpPr txBox="1"/>
          <p:nvPr/>
        </p:nvSpPr>
        <p:spPr>
          <a:xfrm>
            <a:off x="1844101" y="4811924"/>
            <a:ext cx="8325293" cy="1142877"/>
          </a:xfrm>
          <a:prstGeom prst="rect">
            <a:avLst/>
          </a:prstGeom>
          <a:noFill/>
        </p:spPr>
        <p:txBody>
          <a:bodyPr wrap="square">
            <a:spAutoFit/>
          </a:bodyPr>
          <a:lstStyle/>
          <a:p>
            <a:pPr algn="ctr">
              <a:lnSpc>
                <a:spcPct val="110000"/>
              </a:lnSpc>
              <a:spcBef>
                <a:spcPts val="200"/>
              </a:spcBef>
              <a:spcAft>
                <a:spcPts val="200"/>
              </a:spcAft>
            </a:pP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Arja Krauchenberg</a:t>
            </a:r>
          </a:p>
          <a:p>
            <a:pPr algn="ctr">
              <a:lnSpc>
                <a:spcPct val="110000"/>
              </a:lnSpc>
              <a:spcBef>
                <a:spcPts val="200"/>
              </a:spcBef>
              <a:spcAft>
                <a:spcPts val="200"/>
              </a:spcAft>
            </a:pPr>
            <a:r>
              <a:rPr lang="es-ES" sz="1600"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Project coordinator of the European Parents Association</a:t>
            </a:r>
          </a:p>
          <a:p>
            <a:pPr algn="ctr">
              <a:lnSpc>
                <a:spcPct val="110000"/>
              </a:lnSpc>
              <a:spcBef>
                <a:spcPts val="200"/>
              </a:spcBef>
              <a:spcAft>
                <a:spcPts val="200"/>
              </a:spcAft>
            </a:pPr>
            <a:r>
              <a:rPr lang="es-ES" sz="1600"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EurofamNet Policy and Practice Group member</a:t>
            </a:r>
          </a:p>
        </p:txBody>
      </p:sp>
      <p:pic>
        <p:nvPicPr>
          <p:cNvPr id="22" name="Imagen 2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10914" y="-60076"/>
            <a:ext cx="1901402" cy="892050"/>
          </a:xfrm>
          <a:prstGeom prst="rect">
            <a:avLst/>
          </a:prstGeom>
        </p:spPr>
      </p:pic>
      <p:pic>
        <p:nvPicPr>
          <p:cNvPr id="23" name="Imagen 2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33711" y="94404"/>
            <a:ext cx="2781367" cy="583517"/>
          </a:xfrm>
          <a:prstGeom prst="rect">
            <a:avLst/>
          </a:prstGeom>
        </p:spPr>
      </p:pic>
    </p:spTree>
    <p:extLst>
      <p:ext uri="{BB962C8B-B14F-4D97-AF65-F5344CB8AC3E}">
        <p14:creationId xmlns:p14="http://schemas.microsoft.com/office/powerpoint/2010/main" val="237794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23202DF-10A4-080B-1D93-85037FF3BD32}"/>
              </a:ext>
            </a:extLst>
          </p:cNvPr>
          <p:cNvGrpSpPr/>
          <p:nvPr/>
        </p:nvGrpSpPr>
        <p:grpSpPr>
          <a:xfrm>
            <a:off x="-85060" y="-31899"/>
            <a:ext cx="12291237" cy="3381153"/>
            <a:chOff x="-10633" y="-31900"/>
            <a:chExt cx="12216810" cy="3827721"/>
          </a:xfrm>
        </p:grpSpPr>
        <p:sp>
          <p:nvSpPr>
            <p:cNvPr id="15" name="Forma libre: forma 14">
              <a:extLst>
                <a:ext uri="{FF2B5EF4-FFF2-40B4-BE49-F238E27FC236}">
                  <a16:creationId xmlns:a16="http://schemas.microsoft.com/office/drawing/2014/main" id="{FF19247A-87C9-9A56-E3B9-48B2F740510A}"/>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Forma libre: forma 15">
              <a:extLst>
                <a:ext uri="{FF2B5EF4-FFF2-40B4-BE49-F238E27FC236}">
                  <a16:creationId xmlns:a16="http://schemas.microsoft.com/office/drawing/2014/main" id="{C1A396ED-7EA4-C198-7D63-30D304B7649C}"/>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Forma libre: forma 16">
              <a:extLst>
                <a:ext uri="{FF2B5EF4-FFF2-40B4-BE49-F238E27FC236}">
                  <a16:creationId xmlns:a16="http://schemas.microsoft.com/office/drawing/2014/main" id="{1ACB6484-5838-2D5D-3964-67C70AD007E3}"/>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Forma libre: forma 17">
              <a:extLst>
                <a:ext uri="{FF2B5EF4-FFF2-40B4-BE49-F238E27FC236}">
                  <a16:creationId xmlns:a16="http://schemas.microsoft.com/office/drawing/2014/main" id="{1D2AE315-E389-9BCF-1C18-BDD45B9CA4DC}"/>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 name="Rectángulo 1">
            <a:extLst>
              <a:ext uri="{FF2B5EF4-FFF2-40B4-BE49-F238E27FC236}">
                <a16:creationId xmlns:a16="http://schemas.microsoft.com/office/drawing/2014/main" id="{2DE27BF1-F4F4-C54B-CE2D-322D159630B9}"/>
              </a:ext>
            </a:extLst>
          </p:cNvPr>
          <p:cNvSpPr/>
          <p:nvPr/>
        </p:nvSpPr>
        <p:spPr>
          <a:xfrm rot="21320954">
            <a:off x="1839432" y="4114088"/>
            <a:ext cx="4931264" cy="85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Imagen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0266" y="921652"/>
            <a:ext cx="1574812" cy="1136189"/>
          </a:xfrm>
          <a:prstGeom prst="rect">
            <a:avLst/>
          </a:prstGeom>
        </p:spPr>
      </p:pic>
      <p:pic>
        <p:nvPicPr>
          <p:cNvPr id="5" name="logo">
            <a:extLst>
              <a:ext uri="{FF2B5EF4-FFF2-40B4-BE49-F238E27FC236}">
                <a16:creationId xmlns:a16="http://schemas.microsoft.com/office/drawing/2014/main" id="{9FEE8D5B-DB3A-8EA7-073C-796075D0A348}"/>
              </a:ext>
            </a:extLst>
          </p:cNvPr>
          <p:cNvPicPr/>
          <p:nvPr/>
        </p:nvPicPr>
        <p:blipFill>
          <a:blip r:embed="rId4" cstate="hqprint">
            <a:extLst>
              <a:ext uri="{28A0092B-C50C-407E-A947-70E740481C1C}">
                <a14:useLocalDpi xmlns:a14="http://schemas.microsoft.com/office/drawing/2010/main" val="0"/>
              </a:ext>
            </a:extLst>
          </a:blip>
          <a:srcRect/>
          <a:stretch/>
        </p:blipFill>
        <p:spPr bwMode="auto">
          <a:xfrm>
            <a:off x="8932942" y="1158307"/>
            <a:ext cx="1337621" cy="1000739"/>
          </a:xfrm>
          <a:prstGeom prst="rect">
            <a:avLst/>
          </a:prstGeom>
          <a:noFill/>
          <a:ln>
            <a:noFill/>
          </a:ln>
          <a:extLst>
            <a:ext uri="{53640926-AAD7-44D8-BBD7-CCE9431645EC}">
              <a14:shadowObscured xmlns:a14="http://schemas.microsoft.com/office/drawing/2010/main"/>
            </a:ext>
          </a:extLst>
        </p:spPr>
      </p:pic>
      <p:sp>
        <p:nvSpPr>
          <p:cNvPr id="20" name="Título 1">
            <a:extLst>
              <a:ext uri="{FF2B5EF4-FFF2-40B4-BE49-F238E27FC236}">
                <a16:creationId xmlns:a16="http://schemas.microsoft.com/office/drawing/2014/main" id="{1ADAD1ED-6012-F98E-4CE9-E69092E43F2C}"/>
              </a:ext>
            </a:extLst>
          </p:cNvPr>
          <p:cNvSpPr txBox="1">
            <a:spLocks/>
          </p:cNvSpPr>
          <p:nvPr/>
        </p:nvSpPr>
        <p:spPr>
          <a:xfrm>
            <a:off x="498130" y="927541"/>
            <a:ext cx="6267897" cy="11303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br>
              <a:rPr lang="es-ES" sz="2000" dirty="0">
                <a:solidFill>
                  <a:schemeClr val="bg1"/>
                </a:solidFill>
                <a:latin typeface="Arial" panose="020B0604020202020204" pitchFamily="34" charset="0"/>
                <a:cs typeface="Arial" panose="020B0604020202020204" pitchFamily="34" charset="0"/>
              </a:rPr>
            </a:br>
            <a:br>
              <a:rPr lang="es-ES" sz="2000"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Quality Assurance in Child and</a:t>
            </a:r>
          </a:p>
          <a:p>
            <a:pPr>
              <a:lnSpc>
                <a:spcPct val="100000"/>
              </a:lnSpc>
              <a:spcBef>
                <a:spcPts val="0"/>
              </a:spcBef>
            </a:pPr>
            <a:r>
              <a:rPr lang="en-US" sz="2800" b="1" dirty="0">
                <a:solidFill>
                  <a:schemeClr val="bg1"/>
                </a:solidFill>
                <a:latin typeface="Arial" panose="020B0604020202020204" pitchFamily="34" charset="0"/>
                <a:cs typeface="Arial" panose="020B0604020202020204" pitchFamily="34" charset="0"/>
              </a:rPr>
              <a:t>Family Support in Europe</a:t>
            </a:r>
            <a:br>
              <a:rPr lang="en-US" sz="2800" dirty="0">
                <a:solidFill>
                  <a:schemeClr val="bg1"/>
                </a:solidFill>
                <a:latin typeface="Arial" panose="020B0604020202020204" pitchFamily="34" charset="0"/>
                <a:cs typeface="Arial" panose="020B0604020202020204" pitchFamily="34" charset="0"/>
              </a:rPr>
            </a:br>
            <a:br>
              <a:rPr lang="es-ES" sz="1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Policy lessons for evidence-informed decision making</a:t>
            </a:r>
            <a:endParaRPr lang="es-ES" sz="2000" dirty="0">
              <a:solidFill>
                <a:schemeClr val="bg1"/>
              </a:solidFill>
              <a:latin typeface="Arial" panose="020B0604020202020204" pitchFamily="34" charset="0"/>
              <a:cs typeface="Arial" panose="020B0604020202020204" pitchFamily="34" charset="0"/>
            </a:endParaRPr>
          </a:p>
        </p:txBody>
      </p:sp>
      <p:sp>
        <p:nvSpPr>
          <p:cNvPr id="21" name="Título 1">
            <a:extLst>
              <a:ext uri="{FF2B5EF4-FFF2-40B4-BE49-F238E27FC236}">
                <a16:creationId xmlns:a16="http://schemas.microsoft.com/office/drawing/2014/main" id="{41756C75-0180-5D01-8DF4-773A1D85AA39}"/>
              </a:ext>
            </a:extLst>
          </p:cNvPr>
          <p:cNvSpPr txBox="1">
            <a:spLocks/>
          </p:cNvSpPr>
          <p:nvPr/>
        </p:nvSpPr>
        <p:spPr>
          <a:xfrm>
            <a:off x="0" y="3377431"/>
            <a:ext cx="12184782" cy="892552"/>
          </a:xfrm>
          <a:prstGeom prst="rect">
            <a:avLst/>
          </a:prstGeom>
          <a:noFill/>
        </p:spPr>
        <p:txBody>
          <a:bodyPr wrap="square" rtlCol="0">
            <a:spAutoFit/>
          </a:bodyPr>
          <a:lstStyle>
            <a:defPPr>
              <a:defRPr lang="es-ES"/>
            </a:defPPr>
            <a:lvl1pPr algn="ctr">
              <a:spcBef>
                <a:spcPts val="1200"/>
              </a:spcBef>
              <a:defRPr i="1">
                <a:solidFill>
                  <a:srgbClr val="2D3778"/>
                </a:solidFill>
                <a:latin typeface="Arial" panose="020B0604020202020204" pitchFamily="34" charset="0"/>
                <a:cs typeface="Arial" panose="020B0604020202020204" pitchFamily="34" charset="0"/>
              </a:defRPr>
            </a:lvl1pPr>
          </a:lstStyle>
          <a:p>
            <a:br>
              <a:rPr lang="es-ES" sz="2400" i="0" dirty="0"/>
            </a:br>
            <a:r>
              <a:rPr lang="es-ES" sz="2800" b="1" i="0" dirty="0"/>
              <a:t>Closing remarks</a:t>
            </a:r>
            <a:endParaRPr lang="en-GB" sz="2800" b="1" i="0" dirty="0">
              <a:ea typeface="Corbel" panose="020B0503020204020204" pitchFamily="34" charset="0"/>
            </a:endParaRPr>
          </a:p>
        </p:txBody>
      </p:sp>
      <p:sp>
        <p:nvSpPr>
          <p:cNvPr id="25" name="CuadroTexto 24">
            <a:extLst>
              <a:ext uri="{FF2B5EF4-FFF2-40B4-BE49-F238E27FC236}">
                <a16:creationId xmlns:a16="http://schemas.microsoft.com/office/drawing/2014/main" id="{0B244925-4B93-0A5A-70D5-E35E262F5CB8}"/>
              </a:ext>
            </a:extLst>
          </p:cNvPr>
          <p:cNvSpPr txBox="1"/>
          <p:nvPr/>
        </p:nvSpPr>
        <p:spPr>
          <a:xfrm>
            <a:off x="1844101" y="4811924"/>
            <a:ext cx="8325293" cy="1142877"/>
          </a:xfrm>
          <a:prstGeom prst="rect">
            <a:avLst/>
          </a:prstGeom>
          <a:noFill/>
        </p:spPr>
        <p:txBody>
          <a:bodyPr wrap="square">
            <a:spAutoFit/>
          </a:bodyPr>
          <a:lstStyle/>
          <a:p>
            <a:pPr algn="ctr">
              <a:lnSpc>
                <a:spcPct val="110000"/>
              </a:lnSpc>
              <a:spcBef>
                <a:spcPts val="200"/>
              </a:spcBef>
              <a:spcAft>
                <a:spcPts val="200"/>
              </a:spcAft>
            </a:pP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Arja Krauchenberg</a:t>
            </a:r>
          </a:p>
          <a:p>
            <a:pPr algn="ctr">
              <a:lnSpc>
                <a:spcPct val="110000"/>
              </a:lnSpc>
              <a:spcBef>
                <a:spcPts val="200"/>
              </a:spcBef>
              <a:spcAft>
                <a:spcPts val="200"/>
              </a:spcAft>
            </a:pPr>
            <a:r>
              <a:rPr lang="es-ES" sz="1600"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Project coordinator of the European Parents Association</a:t>
            </a:r>
          </a:p>
          <a:p>
            <a:pPr algn="ctr">
              <a:lnSpc>
                <a:spcPct val="110000"/>
              </a:lnSpc>
              <a:spcBef>
                <a:spcPts val="200"/>
              </a:spcBef>
              <a:spcAft>
                <a:spcPts val="200"/>
              </a:spcAft>
            </a:pPr>
            <a:r>
              <a:rPr lang="es-ES" sz="1600"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EurofamNet Policy and Practice Group member</a:t>
            </a:r>
          </a:p>
        </p:txBody>
      </p:sp>
      <p:pic>
        <p:nvPicPr>
          <p:cNvPr id="22" name="Imagen 2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10914" y="-60076"/>
            <a:ext cx="1901402" cy="892050"/>
          </a:xfrm>
          <a:prstGeom prst="rect">
            <a:avLst/>
          </a:prstGeom>
        </p:spPr>
      </p:pic>
      <p:pic>
        <p:nvPicPr>
          <p:cNvPr id="23" name="Imagen 2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33711" y="94404"/>
            <a:ext cx="2781367" cy="583517"/>
          </a:xfrm>
          <a:prstGeom prst="rect">
            <a:avLst/>
          </a:prstGeom>
        </p:spPr>
      </p:pic>
    </p:spTree>
    <p:extLst>
      <p:ext uri="{BB962C8B-B14F-4D97-AF65-F5344CB8AC3E}">
        <p14:creationId xmlns:p14="http://schemas.microsoft.com/office/powerpoint/2010/main" val="417444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030837"/>
          </a:xfrm>
        </p:spPr>
        <p:txBody>
          <a:bodyPr>
            <a:normAutofit/>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Talking</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about</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family</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support</a:t>
            </a:r>
            <a:r>
              <a:rPr lang="es-ES" sz="4000" b="1">
                <a:solidFill>
                  <a:srgbClr val="2D3778"/>
                </a:solidFill>
                <a:latin typeface="Arial" panose="020B0604020202020204" pitchFamily="34" charset="0"/>
                <a:cs typeface="Arial" panose="020B0604020202020204" pitchFamily="34" charset="0"/>
              </a:rPr>
              <a:t>)</a:t>
            </a:r>
            <a:endParaRPr lang="es-ES" sz="40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4" name="TextBox 3">
            <a:extLst>
              <a:ext uri="{FF2B5EF4-FFF2-40B4-BE49-F238E27FC236}">
                <a16:creationId xmlns:a16="http://schemas.microsoft.com/office/drawing/2014/main" id="{9CF15FAF-273A-85BA-574A-DCAF7FBDA2C6}"/>
              </a:ext>
            </a:extLst>
          </p:cNvPr>
          <p:cNvSpPr txBox="1"/>
          <p:nvPr/>
        </p:nvSpPr>
        <p:spPr>
          <a:xfrm>
            <a:off x="660400" y="1350334"/>
            <a:ext cx="1087120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Some numbers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2023 approx. 200 million households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resided in the EU (27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23,8 % included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76,2 % didn’t include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2" name="Picture 11">
            <a:extLst>
              <a:ext uri="{FF2B5EF4-FFF2-40B4-BE49-F238E27FC236}">
                <a16:creationId xmlns:a16="http://schemas.microsoft.com/office/drawing/2014/main" id="{54838D06-3DD0-FBDD-5256-A49797A6095B}"/>
              </a:ext>
            </a:extLst>
          </p:cNvPr>
          <p:cNvPicPr>
            <a:picLocks noChangeAspect="1"/>
          </p:cNvPicPr>
          <p:nvPr/>
        </p:nvPicPr>
        <p:blipFill>
          <a:blip r:embed="rId6"/>
          <a:stretch>
            <a:fillRect/>
          </a:stretch>
        </p:blipFill>
        <p:spPr>
          <a:xfrm>
            <a:off x="5809129" y="1267061"/>
            <a:ext cx="5039097" cy="5521006"/>
          </a:xfrm>
          <a:prstGeom prst="rect">
            <a:avLst/>
          </a:prstGeom>
        </p:spPr>
      </p:pic>
    </p:spTree>
    <p:extLst>
      <p:ext uri="{BB962C8B-B14F-4D97-AF65-F5344CB8AC3E}">
        <p14:creationId xmlns:p14="http://schemas.microsoft.com/office/powerpoint/2010/main" val="2559220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38B5E3-5D3A-2F4F-7ED4-EF974D0C2458}"/>
              </a:ext>
            </a:extLst>
          </p:cNvPr>
          <p:cNvPicPr>
            <a:picLocks noChangeAspect="1"/>
          </p:cNvPicPr>
          <p:nvPr/>
        </p:nvPicPr>
        <p:blipFill>
          <a:blip r:embed="rId3"/>
          <a:stretch>
            <a:fillRect/>
          </a:stretch>
        </p:blipFill>
        <p:spPr>
          <a:xfrm>
            <a:off x="4361329" y="2381171"/>
            <a:ext cx="7310718" cy="4332843"/>
          </a:xfrm>
          <a:prstGeom prst="rect">
            <a:avLst/>
          </a:prstGeom>
        </p:spPr>
      </p:pic>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030837"/>
          </a:xfrm>
        </p:spPr>
        <p:txBody>
          <a:bodyPr>
            <a:normAutofit/>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Talking</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about</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family</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support</a:t>
            </a:r>
            <a:r>
              <a:rPr lang="es-ES" sz="4000" b="1">
                <a:solidFill>
                  <a:srgbClr val="2D3778"/>
                </a:solidFill>
                <a:latin typeface="Arial" panose="020B0604020202020204" pitchFamily="34" charset="0"/>
                <a:cs typeface="Arial" panose="020B0604020202020204" pitchFamily="34" charset="0"/>
              </a:rPr>
              <a:t>)</a:t>
            </a:r>
            <a:endParaRPr lang="es-ES" sz="40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6">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4" name="TextBox 3">
            <a:extLst>
              <a:ext uri="{FF2B5EF4-FFF2-40B4-BE49-F238E27FC236}">
                <a16:creationId xmlns:a16="http://schemas.microsoft.com/office/drawing/2014/main" id="{9CF15FAF-273A-85BA-574A-DCAF7FBDA2C6}"/>
              </a:ext>
            </a:extLst>
          </p:cNvPr>
          <p:cNvSpPr txBox="1"/>
          <p:nvPr/>
        </p:nvSpPr>
        <p:spPr>
          <a:xfrm>
            <a:off x="660400" y="1350334"/>
            <a:ext cx="1087120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Some numbers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2023 approx. 200 million households resided in the EU (27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63,6 % are couples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12,4 % are single parent households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24 % are other types of households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27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800BD8-EA61-81CC-FFB0-4304906F7815}"/>
              </a:ext>
            </a:extLst>
          </p:cNvPr>
          <p:cNvPicPr>
            <a:picLocks noChangeAspect="1"/>
          </p:cNvPicPr>
          <p:nvPr/>
        </p:nvPicPr>
        <p:blipFill>
          <a:blip r:embed="rId3"/>
          <a:stretch>
            <a:fillRect/>
          </a:stretch>
        </p:blipFill>
        <p:spPr>
          <a:xfrm>
            <a:off x="4185947" y="2250829"/>
            <a:ext cx="7831818" cy="4575795"/>
          </a:xfrm>
          <a:prstGeom prst="rect">
            <a:avLst/>
          </a:prstGeom>
        </p:spPr>
      </p:pic>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030837"/>
          </a:xfrm>
        </p:spPr>
        <p:txBody>
          <a:bodyPr>
            <a:normAutofit/>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Talking</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about</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family</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support</a:t>
            </a:r>
            <a:r>
              <a:rPr lang="es-ES" sz="4000" b="1">
                <a:solidFill>
                  <a:srgbClr val="2D3778"/>
                </a:solidFill>
                <a:latin typeface="Arial" panose="020B0604020202020204" pitchFamily="34" charset="0"/>
                <a:cs typeface="Arial" panose="020B0604020202020204" pitchFamily="34" charset="0"/>
              </a:rPr>
              <a:t>)</a:t>
            </a:r>
            <a:endParaRPr lang="es-ES" sz="40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6">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4" name="TextBox 3">
            <a:extLst>
              <a:ext uri="{FF2B5EF4-FFF2-40B4-BE49-F238E27FC236}">
                <a16:creationId xmlns:a16="http://schemas.microsoft.com/office/drawing/2014/main" id="{9CF15FAF-273A-85BA-574A-DCAF7FBDA2C6}"/>
              </a:ext>
            </a:extLst>
          </p:cNvPr>
          <p:cNvSpPr txBox="1"/>
          <p:nvPr/>
        </p:nvSpPr>
        <p:spPr>
          <a:xfrm>
            <a:off x="660400" y="1350334"/>
            <a:ext cx="10871200"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Some numbers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2023 approx. 200 million households resided in the EU (27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48,9% have 1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38,2% have 2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12,9% have three children or more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98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319497"/>
            <a:ext cx="10515600" cy="1030837"/>
          </a:xfrm>
        </p:spPr>
        <p:txBody>
          <a:bodyPr>
            <a:normAutofit/>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Talking</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about</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family</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support</a:t>
            </a:r>
            <a:r>
              <a:rPr lang="es-ES" sz="4000" b="1" dirty="0">
                <a:solidFill>
                  <a:srgbClr val="2D3778"/>
                </a:solidFill>
                <a:latin typeface="Arial" panose="020B0604020202020204" pitchFamily="34" charset="0"/>
                <a:cs typeface="Arial" panose="020B0604020202020204" pitchFamily="34" charset="0"/>
              </a:rPr>
              <a:t>)</a:t>
            </a:r>
            <a:endParaRPr lang="es-ES" sz="40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4" name="TextBox 3">
            <a:extLst>
              <a:ext uri="{FF2B5EF4-FFF2-40B4-BE49-F238E27FC236}">
                <a16:creationId xmlns:a16="http://schemas.microsoft.com/office/drawing/2014/main" id="{9CF15FAF-273A-85BA-574A-DCAF7FBDA2C6}"/>
              </a:ext>
            </a:extLst>
          </p:cNvPr>
          <p:cNvSpPr txBox="1"/>
          <p:nvPr/>
        </p:nvSpPr>
        <p:spPr>
          <a:xfrm>
            <a:off x="660400" y="1350334"/>
            <a:ext cx="1087120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Some more numbers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algn="l"/>
            <a:r>
              <a:rPr lang="en-US" sz="2400" b="0" i="0" dirty="0">
                <a:solidFill>
                  <a:srgbClr val="333333"/>
                </a:solidFill>
                <a:effectLst/>
                <a:latin typeface="open_sansregular"/>
              </a:rPr>
              <a:t>All adults were employed in 60.7 % of households with economically dependent children in 2023 but only in 55.6 % of households without children.</a:t>
            </a:r>
          </a:p>
          <a:p>
            <a:pPr algn="l"/>
            <a:endParaRPr lang="en-US" sz="2400" b="0" i="0" dirty="0">
              <a:solidFill>
                <a:srgbClr val="333333"/>
              </a:solidFill>
              <a:effectLst/>
              <a:latin typeface="open_sansregular"/>
            </a:endParaRPr>
          </a:p>
          <a:p>
            <a:pPr algn="l">
              <a:buFont typeface="Arial" panose="020B0604020202020204" pitchFamily="34" charset="0"/>
              <a:buChar char="•"/>
            </a:pPr>
            <a:r>
              <a:rPr lang="en-US" sz="2400" b="1" i="0" dirty="0">
                <a:solidFill>
                  <a:srgbClr val="333333"/>
                </a:solidFill>
                <a:effectLst/>
                <a:latin typeface="open_sansregular"/>
              </a:rPr>
              <a:t>All adults were working full-time</a:t>
            </a:r>
            <a:r>
              <a:rPr lang="en-US" sz="2400" b="0" i="0" dirty="0">
                <a:solidFill>
                  <a:srgbClr val="333333"/>
                </a:solidFill>
                <a:effectLst/>
                <a:latin typeface="open_sansregular"/>
              </a:rPr>
              <a:t> in 38.4 % of households with children and in 41.9 % of households without children.</a:t>
            </a:r>
          </a:p>
          <a:p>
            <a:pPr algn="l">
              <a:buFont typeface="Arial" panose="020B0604020202020204" pitchFamily="34" charset="0"/>
              <a:buChar char="•"/>
            </a:pPr>
            <a:r>
              <a:rPr lang="en-US" sz="2400" b="1" i="0" dirty="0">
                <a:solidFill>
                  <a:srgbClr val="333333"/>
                </a:solidFill>
                <a:effectLst/>
                <a:latin typeface="open_sansregular"/>
              </a:rPr>
              <a:t>At least one adult was working part-time and all other adults (if any) were working full-time</a:t>
            </a:r>
            <a:r>
              <a:rPr lang="en-US" sz="2400" b="0" i="0" dirty="0">
                <a:solidFill>
                  <a:srgbClr val="333333"/>
                </a:solidFill>
                <a:effectLst/>
                <a:latin typeface="open_sansregular"/>
              </a:rPr>
              <a:t> in 22.3 % of households with children, and in 13,7% of households without children </a:t>
            </a:r>
          </a:p>
          <a:p>
            <a:pPr algn="l">
              <a:buFont typeface="Arial" panose="020B0604020202020204" pitchFamily="34" charset="0"/>
              <a:buChar char="•"/>
            </a:pPr>
            <a:r>
              <a:rPr lang="en-US" sz="2400" b="1" i="0" dirty="0">
                <a:solidFill>
                  <a:srgbClr val="333333"/>
                </a:solidFill>
                <a:effectLst/>
                <a:latin typeface="open_sansregular"/>
              </a:rPr>
              <a:t>At least one adult was working and one adult was not working</a:t>
            </a:r>
            <a:r>
              <a:rPr lang="en-US" sz="2400" b="0" i="0" dirty="0">
                <a:solidFill>
                  <a:srgbClr val="333333"/>
                </a:solidFill>
                <a:effectLst/>
                <a:latin typeface="open_sansregular"/>
              </a:rPr>
              <a:t> in 32,2% of EU households with children and only in 27.0 % of EU households without children.</a:t>
            </a:r>
          </a:p>
          <a:p>
            <a:pPr algn="l">
              <a:buFont typeface="Arial" panose="020B0604020202020204" pitchFamily="34" charset="0"/>
              <a:buChar char="•"/>
            </a:pPr>
            <a:r>
              <a:rPr lang="en-US" sz="2400" b="1" i="0" dirty="0">
                <a:solidFill>
                  <a:srgbClr val="333333"/>
                </a:solidFill>
                <a:effectLst/>
                <a:latin typeface="open_sansregular"/>
              </a:rPr>
              <a:t>No adults working: </a:t>
            </a:r>
            <a:r>
              <a:rPr lang="en-US" sz="2400" b="0" i="0" dirty="0">
                <a:solidFill>
                  <a:srgbClr val="333333"/>
                </a:solidFill>
                <a:effectLst/>
                <a:latin typeface="open_sansregular"/>
              </a:rPr>
              <a:t>7.1 % of households with children did not include any employed adults against 17.4 % of households without children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48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pic>
        <p:nvPicPr>
          <p:cNvPr id="5" name="Picture 4">
            <a:extLst>
              <a:ext uri="{FF2B5EF4-FFF2-40B4-BE49-F238E27FC236}">
                <a16:creationId xmlns:a16="http://schemas.microsoft.com/office/drawing/2014/main" id="{AC5310BF-C7BB-CAB0-827E-9A487E17CEA2}"/>
              </a:ext>
            </a:extLst>
          </p:cNvPr>
          <p:cNvPicPr>
            <a:picLocks noChangeAspect="1"/>
          </p:cNvPicPr>
          <p:nvPr/>
        </p:nvPicPr>
        <p:blipFill>
          <a:blip r:embed="rId6"/>
          <a:stretch>
            <a:fillRect/>
          </a:stretch>
        </p:blipFill>
        <p:spPr>
          <a:xfrm>
            <a:off x="2115976" y="190500"/>
            <a:ext cx="6667500" cy="6667500"/>
          </a:xfrm>
          <a:prstGeom prst="rect">
            <a:avLst/>
          </a:prstGeom>
        </p:spPr>
      </p:pic>
      <p:sp>
        <p:nvSpPr>
          <p:cNvPr id="6" name="TextBox 5">
            <a:extLst>
              <a:ext uri="{FF2B5EF4-FFF2-40B4-BE49-F238E27FC236}">
                <a16:creationId xmlns:a16="http://schemas.microsoft.com/office/drawing/2014/main" id="{C58EDF63-C8BD-C21E-B2BB-67E3B6F9F94A}"/>
              </a:ext>
            </a:extLst>
          </p:cNvPr>
          <p:cNvSpPr txBox="1"/>
          <p:nvPr/>
        </p:nvSpPr>
        <p:spPr>
          <a:xfrm>
            <a:off x="9197788" y="4697506"/>
            <a:ext cx="2819977" cy="1754326"/>
          </a:xfrm>
          <a:prstGeom prst="rect">
            <a:avLst/>
          </a:prstGeom>
          <a:noFill/>
        </p:spPr>
        <p:txBody>
          <a:bodyPr wrap="square" rtlCol="0">
            <a:spAutoFit/>
          </a:bodyPr>
          <a:lstStyle/>
          <a:p>
            <a:r>
              <a:rPr lang="en-US" dirty="0"/>
              <a:t>https://ec.europa.eu/eurostat/statistics-explained/index.php?title=Household_composition_statistics#Presence_and_number_of_children </a:t>
            </a:r>
            <a:endParaRPr lang="en-AT" dirty="0"/>
          </a:p>
        </p:txBody>
      </p:sp>
    </p:spTree>
    <p:extLst>
      <p:ext uri="{BB962C8B-B14F-4D97-AF65-F5344CB8AC3E}">
        <p14:creationId xmlns:p14="http://schemas.microsoft.com/office/powerpoint/2010/main" val="177546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26715" y="780039"/>
            <a:ext cx="10515600" cy="1030837"/>
          </a:xfrm>
        </p:spPr>
        <p:txBody>
          <a:bodyPr>
            <a:normAutofit fontScale="90000"/>
          </a:bodyPr>
          <a:lstStyle/>
          <a:p>
            <a:pPr algn="ctr">
              <a:lnSpc>
                <a:spcPct val="100000"/>
              </a:lnSpc>
              <a:spcBef>
                <a:spcPts val="1200"/>
              </a:spcBef>
            </a:pPr>
            <a:r>
              <a:rPr lang="es-ES" sz="4000" b="1" dirty="0" err="1">
                <a:solidFill>
                  <a:srgbClr val="2D3778"/>
                </a:solidFill>
                <a:latin typeface="Arial" panose="020B0604020202020204" pitchFamily="34" charset="0"/>
                <a:cs typeface="Arial" panose="020B0604020202020204" pitchFamily="34" charset="0"/>
              </a:rPr>
              <a:t>Children</a:t>
            </a:r>
            <a:r>
              <a:rPr lang="es-ES" sz="4000" b="1" dirty="0">
                <a:solidFill>
                  <a:srgbClr val="2D3778"/>
                </a:solidFill>
                <a:latin typeface="Arial" panose="020B0604020202020204" pitchFamily="34" charset="0"/>
                <a:cs typeface="Arial" panose="020B0604020202020204" pitchFamily="34" charset="0"/>
              </a:rPr>
              <a:t> at </a:t>
            </a:r>
            <a:r>
              <a:rPr lang="es-ES" sz="4000" b="1" dirty="0" err="1">
                <a:solidFill>
                  <a:srgbClr val="2D3778"/>
                </a:solidFill>
                <a:latin typeface="Arial" panose="020B0604020202020204" pitchFamily="34" charset="0"/>
                <a:cs typeface="Arial" panose="020B0604020202020204" pitchFamily="34" charset="0"/>
              </a:rPr>
              <a:t>risk</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of</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poverty</a:t>
            </a:r>
            <a:r>
              <a:rPr lang="es-ES" sz="4000" b="1" dirty="0">
                <a:solidFill>
                  <a:srgbClr val="2D3778"/>
                </a:solidFill>
                <a:latin typeface="Arial" panose="020B0604020202020204" pitchFamily="34" charset="0"/>
                <a:cs typeface="Arial" panose="020B0604020202020204" pitchFamily="34" charset="0"/>
              </a:rPr>
              <a:t> </a:t>
            </a:r>
            <a:r>
              <a:rPr lang="es-ES" sz="4000" b="1" dirty="0" err="1">
                <a:solidFill>
                  <a:srgbClr val="2D3778"/>
                </a:solidFill>
                <a:latin typeface="Arial" panose="020B0604020202020204" pitchFamily="34" charset="0"/>
                <a:cs typeface="Arial" panose="020B0604020202020204" pitchFamily="34" charset="0"/>
              </a:rPr>
              <a:t>or</a:t>
            </a:r>
            <a:r>
              <a:rPr lang="es-ES" sz="4000" b="1" dirty="0">
                <a:solidFill>
                  <a:srgbClr val="2D3778"/>
                </a:solidFill>
                <a:latin typeface="Arial" panose="020B0604020202020204" pitchFamily="34" charset="0"/>
                <a:cs typeface="Arial" panose="020B0604020202020204" pitchFamily="34" charset="0"/>
              </a:rPr>
              <a:t> social </a:t>
            </a:r>
            <a:r>
              <a:rPr lang="es-ES" sz="4000" b="1" dirty="0" err="1">
                <a:solidFill>
                  <a:srgbClr val="2D3778"/>
                </a:solidFill>
                <a:latin typeface="Arial" panose="020B0604020202020204" pitchFamily="34" charset="0"/>
                <a:cs typeface="Arial" panose="020B0604020202020204" pitchFamily="34" charset="0"/>
              </a:rPr>
              <a:t>exclusion</a:t>
            </a:r>
            <a:endParaRPr lang="es-ES" sz="40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5" name="TextBox 4">
            <a:extLst>
              <a:ext uri="{FF2B5EF4-FFF2-40B4-BE49-F238E27FC236}">
                <a16:creationId xmlns:a16="http://schemas.microsoft.com/office/drawing/2014/main" id="{610940C5-017F-C9AE-4A12-529B9D78AF0A}"/>
              </a:ext>
            </a:extLst>
          </p:cNvPr>
          <p:cNvSpPr txBox="1"/>
          <p:nvPr/>
        </p:nvSpPr>
        <p:spPr>
          <a:xfrm>
            <a:off x="746281" y="2216284"/>
            <a:ext cx="10676467" cy="2677656"/>
          </a:xfrm>
          <a:prstGeom prst="rect">
            <a:avLst/>
          </a:prstGeom>
          <a:noFill/>
        </p:spPr>
        <p:txBody>
          <a:bodyPr wrap="square" rtlCol="0">
            <a:spAutoFit/>
          </a:bodyPr>
          <a:lstStyle/>
          <a:p>
            <a:r>
              <a:rPr lang="en-US" sz="2400" dirty="0"/>
              <a:t>Almost 20 million children in the EU were at risk of poverty or social exclusion in 2023. That number represents 24.8% of children under the age of 18. </a:t>
            </a:r>
          </a:p>
          <a:p>
            <a:endParaRPr lang="en-US" sz="2400" dirty="0"/>
          </a:p>
          <a:p>
            <a:r>
              <a:rPr lang="en-US" sz="2400" dirty="0"/>
              <a:t>At member states’ level, the highest shares were reported in Romania with 39.0%, Spain with 34.5% and Bulgaria with 33.9%. </a:t>
            </a:r>
          </a:p>
          <a:p>
            <a:r>
              <a:rPr lang="en-US" sz="2400" dirty="0"/>
              <a:t>In contrast, the lowest values were reported from Slovenia (10.7%), Finland (13.8%) and the Netherlands (14.3%).</a:t>
            </a:r>
            <a:endParaRPr lang="en-AT" sz="2400" dirty="0"/>
          </a:p>
        </p:txBody>
      </p:sp>
    </p:spTree>
    <p:extLst>
      <p:ext uri="{BB962C8B-B14F-4D97-AF65-F5344CB8AC3E}">
        <p14:creationId xmlns:p14="http://schemas.microsoft.com/office/powerpoint/2010/main" val="107681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pic>
        <p:nvPicPr>
          <p:cNvPr id="4" name="Picture 3">
            <a:extLst>
              <a:ext uri="{FF2B5EF4-FFF2-40B4-BE49-F238E27FC236}">
                <a16:creationId xmlns:a16="http://schemas.microsoft.com/office/drawing/2014/main" id="{ADA1398C-75EE-AD9A-72B8-140394490FCC}"/>
              </a:ext>
            </a:extLst>
          </p:cNvPr>
          <p:cNvPicPr>
            <a:picLocks noChangeAspect="1"/>
          </p:cNvPicPr>
          <p:nvPr/>
        </p:nvPicPr>
        <p:blipFill>
          <a:blip r:embed="rId6"/>
          <a:stretch>
            <a:fillRect/>
          </a:stretch>
        </p:blipFill>
        <p:spPr>
          <a:xfrm>
            <a:off x="1016000" y="923365"/>
            <a:ext cx="10326315" cy="5963833"/>
          </a:xfrm>
          <a:prstGeom prst="rect">
            <a:avLst/>
          </a:prstGeom>
        </p:spPr>
      </p:pic>
    </p:spTree>
    <p:extLst>
      <p:ext uri="{BB962C8B-B14F-4D97-AF65-F5344CB8AC3E}">
        <p14:creationId xmlns:p14="http://schemas.microsoft.com/office/powerpoint/2010/main" val="2754701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 point" id="{4DFDE4C1-BAA1-4DC9-AF17-EA0A266F995E}" vid="{96C87116-5F9C-4621-BF27-C9F37E192F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power point</Template>
  <TotalTime>1</TotalTime>
  <Words>710</Words>
  <Application>Microsoft Office PowerPoint</Application>
  <PresentationFormat>Panorámica</PresentationFormat>
  <Paragraphs>98</Paragraphs>
  <Slides>18</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Arial</vt:lpstr>
      <vt:lpstr>Calibri</vt:lpstr>
      <vt:lpstr>Calibri Light</vt:lpstr>
      <vt:lpstr>Corbel</vt:lpstr>
      <vt:lpstr>open_sansregular</vt:lpstr>
      <vt:lpstr>Tema de Office</vt:lpstr>
      <vt:lpstr>  Quality Assurance in Child and  Family Support in Europe  Policy lessons for evidence-informed decision making</vt:lpstr>
      <vt:lpstr>Presentación de PowerPoint</vt:lpstr>
      <vt:lpstr>Talking about family (support)</vt:lpstr>
      <vt:lpstr>Talking about family (support)</vt:lpstr>
      <vt:lpstr>Talking about family (support)</vt:lpstr>
      <vt:lpstr>Talking about family (support)</vt:lpstr>
      <vt:lpstr>Presentación de PowerPoint</vt:lpstr>
      <vt:lpstr>Children at risk of poverty or social exclusion</vt:lpstr>
      <vt:lpstr>Presentación de PowerPoint</vt:lpstr>
      <vt:lpstr>Becoming a parent</vt:lpstr>
      <vt:lpstr>Being a parent</vt:lpstr>
      <vt:lpstr>Being a stressed parent</vt:lpstr>
      <vt:lpstr>Being an exhausted parent</vt:lpstr>
      <vt:lpstr>Being an empowered parent</vt:lpstr>
      <vt:lpstr>Successful parenting ;-)</vt:lpstr>
      <vt:lpstr>Enjoying parenting</vt:lpstr>
      <vt:lpstr>Conclusions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FAMILY SUPPORT</dc:title>
  <dc:creator>ALVARO RODRIGUEZ MARTIN</dc:creator>
  <cp:lastModifiedBy>LUCIA JIMENEZ GARCIA</cp:lastModifiedBy>
  <cp:revision>277</cp:revision>
  <dcterms:created xsi:type="dcterms:W3CDTF">2022-02-25T09:40:59Z</dcterms:created>
  <dcterms:modified xsi:type="dcterms:W3CDTF">2024-09-30T07:14:00Z</dcterms:modified>
</cp:coreProperties>
</file>