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tiff" ContentType="image/tiff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71" r:id="rId4"/>
    <p:sldId id="298" r:id="rId5"/>
    <p:sldId id="259" r:id="rId6"/>
    <p:sldId id="272" r:id="rId7"/>
    <p:sldId id="273" r:id="rId8"/>
    <p:sldId id="274" r:id="rId9"/>
    <p:sldId id="276" r:id="rId10"/>
    <p:sldId id="277" r:id="rId11"/>
    <p:sldId id="278" r:id="rId12"/>
    <p:sldId id="279" r:id="rId13"/>
    <p:sldId id="281" r:id="rId14"/>
    <p:sldId id="280" r:id="rId15"/>
    <p:sldId id="282" r:id="rId16"/>
    <p:sldId id="295" r:id="rId17"/>
    <p:sldId id="283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6" r:id="rId26"/>
    <p:sldId id="292" r:id="rId27"/>
    <p:sldId id="293" r:id="rId28"/>
    <p:sldId id="297" r:id="rId29"/>
    <p:sldId id="303" r:id="rId30"/>
    <p:sldId id="262" r:id="rId31"/>
    <p:sldId id="263" r:id="rId32"/>
    <p:sldId id="264" r:id="rId33"/>
    <p:sldId id="265" r:id="rId34"/>
    <p:sldId id="266" r:id="rId35"/>
    <p:sldId id="267" r:id="rId36"/>
    <p:sldId id="268" r:id="rId37"/>
    <p:sldId id="269" r:id="rId38"/>
    <p:sldId id="270" r:id="rId39"/>
    <p:sldId id="304" r:id="rId40"/>
    <p:sldId id="300" r:id="rId41"/>
    <p:sldId id="306" r:id="rId42"/>
    <p:sldId id="307" r:id="rId43"/>
    <p:sldId id="309" r:id="rId44"/>
    <p:sldId id="308" r:id="rId45"/>
    <p:sldId id="305" r:id="rId46"/>
    <p:sldId id="310" r:id="rId47"/>
    <p:sldId id="299" r:id="rId4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CC"/>
    <a:srgbClr val="2D377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-84" y="-9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svg"/><Relationship Id="rId1" Type="http://schemas.openxmlformats.org/officeDocument/2006/relationships/image" Target="../media/image44.png"/><Relationship Id="rId4" Type="http://schemas.openxmlformats.org/officeDocument/2006/relationships/image" Target="../media/image4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svg"/><Relationship Id="rId1" Type="http://schemas.openxmlformats.org/officeDocument/2006/relationships/image" Target="../media/image44.png"/><Relationship Id="rId4" Type="http://schemas.openxmlformats.org/officeDocument/2006/relationships/image" Target="../media/image4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10734F-F650-46A4-8E92-51F11CDBC35F}" type="doc">
      <dgm:prSet loTypeId="urn:microsoft.com/office/officeart/2005/8/layout/cycle3" loCatId="cycle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2F0FC30E-E2D9-4669-8BC9-40179D302B73}">
      <dgm:prSet phldrT="[Text]" custT="1"/>
      <dgm:spPr>
        <a:xfrm>
          <a:off x="1745195" y="447"/>
          <a:ext cx="1005408" cy="653515"/>
        </a:xfrm>
        <a:solidFill>
          <a:srgbClr val="E32D91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sr-Latn-RS" sz="2400" b="1" noProof="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Question</a:t>
          </a:r>
        </a:p>
      </dgm:t>
    </dgm:pt>
    <dgm:pt modelId="{AE3732C7-3A38-400D-9723-CCC90EB8DE8B}" type="parTrans" cxnId="{D88ED8DC-517B-4792-AE84-07C568DF955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71D44AD-E5B1-4F2A-A7CD-812CFFD20D7E}" type="sibTrans" cxnId="{D88ED8DC-517B-4792-AE84-07C568DF9558}">
      <dgm:prSet/>
      <dgm:spPr>
        <a:xfrm>
          <a:off x="708205" y="327205"/>
          <a:ext cx="3079388" cy="3079388"/>
        </a:xfrm>
        <a:noFill/>
        <a:ln w="9525" cap="flat" cmpd="sng" algn="ctr">
          <a:solidFill>
            <a:srgbClr val="E32D91"/>
          </a:solidFill>
          <a:prstDash val="solid"/>
          <a:tailEnd type="arrow"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6C4BE3F-FFDF-408A-BAE0-B7DFB13D9B7A}">
      <dgm:prSet phldrT="[Text]" custT="1"/>
      <dgm:spPr>
        <a:xfrm>
          <a:off x="3078610" y="770295"/>
          <a:ext cx="1005408" cy="653515"/>
        </a:xfr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20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Literature research / theoretical basis</a:t>
          </a:r>
        </a:p>
      </dgm:t>
    </dgm:pt>
    <dgm:pt modelId="{3F564C4D-B094-41E9-A501-46CB0F08C75B}" type="parTrans" cxnId="{C7A70C72-D9EC-42D3-A106-DDDFFA07A76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03BF061-DC26-4F47-919E-1DB5CB6FCE90}" type="sibTrans" cxnId="{C7A70C72-D9EC-42D3-A106-DDDFFA07A769}">
      <dgm:prSet/>
      <dgm:spPr>
        <a:xfrm>
          <a:off x="708205" y="327205"/>
          <a:ext cx="3079388" cy="3079388"/>
        </a:xfrm>
        <a:noFill/>
        <a:ln w="9525" cap="flat" cmpd="sng" algn="ctr">
          <a:solidFill>
            <a:srgbClr val="454551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52FC959-817D-42EE-A1D5-4E2C0306B2DB}">
      <dgm:prSet phldrT="[Text]" custT="1"/>
      <dgm:spPr>
        <a:xfrm>
          <a:off x="1745195" y="3079836"/>
          <a:ext cx="1005408" cy="653515"/>
        </a:xfrm>
        <a:solidFill>
          <a:srgbClr val="92D05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Organization and realization</a:t>
          </a:r>
          <a:endParaRPr lang="sr-Latn-RS" sz="1800" b="1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8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observation/ interview/ FG</a:t>
          </a:r>
        </a:p>
      </dgm:t>
    </dgm:pt>
    <dgm:pt modelId="{BA5066BE-B810-4C47-BA9B-A22B131C3C7F}" type="parTrans" cxnId="{9D6D4FEE-2A8F-450D-8C56-8B6470EAC69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66A0FCF-DDAD-4C96-A2D4-19597DB41ADD}" type="sibTrans" cxnId="{9D6D4FEE-2A8F-450D-8C56-8B6470EAC694}">
      <dgm:prSet/>
      <dgm:spPr>
        <a:xfrm>
          <a:off x="708205" y="327205"/>
          <a:ext cx="3079388" cy="3079388"/>
        </a:xfrm>
        <a:noFill/>
        <a:ln w="9525" cap="flat" cmpd="sng" algn="ctr">
          <a:solidFill>
            <a:srgbClr val="8971E1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60A4FD6-FD07-4980-9240-1C9A9C7D3605}">
      <dgm:prSet phldrT="[Text]" custT="1"/>
      <dgm:spPr>
        <a:xfrm>
          <a:off x="411781" y="2309989"/>
          <a:ext cx="1005408" cy="653515"/>
        </a:xfrm>
        <a:solidFill>
          <a:srgbClr val="4775E7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2400" b="1" noProof="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Transcript</a:t>
          </a:r>
          <a:endParaRPr lang="en-US" sz="24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13DD69B9-A883-4053-9897-2B8E90C6A7FC}" type="parTrans" cxnId="{48157CD7-6960-4686-B969-E6912135494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A39AAAF-B339-4F7E-AED2-F2AB70CC559B}" type="sibTrans" cxnId="{48157CD7-6960-4686-B969-E6912135494C}">
      <dgm:prSet/>
      <dgm:spPr>
        <a:xfrm>
          <a:off x="708205" y="327205"/>
          <a:ext cx="3079388" cy="3079388"/>
        </a:xfrm>
        <a:noFill/>
        <a:ln w="9525" cap="flat" cmpd="sng" algn="ctr">
          <a:solidFill>
            <a:srgbClr val="D54773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818F7A-583D-4235-AF38-EA85BCA4DB0D}">
      <dgm:prSet phldrT="[Text]" custT="1"/>
      <dgm:spPr>
        <a:xfrm>
          <a:off x="411781" y="770295"/>
          <a:ext cx="1005408" cy="653515"/>
        </a:xfrm>
        <a:solidFill>
          <a:srgbClr val="8971E1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sr-Latn-RS" sz="2800" b="1" noProof="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Analysis</a:t>
          </a:r>
        </a:p>
      </dgm:t>
    </dgm:pt>
    <dgm:pt modelId="{07AC315A-05C2-4C35-80E3-F9006DF676CB}" type="parTrans" cxnId="{3B38CA4F-0391-4AB2-AA65-736795DF6E7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797E7F7-A691-4D0A-8FFB-C31CAE91F0DD}" type="sibTrans" cxnId="{3B38CA4F-0391-4AB2-AA65-736795DF6E7B}">
      <dgm:prSet/>
      <dgm:spPr>
        <a:xfrm>
          <a:off x="708205" y="327205"/>
          <a:ext cx="3079388" cy="3079388"/>
        </a:xfrm>
        <a:noFill/>
        <a:ln w="9525" cap="flat" cmpd="sng" algn="ctr">
          <a:solidFill>
            <a:srgbClr val="4EA6DC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7679C9B-91F6-41DE-89CB-0067A6BD1BBE}">
      <dgm:prSet custT="1"/>
      <dgm:spPr>
        <a:xfrm>
          <a:off x="3078610" y="2309989"/>
          <a:ext cx="1005408" cy="653515"/>
        </a:xfrm>
        <a:solidFill>
          <a:schemeClr val="accent2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20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Creating a </a:t>
          </a:r>
          <a:r>
            <a:rPr lang="sr-Latn-RS" sz="20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resarch </a:t>
          </a:r>
          <a:r>
            <a:rPr lang="en-US" sz="20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guide</a:t>
          </a:r>
          <a:r>
            <a:rPr lang="sr-Latn-RS" sz="2000" b="1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and tools</a:t>
          </a:r>
          <a:endParaRPr lang="en-US" sz="2000" b="1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1B995C89-F790-446F-AEA2-7DCC04E9BE00}" type="parTrans" cxnId="{A231F5A5-A121-4ADE-80D5-585E8E515BB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32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762D798-4ABB-49A9-8419-8598660334C2}" type="sibTrans" cxnId="{A231F5A5-A121-4ADE-80D5-585E8E515BBB}">
      <dgm:prSet/>
      <dgm:spPr>
        <a:xfrm>
          <a:off x="708205" y="327205"/>
          <a:ext cx="3079388" cy="3079388"/>
        </a:xfrm>
        <a:noFill/>
        <a:ln w="9525" cap="flat" cmpd="sng" algn="ctr">
          <a:solidFill>
            <a:srgbClr val="4775E7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3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8BB4495-4B2B-400D-9A46-6D1E961BB18F}" type="pres">
      <dgm:prSet presAssocID="{D910734F-F650-46A4-8E92-51F11CDBC35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8A009403-763D-4E0D-BD93-087E25C567CF}" type="pres">
      <dgm:prSet presAssocID="{D910734F-F650-46A4-8E92-51F11CDBC35F}" presName="cycle" presStyleCnt="0"/>
      <dgm:spPr/>
    </dgm:pt>
    <dgm:pt modelId="{1BEEA761-40AC-49D9-AB5D-FBC35BE6E42D}" type="pres">
      <dgm:prSet presAssocID="{2F0FC30E-E2D9-4669-8BC9-40179D302B73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A990B99D-CDA5-4E38-BB96-9663299B6324}" type="pres">
      <dgm:prSet presAssocID="{271D44AD-E5B1-4F2A-A7CD-812CFFD20D7E}" presName="sibTransFirstNode" presStyleLbl="bgShp" presStyleIdx="0" presStyleCnt="1"/>
      <dgm:spPr/>
      <dgm:t>
        <a:bodyPr/>
        <a:lstStyle/>
        <a:p>
          <a:endParaRPr lang="sr-Latn-RS"/>
        </a:p>
      </dgm:t>
    </dgm:pt>
    <dgm:pt modelId="{CD2C78D6-54AF-4A51-BEA5-585F081EEC34}" type="pres">
      <dgm:prSet presAssocID="{86C4BE3F-FFDF-408A-BAE0-B7DFB13D9B7A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B4EF8CEB-59A0-4782-A92F-95B4F663C41F}" type="pres">
      <dgm:prSet presAssocID="{E7679C9B-91F6-41DE-89CB-0067A6BD1BBE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30479B54-C2BE-4355-91BB-856E5FCA44BC}" type="pres">
      <dgm:prSet presAssocID="{E52FC959-817D-42EE-A1D5-4E2C0306B2DB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ABDE734B-F51C-4396-8CD4-DE6AF11ED70B}" type="pres">
      <dgm:prSet presAssocID="{560A4FD6-FD07-4980-9240-1C9A9C7D3605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DFC7D795-6D6D-46BA-ABE1-E799806B6E6B}" type="pres">
      <dgm:prSet presAssocID="{FA818F7A-583D-4235-AF38-EA85BCA4DB0D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5DDE5920-356D-48C2-878B-321604FE08B9}" type="presOf" srcId="{E7679C9B-91F6-41DE-89CB-0067A6BD1BBE}" destId="{B4EF8CEB-59A0-4782-A92F-95B4F663C41F}" srcOrd="0" destOrd="0" presId="urn:microsoft.com/office/officeart/2005/8/layout/cycle3"/>
    <dgm:cxn modelId="{272B72AF-A974-4618-97F9-363983FAC1F0}" type="presOf" srcId="{86C4BE3F-FFDF-408A-BAE0-B7DFB13D9B7A}" destId="{CD2C78D6-54AF-4A51-BEA5-585F081EEC34}" srcOrd="0" destOrd="0" presId="urn:microsoft.com/office/officeart/2005/8/layout/cycle3"/>
    <dgm:cxn modelId="{7B49E65F-0BAF-4829-BCF6-6F6B86B5FA79}" type="presOf" srcId="{2F0FC30E-E2D9-4669-8BC9-40179D302B73}" destId="{1BEEA761-40AC-49D9-AB5D-FBC35BE6E42D}" srcOrd="0" destOrd="0" presId="urn:microsoft.com/office/officeart/2005/8/layout/cycle3"/>
    <dgm:cxn modelId="{48157CD7-6960-4686-B969-E6912135494C}" srcId="{D910734F-F650-46A4-8E92-51F11CDBC35F}" destId="{560A4FD6-FD07-4980-9240-1C9A9C7D3605}" srcOrd="4" destOrd="0" parTransId="{13DD69B9-A883-4053-9897-2B8E90C6A7FC}" sibTransId="{CA39AAAF-B339-4F7E-AED2-F2AB70CC559B}"/>
    <dgm:cxn modelId="{CF32812D-528F-4B46-B139-FAEB2298090D}" type="presOf" srcId="{560A4FD6-FD07-4980-9240-1C9A9C7D3605}" destId="{ABDE734B-F51C-4396-8CD4-DE6AF11ED70B}" srcOrd="0" destOrd="0" presId="urn:microsoft.com/office/officeart/2005/8/layout/cycle3"/>
    <dgm:cxn modelId="{7F3AE375-6339-4705-8CB0-27AC510F6500}" type="presOf" srcId="{D910734F-F650-46A4-8E92-51F11CDBC35F}" destId="{A8BB4495-4B2B-400D-9A46-6D1E961BB18F}" srcOrd="0" destOrd="0" presId="urn:microsoft.com/office/officeart/2005/8/layout/cycle3"/>
    <dgm:cxn modelId="{A231F5A5-A121-4ADE-80D5-585E8E515BBB}" srcId="{D910734F-F650-46A4-8E92-51F11CDBC35F}" destId="{E7679C9B-91F6-41DE-89CB-0067A6BD1BBE}" srcOrd="2" destOrd="0" parTransId="{1B995C89-F790-446F-AEA2-7DCC04E9BE00}" sibTransId="{E762D798-4ABB-49A9-8419-8598660334C2}"/>
    <dgm:cxn modelId="{C7A70C72-D9EC-42D3-A106-DDDFFA07A769}" srcId="{D910734F-F650-46A4-8E92-51F11CDBC35F}" destId="{86C4BE3F-FFDF-408A-BAE0-B7DFB13D9B7A}" srcOrd="1" destOrd="0" parTransId="{3F564C4D-B094-41E9-A501-46CB0F08C75B}" sibTransId="{403BF061-DC26-4F47-919E-1DB5CB6FCE90}"/>
    <dgm:cxn modelId="{3F0EC972-5049-4C7C-8443-73011632DE75}" type="presOf" srcId="{FA818F7A-583D-4235-AF38-EA85BCA4DB0D}" destId="{DFC7D795-6D6D-46BA-ABE1-E799806B6E6B}" srcOrd="0" destOrd="0" presId="urn:microsoft.com/office/officeart/2005/8/layout/cycle3"/>
    <dgm:cxn modelId="{9D6D4FEE-2A8F-450D-8C56-8B6470EAC694}" srcId="{D910734F-F650-46A4-8E92-51F11CDBC35F}" destId="{E52FC959-817D-42EE-A1D5-4E2C0306B2DB}" srcOrd="3" destOrd="0" parTransId="{BA5066BE-B810-4C47-BA9B-A22B131C3C7F}" sibTransId="{166A0FCF-DDAD-4C96-A2D4-19597DB41ADD}"/>
    <dgm:cxn modelId="{EEA047DB-BBBE-437F-B3C8-88BCFEE8CDAD}" type="presOf" srcId="{271D44AD-E5B1-4F2A-A7CD-812CFFD20D7E}" destId="{A990B99D-CDA5-4E38-BB96-9663299B6324}" srcOrd="0" destOrd="0" presId="urn:microsoft.com/office/officeart/2005/8/layout/cycle3"/>
    <dgm:cxn modelId="{FA792E17-CDA7-4808-9841-8B040C10E3A5}" type="presOf" srcId="{E52FC959-817D-42EE-A1D5-4E2C0306B2DB}" destId="{30479B54-C2BE-4355-91BB-856E5FCA44BC}" srcOrd="0" destOrd="0" presId="urn:microsoft.com/office/officeart/2005/8/layout/cycle3"/>
    <dgm:cxn modelId="{D88ED8DC-517B-4792-AE84-07C568DF9558}" srcId="{D910734F-F650-46A4-8E92-51F11CDBC35F}" destId="{2F0FC30E-E2D9-4669-8BC9-40179D302B73}" srcOrd="0" destOrd="0" parTransId="{AE3732C7-3A38-400D-9723-CCC90EB8DE8B}" sibTransId="{271D44AD-E5B1-4F2A-A7CD-812CFFD20D7E}"/>
    <dgm:cxn modelId="{3B38CA4F-0391-4AB2-AA65-736795DF6E7B}" srcId="{D910734F-F650-46A4-8E92-51F11CDBC35F}" destId="{FA818F7A-583D-4235-AF38-EA85BCA4DB0D}" srcOrd="5" destOrd="0" parTransId="{07AC315A-05C2-4C35-80E3-F9006DF676CB}" sibTransId="{6797E7F7-A691-4D0A-8FFB-C31CAE91F0DD}"/>
    <dgm:cxn modelId="{099D96F6-C194-4389-ADE3-96A2B55D7B61}" type="presParOf" srcId="{A8BB4495-4B2B-400D-9A46-6D1E961BB18F}" destId="{8A009403-763D-4E0D-BD93-087E25C567CF}" srcOrd="0" destOrd="0" presId="urn:microsoft.com/office/officeart/2005/8/layout/cycle3"/>
    <dgm:cxn modelId="{7F9A8D39-1015-4D85-B314-682943E5C585}" type="presParOf" srcId="{8A009403-763D-4E0D-BD93-087E25C567CF}" destId="{1BEEA761-40AC-49D9-AB5D-FBC35BE6E42D}" srcOrd="0" destOrd="0" presId="urn:microsoft.com/office/officeart/2005/8/layout/cycle3"/>
    <dgm:cxn modelId="{4D436D89-00B8-4990-B19B-3BA783BE7E27}" type="presParOf" srcId="{8A009403-763D-4E0D-BD93-087E25C567CF}" destId="{A990B99D-CDA5-4E38-BB96-9663299B6324}" srcOrd="1" destOrd="0" presId="urn:microsoft.com/office/officeart/2005/8/layout/cycle3"/>
    <dgm:cxn modelId="{BD2D9D07-E844-4C42-A651-D237E2F730D4}" type="presParOf" srcId="{8A009403-763D-4E0D-BD93-087E25C567CF}" destId="{CD2C78D6-54AF-4A51-BEA5-585F081EEC34}" srcOrd="2" destOrd="0" presId="urn:microsoft.com/office/officeart/2005/8/layout/cycle3"/>
    <dgm:cxn modelId="{DF094B1E-008A-4043-8DBA-73B339F418B0}" type="presParOf" srcId="{8A009403-763D-4E0D-BD93-087E25C567CF}" destId="{B4EF8CEB-59A0-4782-A92F-95B4F663C41F}" srcOrd="3" destOrd="0" presId="urn:microsoft.com/office/officeart/2005/8/layout/cycle3"/>
    <dgm:cxn modelId="{7C12F0D2-83CE-428B-9019-EA446D0CF418}" type="presParOf" srcId="{8A009403-763D-4E0D-BD93-087E25C567CF}" destId="{30479B54-C2BE-4355-91BB-856E5FCA44BC}" srcOrd="4" destOrd="0" presId="urn:microsoft.com/office/officeart/2005/8/layout/cycle3"/>
    <dgm:cxn modelId="{8B51E57F-4F6C-447D-B056-C82FEB541CCD}" type="presParOf" srcId="{8A009403-763D-4E0D-BD93-087E25C567CF}" destId="{ABDE734B-F51C-4396-8CD4-DE6AF11ED70B}" srcOrd="5" destOrd="0" presId="urn:microsoft.com/office/officeart/2005/8/layout/cycle3"/>
    <dgm:cxn modelId="{A9B61F8A-0D6B-4E43-BEC4-922C80D7D24F}" type="presParOf" srcId="{8A009403-763D-4E0D-BD93-087E25C567CF}" destId="{DFC7D795-6D6D-46BA-ABE1-E799806B6E6B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C20051-0962-4766-8E21-7D91195FC808}" type="doc">
      <dgm:prSet loTypeId="urn:microsoft.com/office/officeart/2005/8/layout/list1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sr-Latn-RS"/>
        </a:p>
      </dgm:t>
    </dgm:pt>
    <dgm:pt modelId="{C6D88390-FEE6-4871-9AA2-2A2D0C41CC6E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b="1" noProof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PARENTS /OTHER FAMILY MEMBERS</a:t>
          </a:r>
        </a:p>
        <a:p>
          <a:pPr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b="1" noProof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49DDE08-7B6F-45BC-B4FE-E47F034204FE}" type="parTrans" cxnId="{9DD24E28-E9F1-42CF-8DE9-989FFB331C70}">
      <dgm:prSet/>
      <dgm:spPr/>
      <dgm:t>
        <a:bodyPr/>
        <a:lstStyle/>
        <a:p>
          <a:endParaRPr lang="en-GB" b="1" noProof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691D996-4E7C-4B3A-AEF8-6C5816F75734}" type="sibTrans" cxnId="{9DD24E28-E9F1-42CF-8DE9-989FFB331C70}">
      <dgm:prSet/>
      <dgm:spPr/>
      <dgm:t>
        <a:bodyPr/>
        <a:lstStyle/>
        <a:p>
          <a:endParaRPr lang="en-GB" b="1" noProof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254F427-EA54-44D5-A4D0-8E414B4D5D24}">
      <dgm:prSet phldrT="[Text]"/>
      <dgm:spPr>
        <a:solidFill>
          <a:srgbClr val="FF66CC"/>
        </a:solidFill>
      </dgm:spPr>
      <dgm:t>
        <a:bodyPr/>
        <a:lstStyle/>
        <a:p>
          <a:r>
            <a:rPr lang="en-GB" b="1" noProof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CHILDREN</a:t>
          </a:r>
        </a:p>
      </dgm:t>
    </dgm:pt>
    <dgm:pt modelId="{04C94694-F250-4323-BD86-086E060D67AF}" type="parTrans" cxnId="{24A63BC6-62A3-4FC5-AC12-951657196C0B}">
      <dgm:prSet/>
      <dgm:spPr/>
      <dgm:t>
        <a:bodyPr/>
        <a:lstStyle/>
        <a:p>
          <a:endParaRPr lang="en-GB" b="1" noProof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A85D4E9-5D7F-41A5-983B-D871F0663BDB}" type="sibTrans" cxnId="{24A63BC6-62A3-4FC5-AC12-951657196C0B}">
      <dgm:prSet/>
      <dgm:spPr/>
      <dgm:t>
        <a:bodyPr/>
        <a:lstStyle/>
        <a:p>
          <a:endParaRPr lang="en-GB" b="1" noProof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56D85E8-2BE8-4048-8703-4807781322D0}">
      <dgm:prSet phldrT="[Text]"/>
      <dgm:spPr/>
      <dgm:t>
        <a:bodyPr/>
        <a:lstStyle/>
        <a:p>
          <a:r>
            <a:rPr lang="en-GB" b="1" noProof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PROFESSIONALS</a:t>
          </a:r>
        </a:p>
      </dgm:t>
    </dgm:pt>
    <dgm:pt modelId="{540D6D06-ED2D-4522-956D-542699FC1CBB}" type="parTrans" cxnId="{6714C3E2-5A16-407E-9EF1-73AF1AE702E1}">
      <dgm:prSet/>
      <dgm:spPr/>
      <dgm:t>
        <a:bodyPr/>
        <a:lstStyle/>
        <a:p>
          <a:endParaRPr lang="en-GB" b="1" noProof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73FD716-ECD0-4A56-A5B3-BFF41F40FE22}" type="sibTrans" cxnId="{6714C3E2-5A16-407E-9EF1-73AF1AE702E1}">
      <dgm:prSet/>
      <dgm:spPr/>
      <dgm:t>
        <a:bodyPr/>
        <a:lstStyle/>
        <a:p>
          <a:endParaRPr lang="en-GB" b="1" noProof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548E804-D0CE-4AAB-BD58-A2F2805CE5DB}">
      <dgm:prSet/>
      <dgm:spPr/>
      <dgm:t>
        <a:bodyPr/>
        <a:lstStyle/>
        <a:p>
          <a:r>
            <a:rPr lang="en-GB" b="1" noProof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POLICY MAKERS</a:t>
          </a:r>
        </a:p>
      </dgm:t>
    </dgm:pt>
    <dgm:pt modelId="{DF68C658-7C7A-40C4-A24E-762F4F4DAED1}" type="parTrans" cxnId="{F7C1EA06-FA89-4E2D-BB05-CB5692293E25}">
      <dgm:prSet/>
      <dgm:spPr/>
      <dgm:t>
        <a:bodyPr/>
        <a:lstStyle/>
        <a:p>
          <a:endParaRPr lang="en-GB" b="1" noProof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D7F6284-CAA2-4D95-A3C9-D57B5E80E10B}" type="sibTrans" cxnId="{F7C1EA06-FA89-4E2D-BB05-CB5692293E25}">
      <dgm:prSet/>
      <dgm:spPr/>
      <dgm:t>
        <a:bodyPr/>
        <a:lstStyle/>
        <a:p>
          <a:endParaRPr lang="en-GB" b="1" noProof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4B25592-C36A-4CC3-8253-D51F11D9BFE1}">
      <dgm:prSet/>
      <dgm:spPr/>
      <dgm:t>
        <a:bodyPr/>
        <a:lstStyle/>
        <a:p>
          <a:r>
            <a:rPr lang="en-GB" b="1" noProof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MANAGERS</a:t>
          </a:r>
        </a:p>
      </dgm:t>
    </dgm:pt>
    <dgm:pt modelId="{3139F666-410D-470D-B4FD-728F375D99D3}" type="parTrans" cxnId="{C66928A9-729D-4D5F-8214-0B515D38BF1A}">
      <dgm:prSet/>
      <dgm:spPr/>
      <dgm:t>
        <a:bodyPr/>
        <a:lstStyle/>
        <a:p>
          <a:endParaRPr lang="en-GB" b="1" noProof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59D11C8-0CA9-41B4-8B33-C4DDA852EEF6}" type="sibTrans" cxnId="{C66928A9-729D-4D5F-8214-0B515D38BF1A}">
      <dgm:prSet/>
      <dgm:spPr/>
      <dgm:t>
        <a:bodyPr/>
        <a:lstStyle/>
        <a:p>
          <a:endParaRPr lang="en-GB" b="1" noProof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773D14B-13F8-4093-A50F-7F2976BA21EA}">
      <dgm:prSet custT="1"/>
      <dgm:spPr/>
      <dgm:t>
        <a:bodyPr/>
        <a:lstStyle/>
        <a:p>
          <a:pPr>
            <a:buNone/>
          </a:pPr>
          <a:r>
            <a:rPr lang="en-GB" sz="1800" noProof="0" dirty="0">
              <a:latin typeface="Arial" pitchFamily="34" charset="0"/>
              <a:cs typeface="Arial" pitchFamily="34" charset="0"/>
            </a:rPr>
            <a:t>Neglecting the experience of children;</a:t>
          </a:r>
        </a:p>
      </dgm:t>
    </dgm:pt>
    <dgm:pt modelId="{393D5495-E6F5-4F19-982A-CC4E7E8E04BA}" type="parTrans" cxnId="{F674E3C1-14B6-43EB-96C9-17197C36807D}">
      <dgm:prSet/>
      <dgm:spPr/>
      <dgm:t>
        <a:bodyPr/>
        <a:lstStyle/>
        <a:p>
          <a:endParaRPr lang="en-GB" noProof="0"/>
        </a:p>
      </dgm:t>
    </dgm:pt>
    <dgm:pt modelId="{2DA8F43F-2B57-40E9-9986-3AED8ED9FA69}" type="sibTrans" cxnId="{F674E3C1-14B6-43EB-96C9-17197C36807D}">
      <dgm:prSet/>
      <dgm:spPr/>
      <dgm:t>
        <a:bodyPr/>
        <a:lstStyle/>
        <a:p>
          <a:endParaRPr lang="en-GB" noProof="0"/>
        </a:p>
      </dgm:t>
    </dgm:pt>
    <dgm:pt modelId="{FF91C31F-8E85-4F72-8E89-4B4C7E17CB2D}">
      <dgm:prSet custT="1"/>
      <dgm:spPr/>
      <dgm:t>
        <a:bodyPr/>
        <a:lstStyle/>
        <a:p>
          <a:pPr algn="just">
            <a:buNone/>
          </a:pPr>
          <a:r>
            <a:rPr lang="sr-Latn-RS" sz="1800" b="0" dirty="0">
              <a:latin typeface="Arial" pitchFamily="34" charset="0"/>
              <a:cs typeface="Arial" pitchFamily="34" charset="0"/>
            </a:rPr>
            <a:t>M</a:t>
          </a:r>
          <a:r>
            <a:rPr lang="en-US" sz="1800" b="0" dirty="0">
              <a:latin typeface="Arial" pitchFamily="34" charset="0"/>
              <a:cs typeface="Arial" pitchFamily="34" charset="0"/>
            </a:rPr>
            <a:t>inoritized, marginalized and oppressed</a:t>
          </a:r>
          <a:endParaRPr lang="en-GB" sz="1800" b="0" noProof="0" dirty="0">
            <a:latin typeface="Arial" pitchFamily="34" charset="0"/>
            <a:cs typeface="Arial" pitchFamily="34" charset="0"/>
          </a:endParaRPr>
        </a:p>
      </dgm:t>
    </dgm:pt>
    <dgm:pt modelId="{AACE90CA-CB4D-4775-8950-D19B5547387B}" type="parTrans" cxnId="{6C744955-7E31-4AE1-929C-DE69A5D1C8AA}">
      <dgm:prSet/>
      <dgm:spPr/>
      <dgm:t>
        <a:bodyPr/>
        <a:lstStyle/>
        <a:p>
          <a:endParaRPr lang="en-GB" noProof="0"/>
        </a:p>
      </dgm:t>
    </dgm:pt>
    <dgm:pt modelId="{A5769A73-E35A-4370-B025-1CDA9C10788B}" type="sibTrans" cxnId="{6C744955-7E31-4AE1-929C-DE69A5D1C8AA}">
      <dgm:prSet/>
      <dgm:spPr/>
      <dgm:t>
        <a:bodyPr/>
        <a:lstStyle/>
        <a:p>
          <a:endParaRPr lang="en-GB" noProof="0"/>
        </a:p>
      </dgm:t>
    </dgm:pt>
    <dgm:pt modelId="{250258C1-9B8C-4BB4-A943-9EEE0BA93C26}">
      <dgm:prSet custT="1"/>
      <dgm:spPr/>
      <dgm:t>
        <a:bodyPr/>
        <a:lstStyle/>
        <a:p>
          <a:pPr>
            <a:buNone/>
          </a:pPr>
          <a:r>
            <a:rPr lang="en-GB" sz="1800" noProof="0" dirty="0">
              <a:latin typeface="Arial" pitchFamily="34" charset="0"/>
              <a:cs typeface="Arial" pitchFamily="34" charset="0"/>
            </a:rPr>
            <a:t>Child: natural, predictable, unimportant</a:t>
          </a:r>
        </a:p>
      </dgm:t>
    </dgm:pt>
    <dgm:pt modelId="{8559DAAD-DD44-4563-B4D0-1648316547F9}" type="sibTrans" cxnId="{5C5CD8F5-0FD5-4338-9F1F-4605ACEAD818}">
      <dgm:prSet/>
      <dgm:spPr/>
      <dgm:t>
        <a:bodyPr/>
        <a:lstStyle/>
        <a:p>
          <a:endParaRPr lang="sr-Latn-RS"/>
        </a:p>
      </dgm:t>
    </dgm:pt>
    <dgm:pt modelId="{535A1E02-8816-4AB3-9223-D733DDE34EDF}" type="parTrans" cxnId="{5C5CD8F5-0FD5-4338-9F1F-4605ACEAD818}">
      <dgm:prSet/>
      <dgm:spPr/>
      <dgm:t>
        <a:bodyPr/>
        <a:lstStyle/>
        <a:p>
          <a:endParaRPr lang="sr-Latn-RS"/>
        </a:p>
      </dgm:t>
    </dgm:pt>
    <dgm:pt modelId="{C1663FAE-7BC8-46B2-8AA9-9FFF85F0066F}" type="pres">
      <dgm:prSet presAssocID="{C3C20051-0962-4766-8E21-7D91195FC80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5C844F63-2406-4567-AA6A-6811A42D9029}" type="pres">
      <dgm:prSet presAssocID="{C6D88390-FEE6-4871-9AA2-2A2D0C41CC6E}" presName="parentLin" presStyleCnt="0"/>
      <dgm:spPr/>
    </dgm:pt>
    <dgm:pt modelId="{2ACCC2B8-83F2-4971-BB1C-68181DE13FAF}" type="pres">
      <dgm:prSet presAssocID="{C6D88390-FEE6-4871-9AA2-2A2D0C41CC6E}" presName="parentLeftMargin" presStyleLbl="node1" presStyleIdx="0" presStyleCnt="5"/>
      <dgm:spPr/>
      <dgm:t>
        <a:bodyPr/>
        <a:lstStyle/>
        <a:p>
          <a:endParaRPr lang="sr-Latn-RS"/>
        </a:p>
      </dgm:t>
    </dgm:pt>
    <dgm:pt modelId="{ED8BCFAF-632A-4C49-9B0C-8EA0C1A2420B}" type="pres">
      <dgm:prSet presAssocID="{C6D88390-FEE6-4871-9AA2-2A2D0C41CC6E}" presName="parentText" presStyleLbl="node1" presStyleIdx="0" presStyleCnt="5" custLinFactNeighborX="-29851" custLinFactNeighborY="-61839">
        <dgm:presLayoutVars>
          <dgm:chMax val="0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3EC75DD6-2BAD-4133-88A3-56E638DD8193}" type="pres">
      <dgm:prSet presAssocID="{C6D88390-FEE6-4871-9AA2-2A2D0C41CC6E}" presName="negativeSpace" presStyleCnt="0"/>
      <dgm:spPr/>
    </dgm:pt>
    <dgm:pt modelId="{EDF88FAF-9B34-4D06-9714-BF614CD73C03}" type="pres">
      <dgm:prSet presAssocID="{C6D88390-FEE6-4871-9AA2-2A2D0C41CC6E}" presName="childText" presStyleLbl="conFgAcc1" presStyleIdx="0" presStyleCnt="5" custLinFactNeighborX="-501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EAA591F0-5613-4DA7-BB7B-3F5354F9E7FE}" type="pres">
      <dgm:prSet presAssocID="{2691D996-4E7C-4B3A-AEF8-6C5816F75734}" presName="spaceBetweenRectangles" presStyleCnt="0"/>
      <dgm:spPr/>
    </dgm:pt>
    <dgm:pt modelId="{F646B8A9-171C-46A6-9150-E1A497BE6E29}" type="pres">
      <dgm:prSet presAssocID="{E254F427-EA54-44D5-A4D0-8E414B4D5D24}" presName="parentLin" presStyleCnt="0"/>
      <dgm:spPr/>
    </dgm:pt>
    <dgm:pt modelId="{30CDDDE2-191B-44B8-B662-B42FF95AD3BD}" type="pres">
      <dgm:prSet presAssocID="{E254F427-EA54-44D5-A4D0-8E414B4D5D24}" presName="parentLeftMargin" presStyleLbl="node1" presStyleIdx="0" presStyleCnt="5"/>
      <dgm:spPr/>
      <dgm:t>
        <a:bodyPr/>
        <a:lstStyle/>
        <a:p>
          <a:endParaRPr lang="sr-Latn-RS"/>
        </a:p>
      </dgm:t>
    </dgm:pt>
    <dgm:pt modelId="{6C48FDF3-7D48-48B5-9FA7-3DB89E366DC9}" type="pres">
      <dgm:prSet presAssocID="{E254F427-EA54-44D5-A4D0-8E414B4D5D24}" presName="parentText" presStyleLbl="node1" presStyleIdx="1" presStyleCnt="5" custLinFactNeighborX="-30887" custLinFactNeighborY="-34987">
        <dgm:presLayoutVars>
          <dgm:chMax val="0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BE54F56C-E24A-4F00-B7B0-B984AA19D295}" type="pres">
      <dgm:prSet presAssocID="{E254F427-EA54-44D5-A4D0-8E414B4D5D24}" presName="negativeSpace" presStyleCnt="0"/>
      <dgm:spPr/>
    </dgm:pt>
    <dgm:pt modelId="{06DFFCFD-73F0-4D02-9B32-2AD56B2D7AC9}" type="pres">
      <dgm:prSet presAssocID="{E254F427-EA54-44D5-A4D0-8E414B4D5D24}" presName="childText" presStyleLbl="conFgAcc1" presStyleIdx="1" presStyleCnt="5" custLinFactNeighborX="-933" custLinFactNeighborY="79624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5666C85-A8A6-4137-A52C-AE37D8E6CA98}" type="pres">
      <dgm:prSet presAssocID="{EA85D4E9-5D7F-41A5-983B-D871F0663BDB}" presName="spaceBetweenRectangles" presStyleCnt="0"/>
      <dgm:spPr/>
    </dgm:pt>
    <dgm:pt modelId="{F842C0DF-217E-4D9C-97EB-980679E5A59D}" type="pres">
      <dgm:prSet presAssocID="{E56D85E8-2BE8-4048-8703-4807781322D0}" presName="parentLin" presStyleCnt="0"/>
      <dgm:spPr/>
    </dgm:pt>
    <dgm:pt modelId="{37A20A6D-9D57-46C5-852C-A34B6672EB29}" type="pres">
      <dgm:prSet presAssocID="{E56D85E8-2BE8-4048-8703-4807781322D0}" presName="parentLeftMargin" presStyleLbl="node1" presStyleIdx="1" presStyleCnt="5"/>
      <dgm:spPr/>
      <dgm:t>
        <a:bodyPr/>
        <a:lstStyle/>
        <a:p>
          <a:endParaRPr lang="sr-Latn-RS"/>
        </a:p>
      </dgm:t>
    </dgm:pt>
    <dgm:pt modelId="{F56FB4A9-ECCD-413C-A651-5D44D13075A3}" type="pres">
      <dgm:prSet presAssocID="{E56D85E8-2BE8-4048-8703-4807781322D0}" presName="parentText" presStyleLbl="node1" presStyleIdx="2" presStyleCnt="5" custLinFactNeighborX="-41583" custLinFactNeighborY="-31264">
        <dgm:presLayoutVars>
          <dgm:chMax val="0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E21DBEAE-89FB-4805-AA83-933707C56C98}" type="pres">
      <dgm:prSet presAssocID="{E56D85E8-2BE8-4048-8703-4807781322D0}" presName="negativeSpace" presStyleCnt="0"/>
      <dgm:spPr/>
    </dgm:pt>
    <dgm:pt modelId="{D8AED52C-23DC-48F6-B340-F25F08C1AF81}" type="pres">
      <dgm:prSet presAssocID="{E56D85E8-2BE8-4048-8703-4807781322D0}" presName="childText" presStyleLbl="conFgAcc1" presStyleIdx="2" presStyleCnt="5">
        <dgm:presLayoutVars>
          <dgm:bulletEnabled val="1"/>
        </dgm:presLayoutVars>
      </dgm:prSet>
      <dgm:spPr>
        <a:prstGeom prst="decagon">
          <a:avLst/>
        </a:prstGeom>
      </dgm:spPr>
    </dgm:pt>
    <dgm:pt modelId="{1EF7E4A4-AE75-4CC9-8080-38CB9C441B0B}" type="pres">
      <dgm:prSet presAssocID="{273FD716-ECD0-4A56-A5B3-BFF41F40FE22}" presName="spaceBetweenRectangles" presStyleCnt="0"/>
      <dgm:spPr/>
    </dgm:pt>
    <dgm:pt modelId="{3A588027-6072-4405-961A-FFF1A3601EFB}" type="pres">
      <dgm:prSet presAssocID="{44B25592-C36A-4CC3-8253-D51F11D9BFE1}" presName="parentLin" presStyleCnt="0"/>
      <dgm:spPr/>
    </dgm:pt>
    <dgm:pt modelId="{DFCC6631-9CFD-4D0D-A4A7-6A404EBCD79B}" type="pres">
      <dgm:prSet presAssocID="{44B25592-C36A-4CC3-8253-D51F11D9BFE1}" presName="parentLeftMargin" presStyleLbl="node1" presStyleIdx="2" presStyleCnt="5"/>
      <dgm:spPr/>
      <dgm:t>
        <a:bodyPr/>
        <a:lstStyle/>
        <a:p>
          <a:endParaRPr lang="sr-Latn-RS"/>
        </a:p>
      </dgm:t>
    </dgm:pt>
    <dgm:pt modelId="{486CB99C-2EF6-4E51-A9CD-67418CAC5886}" type="pres">
      <dgm:prSet presAssocID="{44B25592-C36A-4CC3-8253-D51F11D9BFE1}" presName="parentText" presStyleLbl="node1" presStyleIdx="3" presStyleCnt="5" custLinFactNeighborX="-30058" custLinFactNeighborY="75172">
        <dgm:presLayoutVars>
          <dgm:chMax val="0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A962F98C-35E4-4286-B02C-6ECBD9B4FFC8}" type="pres">
      <dgm:prSet presAssocID="{44B25592-C36A-4CC3-8253-D51F11D9BFE1}" presName="negativeSpace" presStyleCnt="0"/>
      <dgm:spPr/>
    </dgm:pt>
    <dgm:pt modelId="{84D5017C-7DD9-42CE-B098-1D339B7CB125}" type="pres">
      <dgm:prSet presAssocID="{44B25592-C36A-4CC3-8253-D51F11D9BFE1}" presName="childText" presStyleLbl="conFgAcc1" presStyleIdx="3" presStyleCnt="5" custLinFactY="75599" custLinFactNeighborX="-585" custLinFactNeighborY="100000">
        <dgm:presLayoutVars>
          <dgm:bulletEnabled val="1"/>
        </dgm:presLayoutVars>
      </dgm:prSet>
      <dgm:spPr/>
    </dgm:pt>
    <dgm:pt modelId="{A0B9DA12-7307-4624-9AA3-6804EFCFC47D}" type="pres">
      <dgm:prSet presAssocID="{259D11C8-0CA9-41B4-8B33-C4DDA852EEF6}" presName="spaceBetweenRectangles" presStyleCnt="0"/>
      <dgm:spPr/>
    </dgm:pt>
    <dgm:pt modelId="{A028DB1F-F799-49A2-AE9A-9F9B57A7F9C9}" type="pres">
      <dgm:prSet presAssocID="{5548E804-D0CE-4AAB-BD58-A2F2805CE5DB}" presName="parentLin" presStyleCnt="0"/>
      <dgm:spPr/>
    </dgm:pt>
    <dgm:pt modelId="{0420CBCC-A4BA-40CF-8EB2-5AEE78CFD3F0}" type="pres">
      <dgm:prSet presAssocID="{5548E804-D0CE-4AAB-BD58-A2F2805CE5DB}" presName="parentLeftMargin" presStyleLbl="node1" presStyleIdx="3" presStyleCnt="5"/>
      <dgm:spPr/>
      <dgm:t>
        <a:bodyPr/>
        <a:lstStyle/>
        <a:p>
          <a:endParaRPr lang="sr-Latn-RS"/>
        </a:p>
      </dgm:t>
    </dgm:pt>
    <dgm:pt modelId="{4EA7755D-7F48-4576-AEC2-FF88A8892166}" type="pres">
      <dgm:prSet presAssocID="{5548E804-D0CE-4AAB-BD58-A2F2805CE5DB}" presName="parentText" presStyleLbl="node1" presStyleIdx="4" presStyleCnt="5" custLinFactY="13164" custLinFactNeighborX="-3727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6C65EC4B-F18F-440D-AEC7-2D8E2A5A2B2F}" type="pres">
      <dgm:prSet presAssocID="{5548E804-D0CE-4AAB-BD58-A2F2805CE5DB}" presName="negativeSpace" presStyleCnt="0"/>
      <dgm:spPr/>
    </dgm:pt>
    <dgm:pt modelId="{AADDF1A5-2081-4C19-BBA0-67EE6A550B77}" type="pres">
      <dgm:prSet presAssocID="{5548E804-D0CE-4AAB-BD58-A2F2805CE5DB}" presName="childText" presStyleLbl="conFgAcc1" presStyleIdx="4" presStyleCnt="5" custLinFactY="68672" custLinFactNeighborY="100000">
        <dgm:presLayoutVars>
          <dgm:bulletEnabled val="1"/>
        </dgm:presLayoutVars>
      </dgm:prSet>
      <dgm:spPr/>
    </dgm:pt>
  </dgm:ptLst>
  <dgm:cxnLst>
    <dgm:cxn modelId="{28E85FF8-2E6F-4CDA-AC26-55603C47DE39}" type="presOf" srcId="{5548E804-D0CE-4AAB-BD58-A2F2805CE5DB}" destId="{0420CBCC-A4BA-40CF-8EB2-5AEE78CFD3F0}" srcOrd="0" destOrd="0" presId="urn:microsoft.com/office/officeart/2005/8/layout/list1"/>
    <dgm:cxn modelId="{CC8B9633-D531-4BAE-8BBF-15511CE99A98}" type="presOf" srcId="{5548E804-D0CE-4AAB-BD58-A2F2805CE5DB}" destId="{4EA7755D-7F48-4576-AEC2-FF88A8892166}" srcOrd="1" destOrd="0" presId="urn:microsoft.com/office/officeart/2005/8/layout/list1"/>
    <dgm:cxn modelId="{24A63BC6-62A3-4FC5-AC12-951657196C0B}" srcId="{C3C20051-0962-4766-8E21-7D91195FC808}" destId="{E254F427-EA54-44D5-A4D0-8E414B4D5D24}" srcOrd="1" destOrd="0" parTransId="{04C94694-F250-4323-BD86-086E060D67AF}" sibTransId="{EA85D4E9-5D7F-41A5-983B-D871F0663BDB}"/>
    <dgm:cxn modelId="{7D8C36D5-9620-4254-A9B5-6AFC7B172D70}" type="presOf" srcId="{7773D14B-13F8-4093-A50F-7F2976BA21EA}" destId="{06DFFCFD-73F0-4D02-9B32-2AD56B2D7AC9}" srcOrd="0" destOrd="0" presId="urn:microsoft.com/office/officeart/2005/8/layout/list1"/>
    <dgm:cxn modelId="{299B5FA9-0208-413B-AEA8-7D4C5A0CB3C3}" type="presOf" srcId="{C6D88390-FEE6-4871-9AA2-2A2D0C41CC6E}" destId="{ED8BCFAF-632A-4C49-9B0C-8EA0C1A2420B}" srcOrd="1" destOrd="0" presId="urn:microsoft.com/office/officeart/2005/8/layout/list1"/>
    <dgm:cxn modelId="{3AA91D4A-7D10-4E76-A9A5-9B0197553036}" type="presOf" srcId="{E254F427-EA54-44D5-A4D0-8E414B4D5D24}" destId="{30CDDDE2-191B-44B8-B662-B42FF95AD3BD}" srcOrd="0" destOrd="0" presId="urn:microsoft.com/office/officeart/2005/8/layout/list1"/>
    <dgm:cxn modelId="{F7C1EA06-FA89-4E2D-BB05-CB5692293E25}" srcId="{C3C20051-0962-4766-8E21-7D91195FC808}" destId="{5548E804-D0CE-4AAB-BD58-A2F2805CE5DB}" srcOrd="4" destOrd="0" parTransId="{DF68C658-7C7A-40C4-A24E-762F4F4DAED1}" sibTransId="{6D7F6284-CAA2-4D95-A3C9-D57B5E80E10B}"/>
    <dgm:cxn modelId="{F8FE1E06-C046-41EA-9AC4-FE03F05B5191}" type="presOf" srcId="{44B25592-C36A-4CC3-8253-D51F11D9BFE1}" destId="{486CB99C-2EF6-4E51-A9CD-67418CAC5886}" srcOrd="1" destOrd="0" presId="urn:microsoft.com/office/officeart/2005/8/layout/list1"/>
    <dgm:cxn modelId="{57018152-72CF-4F0B-B035-BD21C96FD2E3}" type="presOf" srcId="{44B25592-C36A-4CC3-8253-D51F11D9BFE1}" destId="{DFCC6631-9CFD-4D0D-A4A7-6A404EBCD79B}" srcOrd="0" destOrd="0" presId="urn:microsoft.com/office/officeart/2005/8/layout/list1"/>
    <dgm:cxn modelId="{F674E3C1-14B6-43EB-96C9-17197C36807D}" srcId="{E254F427-EA54-44D5-A4D0-8E414B4D5D24}" destId="{7773D14B-13F8-4093-A50F-7F2976BA21EA}" srcOrd="0" destOrd="0" parTransId="{393D5495-E6F5-4F19-982A-CC4E7E8E04BA}" sibTransId="{2DA8F43F-2B57-40E9-9986-3AED8ED9FA69}"/>
    <dgm:cxn modelId="{6714C3E2-5A16-407E-9EF1-73AF1AE702E1}" srcId="{C3C20051-0962-4766-8E21-7D91195FC808}" destId="{E56D85E8-2BE8-4048-8703-4807781322D0}" srcOrd="2" destOrd="0" parTransId="{540D6D06-ED2D-4522-956D-542699FC1CBB}" sibTransId="{273FD716-ECD0-4A56-A5B3-BFF41F40FE22}"/>
    <dgm:cxn modelId="{3D53CBAF-F999-4E00-875D-A3C5423E0762}" type="presOf" srcId="{E254F427-EA54-44D5-A4D0-8E414B4D5D24}" destId="{6C48FDF3-7D48-48B5-9FA7-3DB89E366DC9}" srcOrd="1" destOrd="0" presId="urn:microsoft.com/office/officeart/2005/8/layout/list1"/>
    <dgm:cxn modelId="{5C5CD8F5-0FD5-4338-9F1F-4605ACEAD818}" srcId="{E254F427-EA54-44D5-A4D0-8E414B4D5D24}" destId="{250258C1-9B8C-4BB4-A943-9EEE0BA93C26}" srcOrd="1" destOrd="0" parTransId="{535A1E02-8816-4AB3-9223-D733DDE34EDF}" sibTransId="{8559DAAD-DD44-4563-B4D0-1648316547F9}"/>
    <dgm:cxn modelId="{6C744955-7E31-4AE1-929C-DE69A5D1C8AA}" srcId="{C6D88390-FEE6-4871-9AA2-2A2D0C41CC6E}" destId="{FF91C31F-8E85-4F72-8E89-4B4C7E17CB2D}" srcOrd="0" destOrd="0" parTransId="{AACE90CA-CB4D-4775-8950-D19B5547387B}" sibTransId="{A5769A73-E35A-4370-B025-1CDA9C10788B}"/>
    <dgm:cxn modelId="{C66928A9-729D-4D5F-8214-0B515D38BF1A}" srcId="{C3C20051-0962-4766-8E21-7D91195FC808}" destId="{44B25592-C36A-4CC3-8253-D51F11D9BFE1}" srcOrd="3" destOrd="0" parTransId="{3139F666-410D-470D-B4FD-728F375D99D3}" sibTransId="{259D11C8-0CA9-41B4-8B33-C4DDA852EEF6}"/>
    <dgm:cxn modelId="{B25E9378-450F-49C6-BEA5-093B59164877}" type="presOf" srcId="{C6D88390-FEE6-4871-9AA2-2A2D0C41CC6E}" destId="{2ACCC2B8-83F2-4971-BB1C-68181DE13FAF}" srcOrd="0" destOrd="0" presId="urn:microsoft.com/office/officeart/2005/8/layout/list1"/>
    <dgm:cxn modelId="{59654A48-5FED-4538-8489-1337CACD3D5E}" type="presOf" srcId="{E56D85E8-2BE8-4048-8703-4807781322D0}" destId="{37A20A6D-9D57-46C5-852C-A34B6672EB29}" srcOrd="0" destOrd="0" presId="urn:microsoft.com/office/officeart/2005/8/layout/list1"/>
    <dgm:cxn modelId="{6BA94160-D462-4932-A79E-84D2A307856C}" type="presOf" srcId="{C3C20051-0962-4766-8E21-7D91195FC808}" destId="{C1663FAE-7BC8-46B2-8AA9-9FFF85F0066F}" srcOrd="0" destOrd="0" presId="urn:microsoft.com/office/officeart/2005/8/layout/list1"/>
    <dgm:cxn modelId="{4ABA7AD6-0B76-41C5-9FD5-13F7818CBDDA}" type="presOf" srcId="{FF91C31F-8E85-4F72-8E89-4B4C7E17CB2D}" destId="{EDF88FAF-9B34-4D06-9714-BF614CD73C03}" srcOrd="0" destOrd="0" presId="urn:microsoft.com/office/officeart/2005/8/layout/list1"/>
    <dgm:cxn modelId="{6D80C566-B3CE-4769-8005-BEB32969064B}" type="presOf" srcId="{250258C1-9B8C-4BB4-A943-9EEE0BA93C26}" destId="{06DFFCFD-73F0-4D02-9B32-2AD56B2D7AC9}" srcOrd="0" destOrd="1" presId="urn:microsoft.com/office/officeart/2005/8/layout/list1"/>
    <dgm:cxn modelId="{9DD24E28-E9F1-42CF-8DE9-989FFB331C70}" srcId="{C3C20051-0962-4766-8E21-7D91195FC808}" destId="{C6D88390-FEE6-4871-9AA2-2A2D0C41CC6E}" srcOrd="0" destOrd="0" parTransId="{549DDE08-7B6F-45BC-B4FE-E47F034204FE}" sibTransId="{2691D996-4E7C-4B3A-AEF8-6C5816F75734}"/>
    <dgm:cxn modelId="{1801BA36-9B9E-4FC6-B9D0-567D8A1A3ECE}" type="presOf" srcId="{E56D85E8-2BE8-4048-8703-4807781322D0}" destId="{F56FB4A9-ECCD-413C-A651-5D44D13075A3}" srcOrd="1" destOrd="0" presId="urn:microsoft.com/office/officeart/2005/8/layout/list1"/>
    <dgm:cxn modelId="{26790A39-5949-40E1-9093-DCF42A78C0CD}" type="presParOf" srcId="{C1663FAE-7BC8-46B2-8AA9-9FFF85F0066F}" destId="{5C844F63-2406-4567-AA6A-6811A42D9029}" srcOrd="0" destOrd="0" presId="urn:microsoft.com/office/officeart/2005/8/layout/list1"/>
    <dgm:cxn modelId="{DDB0627A-F76B-4ED4-8CBB-12D355D1954A}" type="presParOf" srcId="{5C844F63-2406-4567-AA6A-6811A42D9029}" destId="{2ACCC2B8-83F2-4971-BB1C-68181DE13FAF}" srcOrd="0" destOrd="0" presId="urn:microsoft.com/office/officeart/2005/8/layout/list1"/>
    <dgm:cxn modelId="{F1776E7A-8FD0-4FE0-873F-06D56C01F4A5}" type="presParOf" srcId="{5C844F63-2406-4567-AA6A-6811A42D9029}" destId="{ED8BCFAF-632A-4C49-9B0C-8EA0C1A2420B}" srcOrd="1" destOrd="0" presId="urn:microsoft.com/office/officeart/2005/8/layout/list1"/>
    <dgm:cxn modelId="{B147C32D-1390-4AF8-BFBD-7172420E3CB8}" type="presParOf" srcId="{C1663FAE-7BC8-46B2-8AA9-9FFF85F0066F}" destId="{3EC75DD6-2BAD-4133-88A3-56E638DD8193}" srcOrd="1" destOrd="0" presId="urn:microsoft.com/office/officeart/2005/8/layout/list1"/>
    <dgm:cxn modelId="{3EF3C101-F260-4788-B9E5-A9CDFC234206}" type="presParOf" srcId="{C1663FAE-7BC8-46B2-8AA9-9FFF85F0066F}" destId="{EDF88FAF-9B34-4D06-9714-BF614CD73C03}" srcOrd="2" destOrd="0" presId="urn:microsoft.com/office/officeart/2005/8/layout/list1"/>
    <dgm:cxn modelId="{42448838-F28B-4500-B6E4-B985F07A8C4F}" type="presParOf" srcId="{C1663FAE-7BC8-46B2-8AA9-9FFF85F0066F}" destId="{EAA591F0-5613-4DA7-BB7B-3F5354F9E7FE}" srcOrd="3" destOrd="0" presId="urn:microsoft.com/office/officeart/2005/8/layout/list1"/>
    <dgm:cxn modelId="{DD825A8F-F014-4D88-BFB4-6BDFC7866A0A}" type="presParOf" srcId="{C1663FAE-7BC8-46B2-8AA9-9FFF85F0066F}" destId="{F646B8A9-171C-46A6-9150-E1A497BE6E29}" srcOrd="4" destOrd="0" presId="urn:microsoft.com/office/officeart/2005/8/layout/list1"/>
    <dgm:cxn modelId="{CC8EEE69-BE0D-4A9D-B712-3D9223E44477}" type="presParOf" srcId="{F646B8A9-171C-46A6-9150-E1A497BE6E29}" destId="{30CDDDE2-191B-44B8-B662-B42FF95AD3BD}" srcOrd="0" destOrd="0" presId="urn:microsoft.com/office/officeart/2005/8/layout/list1"/>
    <dgm:cxn modelId="{0FA1801C-DC12-4A60-9D39-9DD4F9FDAE38}" type="presParOf" srcId="{F646B8A9-171C-46A6-9150-E1A497BE6E29}" destId="{6C48FDF3-7D48-48B5-9FA7-3DB89E366DC9}" srcOrd="1" destOrd="0" presId="urn:microsoft.com/office/officeart/2005/8/layout/list1"/>
    <dgm:cxn modelId="{5354A8F5-C532-4634-99EA-885A0F93A855}" type="presParOf" srcId="{C1663FAE-7BC8-46B2-8AA9-9FFF85F0066F}" destId="{BE54F56C-E24A-4F00-B7B0-B984AA19D295}" srcOrd="5" destOrd="0" presId="urn:microsoft.com/office/officeart/2005/8/layout/list1"/>
    <dgm:cxn modelId="{07091BF5-DB80-4D40-91E0-6DFF75B03A24}" type="presParOf" srcId="{C1663FAE-7BC8-46B2-8AA9-9FFF85F0066F}" destId="{06DFFCFD-73F0-4D02-9B32-2AD56B2D7AC9}" srcOrd="6" destOrd="0" presId="urn:microsoft.com/office/officeart/2005/8/layout/list1"/>
    <dgm:cxn modelId="{5824AA10-2259-4C36-A902-15578504A4FB}" type="presParOf" srcId="{C1663FAE-7BC8-46B2-8AA9-9FFF85F0066F}" destId="{55666C85-A8A6-4137-A52C-AE37D8E6CA98}" srcOrd="7" destOrd="0" presId="urn:microsoft.com/office/officeart/2005/8/layout/list1"/>
    <dgm:cxn modelId="{2C3B87DF-DD9D-4586-B500-D8045422287B}" type="presParOf" srcId="{C1663FAE-7BC8-46B2-8AA9-9FFF85F0066F}" destId="{F842C0DF-217E-4D9C-97EB-980679E5A59D}" srcOrd="8" destOrd="0" presId="urn:microsoft.com/office/officeart/2005/8/layout/list1"/>
    <dgm:cxn modelId="{C2D4CF32-AFDF-4817-B6DE-0589D95A9E2E}" type="presParOf" srcId="{F842C0DF-217E-4D9C-97EB-980679E5A59D}" destId="{37A20A6D-9D57-46C5-852C-A34B6672EB29}" srcOrd="0" destOrd="0" presId="urn:microsoft.com/office/officeart/2005/8/layout/list1"/>
    <dgm:cxn modelId="{175A5A01-7BB6-47F9-8CFC-2AE3EAC0CBFC}" type="presParOf" srcId="{F842C0DF-217E-4D9C-97EB-980679E5A59D}" destId="{F56FB4A9-ECCD-413C-A651-5D44D13075A3}" srcOrd="1" destOrd="0" presId="urn:microsoft.com/office/officeart/2005/8/layout/list1"/>
    <dgm:cxn modelId="{80E7F847-D737-430C-9D75-E1CA14D7D2F5}" type="presParOf" srcId="{C1663FAE-7BC8-46B2-8AA9-9FFF85F0066F}" destId="{E21DBEAE-89FB-4805-AA83-933707C56C98}" srcOrd="9" destOrd="0" presId="urn:microsoft.com/office/officeart/2005/8/layout/list1"/>
    <dgm:cxn modelId="{07C14BFA-1FC5-425C-8015-54CC2616E887}" type="presParOf" srcId="{C1663FAE-7BC8-46B2-8AA9-9FFF85F0066F}" destId="{D8AED52C-23DC-48F6-B340-F25F08C1AF81}" srcOrd="10" destOrd="0" presId="urn:microsoft.com/office/officeart/2005/8/layout/list1"/>
    <dgm:cxn modelId="{0BD3CB83-43DE-415A-9297-39453480213B}" type="presParOf" srcId="{C1663FAE-7BC8-46B2-8AA9-9FFF85F0066F}" destId="{1EF7E4A4-AE75-4CC9-8080-38CB9C441B0B}" srcOrd="11" destOrd="0" presId="urn:microsoft.com/office/officeart/2005/8/layout/list1"/>
    <dgm:cxn modelId="{1C6DBE25-780B-4932-92FB-A464654721D5}" type="presParOf" srcId="{C1663FAE-7BC8-46B2-8AA9-9FFF85F0066F}" destId="{3A588027-6072-4405-961A-FFF1A3601EFB}" srcOrd="12" destOrd="0" presId="urn:microsoft.com/office/officeart/2005/8/layout/list1"/>
    <dgm:cxn modelId="{804C3DBC-756C-49D4-84FA-97C2A8FFD561}" type="presParOf" srcId="{3A588027-6072-4405-961A-FFF1A3601EFB}" destId="{DFCC6631-9CFD-4D0D-A4A7-6A404EBCD79B}" srcOrd="0" destOrd="0" presId="urn:microsoft.com/office/officeart/2005/8/layout/list1"/>
    <dgm:cxn modelId="{F935C939-81B2-40C4-885E-D1D57C6C35E0}" type="presParOf" srcId="{3A588027-6072-4405-961A-FFF1A3601EFB}" destId="{486CB99C-2EF6-4E51-A9CD-67418CAC5886}" srcOrd="1" destOrd="0" presId="urn:microsoft.com/office/officeart/2005/8/layout/list1"/>
    <dgm:cxn modelId="{FF7EE5B3-2A45-4605-9126-2E4B24A1CFE3}" type="presParOf" srcId="{C1663FAE-7BC8-46B2-8AA9-9FFF85F0066F}" destId="{A962F98C-35E4-4286-B02C-6ECBD9B4FFC8}" srcOrd="13" destOrd="0" presId="urn:microsoft.com/office/officeart/2005/8/layout/list1"/>
    <dgm:cxn modelId="{EC2A0795-AE69-44C9-97FC-10466E88E341}" type="presParOf" srcId="{C1663FAE-7BC8-46B2-8AA9-9FFF85F0066F}" destId="{84D5017C-7DD9-42CE-B098-1D339B7CB125}" srcOrd="14" destOrd="0" presId="urn:microsoft.com/office/officeart/2005/8/layout/list1"/>
    <dgm:cxn modelId="{3E7FF077-F337-4ED2-A835-0C2996720F9B}" type="presParOf" srcId="{C1663FAE-7BC8-46B2-8AA9-9FFF85F0066F}" destId="{A0B9DA12-7307-4624-9AA3-6804EFCFC47D}" srcOrd="15" destOrd="0" presId="urn:microsoft.com/office/officeart/2005/8/layout/list1"/>
    <dgm:cxn modelId="{88DC103D-09AE-4FD1-AB57-E8EF02FD06A9}" type="presParOf" srcId="{C1663FAE-7BC8-46B2-8AA9-9FFF85F0066F}" destId="{A028DB1F-F799-49A2-AE9A-9F9B57A7F9C9}" srcOrd="16" destOrd="0" presId="urn:microsoft.com/office/officeart/2005/8/layout/list1"/>
    <dgm:cxn modelId="{CAEC426A-43D2-4BA9-B224-5D3609AF768E}" type="presParOf" srcId="{A028DB1F-F799-49A2-AE9A-9F9B57A7F9C9}" destId="{0420CBCC-A4BA-40CF-8EB2-5AEE78CFD3F0}" srcOrd="0" destOrd="0" presId="urn:microsoft.com/office/officeart/2005/8/layout/list1"/>
    <dgm:cxn modelId="{D515471A-276F-41BC-BC03-9B768F903725}" type="presParOf" srcId="{A028DB1F-F799-49A2-AE9A-9F9B57A7F9C9}" destId="{4EA7755D-7F48-4576-AEC2-FF88A8892166}" srcOrd="1" destOrd="0" presId="urn:microsoft.com/office/officeart/2005/8/layout/list1"/>
    <dgm:cxn modelId="{BFC50E66-D137-4F65-8811-4A676F884B5F}" type="presParOf" srcId="{C1663FAE-7BC8-46B2-8AA9-9FFF85F0066F}" destId="{6C65EC4B-F18F-440D-AEC7-2D8E2A5A2B2F}" srcOrd="17" destOrd="0" presId="urn:microsoft.com/office/officeart/2005/8/layout/list1"/>
    <dgm:cxn modelId="{44156FF0-DF47-4E95-AADE-49A130C10188}" type="presParOf" srcId="{C1663FAE-7BC8-46B2-8AA9-9FFF85F0066F}" destId="{AADDF1A5-2081-4C19-BBA0-67EE6A550B7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C7727D-5847-49FA-B1B5-F5CAEB055102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8560BC-D68C-41CF-9212-DA73682756A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>
              <a:latin typeface="Arial" pitchFamily="34" charset="0"/>
              <a:cs typeface="Arial" pitchFamily="34" charset="0"/>
            </a:rPr>
            <a:t>There is less concern about experts not being involved in research.</a:t>
          </a:r>
          <a:r>
            <a:rPr lang="en-US" sz="2400" dirty="0">
              <a:latin typeface="Arial" pitchFamily="34" charset="0"/>
              <a:cs typeface="Arial" pitchFamily="34" charset="0"/>
            </a:rPr>
            <a:t/>
          </a:r>
          <a:br>
            <a:rPr lang="en-US" sz="2400" dirty="0">
              <a:latin typeface="Arial" pitchFamily="34" charset="0"/>
              <a:cs typeface="Arial" pitchFamily="34" charset="0"/>
            </a:rPr>
          </a:b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E7EA3CF4-2233-4433-B0A2-59DE86C30F57}" type="parTrans" cxnId="{DFEE8D43-93F8-4AAE-BB94-5ED1F246BF7D}">
      <dgm:prSet/>
      <dgm:spPr/>
      <dgm:t>
        <a:bodyPr/>
        <a:lstStyle/>
        <a:p>
          <a:endParaRPr lang="en-US"/>
        </a:p>
      </dgm:t>
    </dgm:pt>
    <dgm:pt modelId="{4E34E949-D29D-4C53-A49E-03CB6FFFD971}" type="sibTrans" cxnId="{DFEE8D43-93F8-4AAE-BB94-5ED1F246BF7D}">
      <dgm:prSet/>
      <dgm:spPr/>
      <dgm:t>
        <a:bodyPr/>
        <a:lstStyle/>
        <a:p>
          <a:endParaRPr lang="en-US"/>
        </a:p>
      </dgm:t>
    </dgm:pt>
    <dgm:pt modelId="{B5949C9C-1C52-4788-BDE3-997384B1603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>
              <a:latin typeface="Arial" pitchFamily="34" charset="0"/>
              <a:cs typeface="Arial" pitchFamily="34" charset="0"/>
            </a:rPr>
            <a:t>The question is what kind of research material we collect.</a:t>
          </a:r>
        </a:p>
      </dgm:t>
    </dgm:pt>
    <dgm:pt modelId="{76834461-1234-449A-9972-00D0BD40F109}" type="parTrans" cxnId="{6DC16515-1BBB-4A28-B6E1-3A71A224DCF4}">
      <dgm:prSet/>
      <dgm:spPr/>
      <dgm:t>
        <a:bodyPr/>
        <a:lstStyle/>
        <a:p>
          <a:endParaRPr lang="en-US"/>
        </a:p>
      </dgm:t>
    </dgm:pt>
    <dgm:pt modelId="{06435C48-41D3-4AB2-BD2B-DBE843CF4F2F}" type="sibTrans" cxnId="{6DC16515-1BBB-4A28-B6E1-3A71A224DCF4}">
      <dgm:prSet/>
      <dgm:spPr/>
      <dgm:t>
        <a:bodyPr/>
        <a:lstStyle/>
        <a:p>
          <a:endParaRPr lang="en-US"/>
        </a:p>
      </dgm:t>
    </dgm:pt>
    <dgm:pt modelId="{8DD2D3DC-5CFB-4326-B836-A54A26359F57}" type="pres">
      <dgm:prSet presAssocID="{0DC7727D-5847-49FA-B1B5-F5CAEB055102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59C587D2-2158-41F9-B1FA-24FE3DAA1FBA}" type="pres">
      <dgm:prSet presAssocID="{F78560BC-D68C-41CF-9212-DA73682756AD}" presName="compNode" presStyleCnt="0"/>
      <dgm:spPr/>
    </dgm:pt>
    <dgm:pt modelId="{8171FC24-95E7-4518-869C-9158C954B2AD}" type="pres">
      <dgm:prSet presAssocID="{F78560BC-D68C-41CF-9212-DA73682756AD}" presName="iconRect" presStyleLbl="node1" presStyleIdx="0" presStyleCnt="2" custLinFactNeighborX="-7840" custLinFactNeighborY="11716"/>
      <dgm:spPr>
        <a:blipFill>
          <a:blip xmlns:r="http://schemas.openxmlformats.org/officeDocument/2006/relationships" r:embed="rId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="" xmlns:dgm14="http://schemas.microsoft.com/office/drawing/2010/diagram" id="0" name="" descr="Vprašanja"/>
        </a:ext>
      </dgm:extLst>
    </dgm:pt>
    <dgm:pt modelId="{6848D7CD-5E96-4AD9-90DB-52E12224C8CC}" type="pres">
      <dgm:prSet presAssocID="{F78560BC-D68C-41CF-9212-DA73682756AD}" presName="spaceRect" presStyleCnt="0"/>
      <dgm:spPr/>
    </dgm:pt>
    <dgm:pt modelId="{1A361093-2368-4B7A-B78C-0F6DFA25E3B3}" type="pres">
      <dgm:prSet presAssocID="{F78560BC-D68C-41CF-9212-DA73682756AD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sr-Latn-RS"/>
        </a:p>
      </dgm:t>
    </dgm:pt>
    <dgm:pt modelId="{33F5734F-9458-4C58-AFC1-B23D4D5A443C}" type="pres">
      <dgm:prSet presAssocID="{4E34E949-D29D-4C53-A49E-03CB6FFFD971}" presName="sibTrans" presStyleCnt="0"/>
      <dgm:spPr/>
    </dgm:pt>
    <dgm:pt modelId="{8DDB15A0-C430-4CBC-9169-E873D085B950}" type="pres">
      <dgm:prSet presAssocID="{B5949C9C-1C52-4788-BDE3-997384B16034}" presName="compNode" presStyleCnt="0"/>
      <dgm:spPr/>
    </dgm:pt>
    <dgm:pt modelId="{0EBC5F99-3650-4B1B-9E92-C83C3B640455}" type="pres">
      <dgm:prSet presAssocID="{B5949C9C-1C52-4788-BDE3-997384B16034}" presName="iconRect" presStyleLbl="node1" presStyleIdx="1" presStyleCnt="2" custLinFactNeighborX="-1204" custLinFactNeighborY="6160"/>
      <dgm:spPr>
        <a:blipFill>
          <a:blip xmlns:r="http://schemas.openxmlformats.org/officeDocument/2006/relationships"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="" xmlns:dgm14="http://schemas.microsoft.com/office/drawing/2010/diagram" id="0" name="" descr="Help"/>
        </a:ext>
      </dgm:extLst>
    </dgm:pt>
    <dgm:pt modelId="{A9E8DA18-3D58-4498-B80C-269FA49A8F3A}" type="pres">
      <dgm:prSet presAssocID="{B5949C9C-1C52-4788-BDE3-997384B16034}" presName="spaceRect" presStyleCnt="0"/>
      <dgm:spPr/>
    </dgm:pt>
    <dgm:pt modelId="{0598AD92-3FB6-4DEC-A6A7-47DF9420ACE9}" type="pres">
      <dgm:prSet presAssocID="{B5949C9C-1C52-4788-BDE3-997384B16034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7CF07732-37EF-4A87-B72C-5EE4C4D172DE}" type="presOf" srcId="{0DC7727D-5847-49FA-B1B5-F5CAEB055102}" destId="{8DD2D3DC-5CFB-4326-B836-A54A26359F57}" srcOrd="0" destOrd="0" presId="urn:microsoft.com/office/officeart/2018/2/layout/IconLabelList"/>
    <dgm:cxn modelId="{DFEE8D43-93F8-4AAE-BB94-5ED1F246BF7D}" srcId="{0DC7727D-5847-49FA-B1B5-F5CAEB055102}" destId="{F78560BC-D68C-41CF-9212-DA73682756AD}" srcOrd="0" destOrd="0" parTransId="{E7EA3CF4-2233-4433-B0A2-59DE86C30F57}" sibTransId="{4E34E949-D29D-4C53-A49E-03CB6FFFD971}"/>
    <dgm:cxn modelId="{88EF5E88-4E35-464A-B655-8A26685DC620}" type="presOf" srcId="{B5949C9C-1C52-4788-BDE3-997384B16034}" destId="{0598AD92-3FB6-4DEC-A6A7-47DF9420ACE9}" srcOrd="0" destOrd="0" presId="urn:microsoft.com/office/officeart/2018/2/layout/IconLabelList"/>
    <dgm:cxn modelId="{6DC16515-1BBB-4A28-B6E1-3A71A224DCF4}" srcId="{0DC7727D-5847-49FA-B1B5-F5CAEB055102}" destId="{B5949C9C-1C52-4788-BDE3-997384B16034}" srcOrd="1" destOrd="0" parTransId="{76834461-1234-449A-9972-00D0BD40F109}" sibTransId="{06435C48-41D3-4AB2-BD2B-DBE843CF4F2F}"/>
    <dgm:cxn modelId="{D841BF6C-1A4D-47D7-B341-82D3DFDDF7AC}" type="presOf" srcId="{F78560BC-D68C-41CF-9212-DA73682756AD}" destId="{1A361093-2368-4B7A-B78C-0F6DFA25E3B3}" srcOrd="0" destOrd="0" presId="urn:microsoft.com/office/officeart/2018/2/layout/IconLabelList"/>
    <dgm:cxn modelId="{7447ACEA-1125-41A8-A160-17DC09701F6D}" type="presParOf" srcId="{8DD2D3DC-5CFB-4326-B836-A54A26359F57}" destId="{59C587D2-2158-41F9-B1FA-24FE3DAA1FBA}" srcOrd="0" destOrd="0" presId="urn:microsoft.com/office/officeart/2018/2/layout/IconLabelList"/>
    <dgm:cxn modelId="{50583C62-BDE2-4F1E-948B-A91A1D63E375}" type="presParOf" srcId="{59C587D2-2158-41F9-B1FA-24FE3DAA1FBA}" destId="{8171FC24-95E7-4518-869C-9158C954B2AD}" srcOrd="0" destOrd="0" presId="urn:microsoft.com/office/officeart/2018/2/layout/IconLabelList"/>
    <dgm:cxn modelId="{81176FB2-BE03-49E2-845E-7E33510E14B5}" type="presParOf" srcId="{59C587D2-2158-41F9-B1FA-24FE3DAA1FBA}" destId="{6848D7CD-5E96-4AD9-90DB-52E12224C8CC}" srcOrd="1" destOrd="0" presId="urn:microsoft.com/office/officeart/2018/2/layout/IconLabelList"/>
    <dgm:cxn modelId="{CD5E40E9-E7DE-4F21-BF49-06FB188379E4}" type="presParOf" srcId="{59C587D2-2158-41F9-B1FA-24FE3DAA1FBA}" destId="{1A361093-2368-4B7A-B78C-0F6DFA25E3B3}" srcOrd="2" destOrd="0" presId="urn:microsoft.com/office/officeart/2018/2/layout/IconLabelList"/>
    <dgm:cxn modelId="{941A086D-DDEF-4FCE-9777-8A5476EDE1D7}" type="presParOf" srcId="{8DD2D3DC-5CFB-4326-B836-A54A26359F57}" destId="{33F5734F-9458-4C58-AFC1-B23D4D5A443C}" srcOrd="1" destOrd="0" presId="urn:microsoft.com/office/officeart/2018/2/layout/IconLabelList"/>
    <dgm:cxn modelId="{1A73662E-A84C-41D0-8AC3-96B4773C070F}" type="presParOf" srcId="{8DD2D3DC-5CFB-4326-B836-A54A26359F57}" destId="{8DDB15A0-C430-4CBC-9169-E873D085B950}" srcOrd="2" destOrd="0" presId="urn:microsoft.com/office/officeart/2018/2/layout/IconLabelList"/>
    <dgm:cxn modelId="{130CB683-B196-4E0C-A598-4E77AF3BE7C4}" type="presParOf" srcId="{8DDB15A0-C430-4CBC-9169-E873D085B950}" destId="{0EBC5F99-3650-4B1B-9E92-C83C3B640455}" srcOrd="0" destOrd="0" presId="urn:microsoft.com/office/officeart/2018/2/layout/IconLabelList"/>
    <dgm:cxn modelId="{07AE47AC-C7D1-4281-BBCA-583CA25C58E4}" type="presParOf" srcId="{8DDB15A0-C430-4CBC-9169-E873D085B950}" destId="{A9E8DA18-3D58-4498-B80C-269FA49A8F3A}" srcOrd="1" destOrd="0" presId="urn:microsoft.com/office/officeart/2018/2/layout/IconLabelList"/>
    <dgm:cxn modelId="{F46AA178-611B-40E7-8EC0-CC30D9B018D6}" type="presParOf" srcId="{8DDB15A0-C430-4CBC-9169-E873D085B950}" destId="{0598AD92-3FB6-4DEC-A6A7-47DF9420ACE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90B99D-CDA5-4E38-BB96-9663299B6324}">
      <dsp:nvSpPr>
        <dsp:cNvPr id="0" name=""/>
        <dsp:cNvSpPr/>
      </dsp:nvSpPr>
      <dsp:spPr>
        <a:xfrm>
          <a:off x="1541062" y="-5536"/>
          <a:ext cx="6566370" cy="6566370"/>
        </a:xfrm>
        <a:prstGeom prst="circularArrow">
          <a:avLst>
            <a:gd name="adj1" fmla="val 5274"/>
            <a:gd name="adj2" fmla="val 312630"/>
            <a:gd name="adj3" fmla="val 14214485"/>
            <a:gd name="adj4" fmla="val 17135008"/>
            <a:gd name="adj5" fmla="val 5477"/>
          </a:avLst>
        </a:prstGeom>
        <a:noFill/>
        <a:ln w="9525" cap="flat" cmpd="sng" algn="ctr">
          <a:solidFill>
            <a:srgbClr val="E32D91"/>
          </a:solidFill>
          <a:prstDash val="solid"/>
          <a:tailEnd type="arrow"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EEA761-40AC-49D9-AB5D-FBC35BE6E42D}">
      <dsp:nvSpPr>
        <dsp:cNvPr id="0" name=""/>
        <dsp:cNvSpPr/>
      </dsp:nvSpPr>
      <dsp:spPr>
        <a:xfrm>
          <a:off x="3566362" y="2208"/>
          <a:ext cx="2515769" cy="1257884"/>
        </a:xfrm>
        <a:prstGeom prst="roundRect">
          <a:avLst/>
        </a:prstGeom>
        <a:solidFill>
          <a:srgbClr val="E32D91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sr-Latn-RS" sz="2400" b="1" kern="1200" noProof="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Question</a:t>
          </a:r>
        </a:p>
      </dsp:txBody>
      <dsp:txXfrm>
        <a:off x="3566362" y="2208"/>
        <a:ext cx="2515769" cy="1257884"/>
      </dsp:txXfrm>
    </dsp:sp>
    <dsp:sp modelId="{CD2C78D6-54AF-4A51-BEA5-585F081EEC34}">
      <dsp:nvSpPr>
        <dsp:cNvPr id="0" name=""/>
        <dsp:cNvSpPr/>
      </dsp:nvSpPr>
      <dsp:spPr>
        <a:xfrm>
          <a:off x="5873317" y="1334129"/>
          <a:ext cx="2515769" cy="1257884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Literature research / theoretical basis</a:t>
          </a:r>
        </a:p>
      </dsp:txBody>
      <dsp:txXfrm>
        <a:off x="5873317" y="1334129"/>
        <a:ext cx="2515769" cy="1257884"/>
      </dsp:txXfrm>
    </dsp:sp>
    <dsp:sp modelId="{B4EF8CEB-59A0-4782-A92F-95B4F663C41F}">
      <dsp:nvSpPr>
        <dsp:cNvPr id="0" name=""/>
        <dsp:cNvSpPr/>
      </dsp:nvSpPr>
      <dsp:spPr>
        <a:xfrm>
          <a:off x="5873317" y="3997971"/>
          <a:ext cx="2515769" cy="1257884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Creating a </a:t>
          </a:r>
          <a:r>
            <a:rPr lang="sr-Latn-RS" sz="20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resarch </a:t>
          </a:r>
          <a:r>
            <a:rPr lang="en-US" sz="20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guide</a:t>
          </a:r>
          <a:r>
            <a:rPr lang="sr-Latn-RS" sz="20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 and tools</a:t>
          </a:r>
          <a:endParaRPr lang="en-US" sz="2000" b="1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5873317" y="3997971"/>
        <a:ext cx="2515769" cy="1257884"/>
      </dsp:txXfrm>
    </dsp:sp>
    <dsp:sp modelId="{30479B54-C2BE-4355-91BB-856E5FCA44BC}">
      <dsp:nvSpPr>
        <dsp:cNvPr id="0" name=""/>
        <dsp:cNvSpPr/>
      </dsp:nvSpPr>
      <dsp:spPr>
        <a:xfrm>
          <a:off x="3566362" y="5329892"/>
          <a:ext cx="2515769" cy="1257884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Organization and realization</a:t>
          </a:r>
          <a:endParaRPr lang="sr-Latn-RS" sz="1800" b="1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observation/ interview/ FG</a:t>
          </a:r>
        </a:p>
      </dsp:txBody>
      <dsp:txXfrm>
        <a:off x="3566362" y="5329892"/>
        <a:ext cx="2515769" cy="1257884"/>
      </dsp:txXfrm>
    </dsp:sp>
    <dsp:sp modelId="{ABDE734B-F51C-4396-8CD4-DE6AF11ED70B}">
      <dsp:nvSpPr>
        <dsp:cNvPr id="0" name=""/>
        <dsp:cNvSpPr/>
      </dsp:nvSpPr>
      <dsp:spPr>
        <a:xfrm>
          <a:off x="1259407" y="3997971"/>
          <a:ext cx="2515769" cy="1257884"/>
        </a:xfrm>
        <a:prstGeom prst="roundRect">
          <a:avLst/>
        </a:prstGeom>
        <a:solidFill>
          <a:srgbClr val="4775E7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noProof="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Transcript</a:t>
          </a:r>
          <a:endParaRPr lang="en-US" sz="2400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1259407" y="3997971"/>
        <a:ext cx="2515769" cy="1257884"/>
      </dsp:txXfrm>
    </dsp:sp>
    <dsp:sp modelId="{DFC7D795-6D6D-46BA-ABE1-E799806B6E6B}">
      <dsp:nvSpPr>
        <dsp:cNvPr id="0" name=""/>
        <dsp:cNvSpPr/>
      </dsp:nvSpPr>
      <dsp:spPr>
        <a:xfrm>
          <a:off x="1259407" y="1334129"/>
          <a:ext cx="2515769" cy="1257884"/>
        </a:xfrm>
        <a:prstGeom prst="roundRect">
          <a:avLst/>
        </a:prstGeom>
        <a:solidFill>
          <a:srgbClr val="8971E1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sr-Latn-RS" sz="2800" b="1" kern="1200" noProof="0" dirty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Analysis</a:t>
          </a:r>
        </a:p>
      </dsp:txBody>
      <dsp:txXfrm>
        <a:off x="1259407" y="1334129"/>
        <a:ext cx="2515769" cy="125788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F88FAF-9B34-4D06-9714-BF614CD73C03}">
      <dsp:nvSpPr>
        <dsp:cNvPr id="0" name=""/>
        <dsp:cNvSpPr/>
      </dsp:nvSpPr>
      <dsp:spPr>
        <a:xfrm>
          <a:off x="0" y="393378"/>
          <a:ext cx="8450317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55838" tIns="458216" rIns="655838" bIns="128016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Latn-RS" sz="1800" b="0" kern="1200" dirty="0">
              <a:latin typeface="Arial" pitchFamily="34" charset="0"/>
              <a:cs typeface="Arial" pitchFamily="34" charset="0"/>
            </a:rPr>
            <a:t>M</a:t>
          </a:r>
          <a:r>
            <a:rPr lang="en-US" sz="1800" b="0" kern="1200" dirty="0">
              <a:latin typeface="Arial" pitchFamily="34" charset="0"/>
              <a:cs typeface="Arial" pitchFamily="34" charset="0"/>
            </a:rPr>
            <a:t>inoritized, marginalized and oppressed</a:t>
          </a:r>
          <a:endParaRPr lang="en-GB" sz="1800" b="0" kern="1200" noProof="0" dirty="0">
            <a:latin typeface="Arial" pitchFamily="34" charset="0"/>
            <a:cs typeface="Arial" pitchFamily="34" charset="0"/>
          </a:endParaRPr>
        </a:p>
      </dsp:txBody>
      <dsp:txXfrm>
        <a:off x="0" y="393378"/>
        <a:ext cx="8450317" cy="831600"/>
      </dsp:txXfrm>
    </dsp:sp>
    <dsp:sp modelId="{ED8BCFAF-632A-4C49-9B0C-8EA0C1A2420B}">
      <dsp:nvSpPr>
        <dsp:cNvPr id="0" name=""/>
        <dsp:cNvSpPr/>
      </dsp:nvSpPr>
      <dsp:spPr>
        <a:xfrm>
          <a:off x="296390" y="0"/>
          <a:ext cx="5915221" cy="6494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581" tIns="0" rIns="223581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200" b="1" kern="1200" noProof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PARENTS /OTHER FAMILY MEMBERS</a:t>
          </a:r>
        </a:p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200" b="1" kern="1200" noProof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96390" y="0"/>
        <a:ext cx="5915221" cy="649440"/>
      </dsp:txXfrm>
    </dsp:sp>
    <dsp:sp modelId="{06DFFCFD-73F0-4D02-9B32-2AD56B2D7AC9}">
      <dsp:nvSpPr>
        <dsp:cNvPr id="0" name=""/>
        <dsp:cNvSpPr/>
      </dsp:nvSpPr>
      <dsp:spPr>
        <a:xfrm>
          <a:off x="0" y="1763091"/>
          <a:ext cx="8450317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55838" tIns="458216" rIns="65583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noProof="0" dirty="0">
              <a:latin typeface="Arial" pitchFamily="34" charset="0"/>
              <a:cs typeface="Arial" pitchFamily="34" charset="0"/>
            </a:rPr>
            <a:t>Neglecting the experience of children;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noProof="0" dirty="0">
              <a:latin typeface="Arial" pitchFamily="34" charset="0"/>
              <a:cs typeface="Arial" pitchFamily="34" charset="0"/>
            </a:rPr>
            <a:t>Child: natural, predictable, unimportant</a:t>
          </a:r>
        </a:p>
      </dsp:txBody>
      <dsp:txXfrm>
        <a:off x="0" y="1763091"/>
        <a:ext cx="8450317" cy="1108800"/>
      </dsp:txXfrm>
    </dsp:sp>
    <dsp:sp modelId="{6C48FDF3-7D48-48B5-9FA7-3DB89E366DC9}">
      <dsp:nvSpPr>
        <dsp:cNvPr id="0" name=""/>
        <dsp:cNvSpPr/>
      </dsp:nvSpPr>
      <dsp:spPr>
        <a:xfrm>
          <a:off x="292013" y="1116558"/>
          <a:ext cx="5915221" cy="649440"/>
        </a:xfrm>
        <a:prstGeom prst="roundRect">
          <a:avLst/>
        </a:prstGeom>
        <a:solidFill>
          <a:srgbClr val="FF66CC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581" tIns="0" rIns="223581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noProof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CHILDREN</a:t>
          </a:r>
        </a:p>
      </dsp:txBody>
      <dsp:txXfrm>
        <a:off x="292013" y="1116558"/>
        <a:ext cx="5915221" cy="649440"/>
      </dsp:txXfrm>
    </dsp:sp>
    <dsp:sp modelId="{D8AED52C-23DC-48F6-B340-F25F08C1AF81}">
      <dsp:nvSpPr>
        <dsp:cNvPr id="0" name=""/>
        <dsp:cNvSpPr/>
      </dsp:nvSpPr>
      <dsp:spPr>
        <a:xfrm>
          <a:off x="0" y="3220818"/>
          <a:ext cx="8450317" cy="554400"/>
        </a:xfrm>
        <a:prstGeom prst="decagon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6FB4A9-ECCD-413C-A651-5D44D13075A3}">
      <dsp:nvSpPr>
        <dsp:cNvPr id="0" name=""/>
        <dsp:cNvSpPr/>
      </dsp:nvSpPr>
      <dsp:spPr>
        <a:xfrm>
          <a:off x="246821" y="2693057"/>
          <a:ext cx="5915221" cy="6494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581" tIns="0" rIns="223581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noProof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PROFESSIONALS</a:t>
          </a:r>
        </a:p>
      </dsp:txBody>
      <dsp:txXfrm>
        <a:off x="246821" y="2693057"/>
        <a:ext cx="5915221" cy="649440"/>
      </dsp:txXfrm>
    </dsp:sp>
    <dsp:sp modelId="{84D5017C-7DD9-42CE-B098-1D339B7CB125}">
      <dsp:nvSpPr>
        <dsp:cNvPr id="0" name=""/>
        <dsp:cNvSpPr/>
      </dsp:nvSpPr>
      <dsp:spPr>
        <a:xfrm>
          <a:off x="0" y="4756659"/>
          <a:ext cx="8450317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6CB99C-2EF6-4E51-A9CD-67418CAC5886}">
      <dsp:nvSpPr>
        <dsp:cNvPr id="0" name=""/>
        <dsp:cNvSpPr/>
      </dsp:nvSpPr>
      <dsp:spPr>
        <a:xfrm>
          <a:off x="295516" y="4382215"/>
          <a:ext cx="5915221" cy="6494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581" tIns="0" rIns="223581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noProof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MANAGERS</a:t>
          </a:r>
        </a:p>
      </dsp:txBody>
      <dsp:txXfrm>
        <a:off x="295516" y="4382215"/>
        <a:ext cx="5915221" cy="649440"/>
      </dsp:txXfrm>
    </dsp:sp>
    <dsp:sp modelId="{AADDF1A5-2081-4C19-BBA0-67EE6A550B77}">
      <dsp:nvSpPr>
        <dsp:cNvPr id="0" name=""/>
        <dsp:cNvSpPr/>
      </dsp:nvSpPr>
      <dsp:spPr>
        <a:xfrm>
          <a:off x="0" y="5285317"/>
          <a:ext cx="8450317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A7755D-7F48-4576-AEC2-FF88A8892166}">
      <dsp:nvSpPr>
        <dsp:cNvPr id="0" name=""/>
        <dsp:cNvSpPr/>
      </dsp:nvSpPr>
      <dsp:spPr>
        <a:xfrm>
          <a:off x="265035" y="5190277"/>
          <a:ext cx="5915221" cy="64944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581" tIns="0" rIns="223581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noProof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POLICY MAKERS</a:t>
          </a:r>
        </a:p>
      </dsp:txBody>
      <dsp:txXfrm>
        <a:off x="265035" y="5190277"/>
        <a:ext cx="5915221" cy="64944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71FC24-95E7-4518-869C-9158C954B2AD}">
      <dsp:nvSpPr>
        <dsp:cNvPr id="0" name=""/>
        <dsp:cNvSpPr/>
      </dsp:nvSpPr>
      <dsp:spPr>
        <a:xfrm>
          <a:off x="1595390" y="306805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61093-2368-4B7A-B78C-0F6DFA25E3B3}">
      <dsp:nvSpPr>
        <dsp:cNvPr id="0" name=""/>
        <dsp:cNvSpPr/>
      </dsp:nvSpPr>
      <dsp:spPr>
        <a:xfrm>
          <a:off x="559800" y="2652291"/>
          <a:ext cx="4320000" cy="16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Arial" pitchFamily="34" charset="0"/>
              <a:cs typeface="Arial" pitchFamily="34" charset="0"/>
            </a:rPr>
            <a:t>There is less concern about experts not being involved in research.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/>
          </a:r>
          <a:br>
            <a:rPr lang="en-US" sz="2400" kern="1200" dirty="0">
              <a:latin typeface="Arial" pitchFamily="34" charset="0"/>
              <a:cs typeface="Arial" pitchFamily="34" charset="0"/>
            </a:rPr>
          </a:b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559800" y="2652291"/>
        <a:ext cx="4320000" cy="1620000"/>
      </dsp:txXfrm>
    </dsp:sp>
    <dsp:sp modelId="{0EBC5F99-3650-4B1B-9E92-C83C3B640455}">
      <dsp:nvSpPr>
        <dsp:cNvPr id="0" name=""/>
        <dsp:cNvSpPr/>
      </dsp:nvSpPr>
      <dsp:spPr>
        <a:xfrm>
          <a:off x="6800394" y="198797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98AD92-3FB6-4DEC-A6A7-47DF9420ACE9}">
      <dsp:nvSpPr>
        <dsp:cNvPr id="0" name=""/>
        <dsp:cNvSpPr/>
      </dsp:nvSpPr>
      <dsp:spPr>
        <a:xfrm>
          <a:off x="5635800" y="2652291"/>
          <a:ext cx="4320000" cy="16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Arial" pitchFamily="34" charset="0"/>
              <a:cs typeface="Arial" pitchFamily="34" charset="0"/>
            </a:rPr>
            <a:t>The question is what kind of research material we collect.</a:t>
          </a:r>
        </a:p>
      </dsp:txBody>
      <dsp:txXfrm>
        <a:off x="5635800" y="2652291"/>
        <a:ext cx="4320000" cy="16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72820-7889-48F7-A302-754428D168A4}" type="datetimeFigureOut">
              <a:rPr lang="es-ES" smtClean="0"/>
              <a:pPr/>
              <a:t>08/05/2023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652784-8C3B-48E2-B840-7153AEEA2E9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122776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CD70FD5-A098-4DC6-9C4B-0DD420D369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2F20244-B12D-41BE-9A15-932BD13D1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D2A029E-A3B7-42A0-B5B9-11F97EBD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6E4C-BA33-4241-86CC-8DF1B0B96C83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A265B60-5996-4B84-A4D0-1D997BA05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B902EE1-AA38-4674-913E-F71C7482F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176016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8C50732-A98B-49C4-8695-E5A0D2BD6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62204BC0-E743-4B20-9A4D-C4CDCEB4A6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4568236-4921-430F-B7B8-649874014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75B1A-00BC-4D5C-BE9B-90F5115CF30A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D6C0870-85C6-45E6-9ABC-880A202E9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FCA6107-9433-4AA0-AAAF-6E3FC829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744152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395F4DC4-55AF-48E1-B18B-F5967F5FD2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B1C9B52D-6C94-44DF-852C-C6AF1D4D3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939A031-F11E-4878-B35F-1E1004A43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BFA63-E786-4858-86C1-75FE9E846F59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5185E12-D220-413D-991F-B264338F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64CB44D-0F2F-43DF-9FD3-DAE4E2C2C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120942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tabele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sl-SI" noProof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6FEB3F8-2342-840F-4767-EEEB6FA01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114BD32-5B38-194E-241C-34477E020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517E70-3E8B-0D0F-9A02-37AC5EA47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9CA97-3662-4AFE-B906-FC7BB45E5FE6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="" xmlns:p14="http://schemas.microsoft.com/office/powerpoint/2010/main" val="2615498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"/>
          <p:cNvSpPr/>
          <p:nvPr/>
        </p:nvSpPr>
        <p:spPr>
          <a:xfrm>
            <a:off x="0" y="0"/>
            <a:ext cx="12192000" cy="6876400"/>
          </a:xfrm>
          <a:prstGeom prst="frame">
            <a:avLst>
              <a:gd name="adj1" fmla="val 792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Google Shape;275;p11"/>
          <p:cNvSpPr/>
          <p:nvPr/>
        </p:nvSpPr>
        <p:spPr>
          <a:xfrm>
            <a:off x="-156367" y="1129676"/>
            <a:ext cx="807200" cy="807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6" name="Google Shape;276;p11"/>
          <p:cNvSpPr/>
          <p:nvPr/>
        </p:nvSpPr>
        <p:spPr>
          <a:xfrm>
            <a:off x="290467" y="228333"/>
            <a:ext cx="1405600" cy="14056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7" name="Google Shape;277;p11"/>
          <p:cNvSpPr/>
          <p:nvPr/>
        </p:nvSpPr>
        <p:spPr>
          <a:xfrm>
            <a:off x="1542635" y="-183032"/>
            <a:ext cx="531600" cy="5316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8" name="Google Shape;278;p11"/>
          <p:cNvSpPr/>
          <p:nvPr/>
        </p:nvSpPr>
        <p:spPr>
          <a:xfrm>
            <a:off x="1862967" y="450019"/>
            <a:ext cx="182400" cy="182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9" name="Google Shape;279;p11"/>
          <p:cNvSpPr/>
          <p:nvPr/>
        </p:nvSpPr>
        <p:spPr>
          <a:xfrm>
            <a:off x="650837" y="1779313"/>
            <a:ext cx="284000" cy="284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0" name="Google Shape;280;p11"/>
          <p:cNvSpPr/>
          <p:nvPr/>
        </p:nvSpPr>
        <p:spPr>
          <a:xfrm>
            <a:off x="10463933" y="5557439"/>
            <a:ext cx="1463600" cy="14636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1"/>
          <p:cNvSpPr/>
          <p:nvPr/>
        </p:nvSpPr>
        <p:spPr>
          <a:xfrm>
            <a:off x="11343325" y="3974861"/>
            <a:ext cx="1032800" cy="10328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2" name="Google Shape;282;p11"/>
          <p:cNvSpPr/>
          <p:nvPr/>
        </p:nvSpPr>
        <p:spPr>
          <a:xfrm>
            <a:off x="10792135" y="5298587"/>
            <a:ext cx="551200" cy="551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3" name="Google Shape;283;p11"/>
          <p:cNvSpPr/>
          <p:nvPr/>
        </p:nvSpPr>
        <p:spPr>
          <a:xfrm>
            <a:off x="11496065" y="5163513"/>
            <a:ext cx="284000" cy="284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4" name="Google Shape;284;p11"/>
          <p:cNvSpPr/>
          <p:nvPr/>
        </p:nvSpPr>
        <p:spPr>
          <a:xfrm>
            <a:off x="10066696" y="6402211"/>
            <a:ext cx="284000" cy="284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5" name="Google Shape;285;p11"/>
          <p:cNvSpPr/>
          <p:nvPr/>
        </p:nvSpPr>
        <p:spPr>
          <a:xfrm>
            <a:off x="9767548" y="6232889"/>
            <a:ext cx="125200" cy="125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6" name="Google Shape;286;p11"/>
          <p:cNvSpPr/>
          <p:nvPr/>
        </p:nvSpPr>
        <p:spPr>
          <a:xfrm>
            <a:off x="344385" y="2102800"/>
            <a:ext cx="125200" cy="125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7" name="Google Shape;287;p11"/>
          <p:cNvSpPr/>
          <p:nvPr/>
        </p:nvSpPr>
        <p:spPr>
          <a:xfrm>
            <a:off x="11635215" y="4266754"/>
            <a:ext cx="449023" cy="449023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oogle Shape;288;p11"/>
          <p:cNvGrpSpPr/>
          <p:nvPr/>
        </p:nvGrpSpPr>
        <p:grpSpPr>
          <a:xfrm>
            <a:off x="10856501" y="5970098"/>
            <a:ext cx="678468" cy="638281"/>
            <a:chOff x="5972700" y="2330200"/>
            <a:chExt cx="411625" cy="387275"/>
          </a:xfrm>
        </p:grpSpPr>
        <p:sp>
          <p:nvSpPr>
            <p:cNvPr id="289" name="Google Shape;289;p1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" name="Google Shape;291;p11"/>
          <p:cNvGrpSpPr/>
          <p:nvPr/>
        </p:nvGrpSpPr>
        <p:grpSpPr>
          <a:xfrm>
            <a:off x="727495" y="509853"/>
            <a:ext cx="531544" cy="842560"/>
            <a:chOff x="6718575" y="2318625"/>
            <a:chExt cx="256950" cy="407375"/>
          </a:xfrm>
        </p:grpSpPr>
        <p:sp>
          <p:nvSpPr>
            <p:cNvPr id="292" name="Google Shape;292;p11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6" name="Google Shape;296;p11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00" name="Google Shape;300;p11"/>
          <p:cNvSpPr txBox="1">
            <a:spLocks noGrp="1"/>
          </p:cNvSpPr>
          <p:nvPr>
            <p:ph type="sldNum" idx="12"/>
          </p:nvPr>
        </p:nvSpPr>
        <p:spPr>
          <a:xfrm>
            <a:off x="10823979" y="557417"/>
            <a:ext cx="7316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B5AE8F8-54AA-4EC6-A49F-353E70C47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E3A84A6-DFAE-4CEE-9EE4-FDD116C0A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E28671C-734A-4170-8F94-84FAB79AE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50655-73A0-4572-A0ED-89A977D4F4B4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050405B-6A76-46F1-A849-AA756EA41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1C09FAE-A759-4A77-931D-4F7511C09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918465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F0790EE-90E0-4302-935F-4D0993D9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EF15C41-A530-4970-827C-8726006BC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90DF606-F28A-444F-A994-5E5772E09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40607-1A33-41AC-B862-4CAF17F88E26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4F6F367-2509-45A1-ACA6-B85720C0F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E5FB4F6-95E8-41B2-8101-4B901C32E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528777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42C0FE4-04A5-4624-BA14-E9B37A24F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3C33417-3D9E-4F87-A7E3-023087B6AB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056555C-72D9-4F5F-A9FB-FA9C422C6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4C79B9F5-6F20-4120-9D66-609FB2FB6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074E-C988-44AA-B7AC-4743966D7C5E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5F87CC6-1D3B-4158-A7A0-A2A32D607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5AD72249-8272-4B2C-9857-C32F664C6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565929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9106522-A128-416E-84CD-08B9EA6EB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E11F401-21EA-4E7D-94EF-6C679EC7E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94628985-55D7-451C-A526-43C48677D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F636CECD-9B69-435F-96F5-26B059F357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286C22D-7A86-48CE-918E-679C384C7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42C41C32-983D-43BE-936D-42F8AA170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CE1C9-C2BB-4A64-81D6-C3A3F6D5C0B7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5F816196-160A-41A2-ACF6-BA9A06909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F1E86A4B-D925-4631-B3CD-A82DCD3EA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467165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9B1D7BB-E23F-4A0C-8CF9-605FE10CA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3C9C3EDE-C509-44ED-B0A5-E687027A6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A307-3576-49B5-9F6B-A8C1A939E865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3D6BA4B7-0717-44D3-BDD7-09F2C2775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F209A16D-F6E0-46AC-A595-BBAF00AFA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94457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8C4D2F6F-1C00-4643-AADE-0DE023BC7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EC523-BCCE-4ECD-8234-B2488EC01DDC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39F932C9-B9F8-48B4-AC79-E80EE37BE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6D38949E-5608-4959-AD83-E346A983C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701522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61EDBFB-EF15-4190-8F57-177C1FF9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F49A0EA-6264-4C5B-824B-9753C2D96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95027CB7-1C45-4F76-89DD-44F0FE8D3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88ACA933-CE95-4AF5-A855-A2F73FE3A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37E-02D6-4787-9E7E-C67D39D18183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5F10AB8-29A9-4DC5-9F7F-D4CF7556F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CB7A037-2F9B-4A08-AC96-23C669A2D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239526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AE608A4-B3B5-478E-A56F-A90D81145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262809A9-4EAF-461E-ACC3-B7CCCAC50F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0272C6F3-8ABD-4F1F-A7A1-C4AC62B81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AFCF432-4DCF-4BDA-89BA-593734133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2C714-607E-4B5E-A66A-302C9B6F6671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AA4AF4-CDFC-4B00-80F0-19F706C9F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F1AEA35-21BA-4D21-938A-4DE39A51F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130544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02385FE3-1265-43EC-B40B-F148D8236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C92FCD8-3AF2-4DFC-8583-5654A051E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826B81D-562D-413E-B6EC-984FD7433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4E956-60FF-4E63-A4CA-3B59A3DCB9CC}" type="datetime1">
              <a:rPr lang="es-ES" smtClean="0"/>
              <a:pPr/>
              <a:t>08/05/2023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12687D7-BC1E-4DFF-B0F1-0C4D3B48D1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102B6FC-D070-47BD-89C6-DB76EAFD0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A6DF4-A07D-47D0-8758-60FAF3B61B8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11240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4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7" Type="http://schemas.openxmlformats.org/officeDocument/2006/relationships/image" Target="../media/image71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emf"/><Relationship Id="rId5" Type="http://schemas.openxmlformats.org/officeDocument/2006/relationships/image" Target="../media/image69.emf"/><Relationship Id="rId4" Type="http://schemas.openxmlformats.org/officeDocument/2006/relationships/image" Target="../media/image68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3D6309B6-CFEA-4166-BB99-2EBCCF0E9C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C63FF69-ADD7-4A4B-B14F-4FDFDBFBC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984" y="1326996"/>
            <a:ext cx="6266543" cy="1282700"/>
          </a:xfrm>
        </p:spPr>
        <p:txBody>
          <a:bodyPr>
            <a:noAutofit/>
          </a:bodyPr>
          <a:lstStyle/>
          <a:p>
            <a:r>
              <a:rPr lang="es-E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EUROPEAN FAMILY SUPPORT NETWORK</a:t>
            </a:r>
          </a:p>
        </p:txBody>
      </p:sp>
      <p:sp>
        <p:nvSpPr>
          <p:cNvPr id="13" name="Marcador de número de diapositiva 12">
            <a:extLst>
              <a:ext uri="{FF2B5EF4-FFF2-40B4-BE49-F238E27FC236}">
                <a16:creationId xmlns="" xmlns:a16="http://schemas.microsoft.com/office/drawing/2014/main" id="{D054D67C-28F6-454E-8668-4404F056F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1</a:t>
            </a:fld>
            <a:endParaRPr lang="es-ES" dirty="0"/>
          </a:p>
        </p:txBody>
      </p:sp>
      <p:pic>
        <p:nvPicPr>
          <p:cNvPr id="8" name="logo">
            <a:extLst>
              <a:ext uri="{FF2B5EF4-FFF2-40B4-BE49-F238E27FC236}">
                <a16:creationId xmlns="" xmlns:a16="http://schemas.microsoft.com/office/drawing/2014/main" id="{49CF5CF7-BC54-4FD4-B669-98002D8169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73371" y="4522642"/>
            <a:ext cx="2599529" cy="19448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4" name="Imagen 3" descr="Imagen que contiene Interfaz de usuario gráfica&#10;&#10;Descripción generada automáticamente">
            <a:extLst>
              <a:ext uri="{FF2B5EF4-FFF2-40B4-BE49-F238E27FC236}">
                <a16:creationId xmlns="" xmlns:a16="http://schemas.microsoft.com/office/drawing/2014/main" id="{E4FE44D7-E713-47DB-A216-F6A4290C92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11" y="6008878"/>
            <a:ext cx="4175760" cy="69494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F1425F7D-F9CA-5CB5-AF5A-FB7C82073166}"/>
              </a:ext>
            </a:extLst>
          </p:cNvPr>
          <p:cNvSpPr txBox="1"/>
          <p:nvPr/>
        </p:nvSpPr>
        <p:spPr>
          <a:xfrm>
            <a:off x="7353300" y="1968346"/>
            <a:ext cx="4419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rgbClr val="2D3778"/>
                </a:solidFill>
              </a:rPr>
              <a:t>Training School</a:t>
            </a:r>
          </a:p>
          <a:p>
            <a:pPr algn="ctr"/>
            <a:r>
              <a:rPr lang="es-ES" sz="2400" dirty="0">
                <a:solidFill>
                  <a:srgbClr val="2D3778"/>
                </a:solidFill>
              </a:rPr>
              <a:t>FAMILY SUPPORT SKILLS:</a:t>
            </a:r>
          </a:p>
          <a:p>
            <a:pPr algn="ctr"/>
            <a:r>
              <a:rPr lang="es-ES" sz="2400" dirty="0">
                <a:solidFill>
                  <a:srgbClr val="2D3778"/>
                </a:solidFill>
              </a:rPr>
              <a:t>Creating an agenda for family workforce skills research development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1876097" y="3244334"/>
            <a:ext cx="65770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r-Latn-RS" altLang="sl-SI" sz="3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sl-SI" altLang="sl-SI" sz="2800" b="1" dirty="0">
                <a:latin typeface="Arial" pitchFamily="34" charset="0"/>
                <a:cs typeface="Arial" pitchFamily="34" charset="0"/>
              </a:rPr>
              <a:t> </a:t>
            </a:r>
            <a:endParaRPr lang="sr-Latn-R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7120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Visual techniques</a:t>
            </a:r>
            <a:endParaRPr lang="sr-Latn-RS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Maps, drawings, photos, model building, ranking and grading, guided tours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To show </a:t>
            </a:r>
            <a:r>
              <a:rPr lang="en-US" dirty="0">
                <a:latin typeface="Arial" pitchFamily="34" charset="0"/>
                <a:cs typeface="Arial" pitchFamily="34" charset="0"/>
              </a:rPr>
              <a:t>adults the environment in which the child resides, and the issues that are important to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him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/ her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To indicate </a:t>
            </a:r>
            <a:r>
              <a:rPr lang="en-US" dirty="0">
                <a:latin typeface="Arial" pitchFamily="34" charset="0"/>
                <a:cs typeface="Arial" pitchFamily="34" charset="0"/>
              </a:rPr>
              <a:t>the child's attitude towards the environment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For the </a:t>
            </a:r>
            <a:r>
              <a:rPr lang="en-US" dirty="0">
                <a:latin typeface="Arial" pitchFamily="34" charset="0"/>
                <a:cs typeface="Arial" pitchFamily="34" charset="0"/>
              </a:rPr>
              <a:t>child to give his assessment of the environment and</a:t>
            </a:r>
          </a:p>
          <a:p>
            <a:pPr>
              <a:buNone/>
            </a:pPr>
            <a:r>
              <a:rPr lang="sr-Latn-R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ideas </a:t>
            </a:r>
            <a:r>
              <a:rPr lang="en-US" dirty="0">
                <a:latin typeface="Arial" pitchFamily="34" charset="0"/>
                <a:cs typeface="Arial" pitchFamily="34" charset="0"/>
              </a:rPr>
              <a:t>for its improvement</a:t>
            </a:r>
            <a:endParaRPr lang="sr-Latn-R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10</a:t>
            </a:fld>
            <a:endParaRPr lang="es-ES" dirty="0"/>
          </a:p>
        </p:txBody>
      </p:sp>
      <p:pic>
        <p:nvPicPr>
          <p:cNvPr id="5" name="Picture 4" descr="This is why children's TV is so weird – and so mesmerising | Mosa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3938" y="4682359"/>
            <a:ext cx="3535417" cy="19864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93683" y="268014"/>
            <a:ext cx="5326117" cy="5908949"/>
          </a:xfrm>
        </p:spPr>
        <p:txBody>
          <a:bodyPr/>
          <a:lstStyle/>
          <a:p>
            <a:pPr algn="ctr">
              <a:buNone/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BODY MAPPING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I like it / I don't like it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To explore what children like and dislike about the work they do and how the work affects different aspects of their lives</a:t>
            </a:r>
          </a:p>
          <a:p>
            <a:endParaRPr lang="sr-Latn-R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200" y="296370"/>
            <a:ext cx="5181600" cy="4351338"/>
          </a:xfrm>
        </p:spPr>
        <p:txBody>
          <a:bodyPr/>
          <a:lstStyle/>
          <a:p>
            <a:pPr algn="ctr">
              <a:buNone/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ONE OF MY DAYS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A timeline to explore children's roles and responsibilities in everyday life and to reflect on the ways in which children balance housework, paid work, study, play and other opportunities</a:t>
            </a:r>
            <a:endParaRPr lang="sr-Latn-R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11</a:t>
            </a:fld>
            <a:endParaRPr lang="es-ES" dirty="0"/>
          </a:p>
        </p:txBody>
      </p:sp>
      <p:pic>
        <p:nvPicPr>
          <p:cNvPr id="9" name="Picture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8538" y="3263463"/>
            <a:ext cx="4398579" cy="3361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4853" y="3726898"/>
            <a:ext cx="3814883" cy="268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0903" y="3335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GUIDED TOURS - CHILDREN LEAD</a:t>
            </a:r>
            <a:b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>
                <a:latin typeface="Arial" pitchFamily="34" charset="0"/>
                <a:cs typeface="Arial" pitchFamily="34" charset="0"/>
              </a:rPr>
              <a:t>Objective: To investigate what children like/dislike about the work they do</a:t>
            </a:r>
            <a:endParaRPr lang="sr-Latn-R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12</a:t>
            </a:fld>
            <a:endParaRPr lang="es-ES" dirty="0"/>
          </a:p>
        </p:txBody>
      </p:sp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9421" y="1876097"/>
            <a:ext cx="7409793" cy="4477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 dirty="0"/>
          </a:p>
        </p:txBody>
      </p:sp>
      <p:pic>
        <p:nvPicPr>
          <p:cNvPr id="15668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40447" y="9969693"/>
            <a:ext cx="12373979" cy="8747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D:\Nela\MIGREC\UNICEF Migracije\Razvoj kurikuluma\Instrumenti migracije\CCMg Ilustracije i simboli MAPE\Srce i X - A4-01.jpg"/>
          <p:cNvPicPr/>
          <p:nvPr/>
        </p:nvPicPr>
        <p:blipFill>
          <a:blip r:embed="rId3" cstate="print"/>
          <a:srcRect b="67959"/>
          <a:stretch>
            <a:fillRect/>
          </a:stretch>
        </p:blipFill>
        <p:spPr bwMode="auto">
          <a:xfrm>
            <a:off x="5849071" y="1323744"/>
            <a:ext cx="2807183" cy="159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/>
          <p:cNvPicPr/>
          <p:nvPr/>
        </p:nvPicPr>
        <p:blipFill>
          <a:blip r:embed="rId4" cstate="print"/>
          <a:srcRect t="2872" r="65951" b="50640"/>
          <a:stretch>
            <a:fillRect/>
          </a:stretch>
        </p:blipFill>
        <p:spPr bwMode="auto">
          <a:xfrm>
            <a:off x="9487446" y="0"/>
            <a:ext cx="229165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/>
          <p:nvPr/>
        </p:nvPicPr>
        <p:blipFill>
          <a:blip r:embed="rId5" cstate="print"/>
          <a:srcRect r="74477"/>
          <a:stretch>
            <a:fillRect/>
          </a:stretch>
        </p:blipFill>
        <p:spPr bwMode="auto">
          <a:xfrm>
            <a:off x="8762839" y="2565400"/>
            <a:ext cx="1549400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/>
          <p:nvPr/>
        </p:nvPicPr>
        <p:blipFill>
          <a:blip r:embed="rId6" cstate="print"/>
          <a:srcRect t="2652" r="78044"/>
          <a:stretch>
            <a:fillRect/>
          </a:stretch>
        </p:blipFill>
        <p:spPr bwMode="auto">
          <a:xfrm>
            <a:off x="6917882" y="3594101"/>
            <a:ext cx="1041561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Emotikoni - A4.jpg"/>
          <p:cNvPicPr/>
          <p:nvPr/>
        </p:nvPicPr>
        <p:blipFill>
          <a:blip r:embed="rId7" cstate="print"/>
          <a:srcRect r="-2159" b="82222"/>
          <a:stretch>
            <a:fillRect/>
          </a:stretch>
        </p:blipFill>
        <p:spPr>
          <a:xfrm>
            <a:off x="2168527" y="246927"/>
            <a:ext cx="4953559" cy="1219200"/>
          </a:xfrm>
          <a:prstGeom prst="rect">
            <a:avLst/>
          </a:prstGeom>
        </p:spPr>
      </p:pic>
      <p:pic>
        <p:nvPicPr>
          <p:cNvPr id="156683" name="Picture 11" descr="RTS :: Emotikoni koji se najviše koriste pogrešn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8107" y="1929115"/>
            <a:ext cx="4002309" cy="29978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14</a:t>
            </a:fld>
            <a:endParaRPr lang="es-ES" dirty="0"/>
          </a:p>
        </p:txBody>
      </p:sp>
      <p:pic>
        <p:nvPicPr>
          <p:cNvPr id="5" name="Picture 4" descr="D:\Downloads\IMG_8612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841" y="236484"/>
            <a:ext cx="11477297" cy="602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073863" y="6238854"/>
            <a:ext cx="6771190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Road map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, Žegarac, Burgund Isakov, Marković, 2019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15</a:t>
            </a:fld>
            <a:endParaRPr lang="es-ES" dirty="0"/>
          </a:p>
        </p:txBody>
      </p:sp>
      <p:pic>
        <p:nvPicPr>
          <p:cNvPr id="3" name="Picture 2" descr="D:\Downloads\IMG_8611.jpg"/>
          <p:cNvPicPr/>
          <p:nvPr/>
        </p:nvPicPr>
        <p:blipFill>
          <a:blip r:embed="rId2" cstate="print"/>
          <a:srcRect l="9547" t="11853" r="6796"/>
          <a:stretch>
            <a:fillRect/>
          </a:stretch>
        </p:blipFill>
        <p:spPr bwMode="auto">
          <a:xfrm>
            <a:off x="461991" y="0"/>
            <a:ext cx="10602408" cy="653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37772" y="6188598"/>
            <a:ext cx="9028253" cy="4308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Support map 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, Žegarac, Burgund Isakov, Marković, 2019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482" r="12482"/>
          <a:stretch/>
        </p:blipFill>
        <p:spPr>
          <a:xfrm>
            <a:off x="0" y="-10088"/>
            <a:ext cx="12192000" cy="6858000"/>
          </a:xfrm>
          <a:prstGeom prst="rect">
            <a:avLst/>
          </a:prstGeom>
        </p:spPr>
      </p:pic>
      <p:sp>
        <p:nvSpPr>
          <p:cNvPr id="7" name="AutoShape 2" descr="Резултат слика за unicef logo png"/>
          <p:cNvSpPr>
            <a:spLocks noChangeAspect="1" noChangeArrowheads="1"/>
          </p:cNvSpPr>
          <p:nvPr/>
        </p:nvSpPr>
        <p:spPr bwMode="auto">
          <a:xfrm>
            <a:off x="207433" y="-14446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2" y="160339"/>
            <a:ext cx="752788" cy="762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23886" y="5720789"/>
            <a:ext cx="4093422" cy="67710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lIns="121917" tIns="60958" rIns="121917" bIns="60958" rtlCol="0">
            <a:spAutoFit/>
          </a:bodyPr>
          <a:lstStyle/>
          <a:p>
            <a:pPr algn="ctr"/>
            <a:r>
              <a:rPr lang="sr-Latn-R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Faculty of political sciences, Belgrade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sr-Latn-R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arch 2020.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20200217_1841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7709" y="1805649"/>
            <a:ext cx="5604291" cy="3271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IMG_187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7944" y="1"/>
            <a:ext cx="5679309" cy="3194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IMG-78c2f54b6cd6f48ce95994e2e904ec3a-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" y="3261167"/>
            <a:ext cx="5643300" cy="3174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509255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17</a:t>
            </a:fld>
            <a:endParaRPr lang="es-ES" dirty="0"/>
          </a:p>
        </p:txBody>
      </p:sp>
      <p:pic>
        <p:nvPicPr>
          <p:cNvPr id="3" name="Picture 2" descr="D:\Nela\Unicef istrazivanje\Radovi OCD + TDM\Ja u centru\ChG Final\Me at the Centre Poster TIFF.t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770" y="335666"/>
            <a:ext cx="9278306" cy="5875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92730" y="6160373"/>
            <a:ext cx="8611564" cy="6976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121917" tIns="60958" rIns="121917" bIns="60958" rtlCol="0">
            <a:spAutoFit/>
          </a:bodyPr>
          <a:lstStyle/>
          <a:p>
            <a:r>
              <a:rPr lang="sr-Latn-RS" dirty="0">
                <a:latin typeface="Arial" pitchFamily="34" charset="0"/>
                <a:cs typeface="Arial" pitchFamily="34" charset="0"/>
              </a:rPr>
              <a:t>Avramovic &amp; Zegarac </a:t>
            </a:r>
            <a:r>
              <a:rPr lang="en-GB" dirty="0">
                <a:latin typeface="Arial" pitchFamily="34" charset="0"/>
                <a:cs typeface="Arial" pitchFamily="34" charset="0"/>
              </a:rPr>
              <a:t>(2016) Me at the Center: Perspectives of children with disabilities on community-based services in Serbia. </a:t>
            </a:r>
            <a:r>
              <a:rPr lang="en-GB" i="1" dirty="0">
                <a:latin typeface="Arial" pitchFamily="34" charset="0"/>
                <a:cs typeface="Arial" pitchFamily="34" charset="0"/>
              </a:rPr>
              <a:t>Children’s </a:t>
            </a:r>
            <a:r>
              <a:rPr lang="en-GB" i="1" dirty="0" smtClean="0">
                <a:latin typeface="Arial" pitchFamily="34" charset="0"/>
                <a:cs typeface="Arial" pitchFamily="34" charset="0"/>
              </a:rPr>
              <a:t>Geographies</a:t>
            </a:r>
            <a:endParaRPr lang="sr-Latn-R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804300" cy="6501080"/>
          </a:xfrm>
        </p:spPr>
      </p:pic>
      <p:sp>
        <p:nvSpPr>
          <p:cNvPr id="5" name="TextBox 4"/>
          <p:cNvSpPr txBox="1"/>
          <p:nvPr/>
        </p:nvSpPr>
        <p:spPr>
          <a:xfrm>
            <a:off x="9550400" y="914401"/>
            <a:ext cx="2641600" cy="69762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21917" tIns="60958" rIns="121917" bIns="60958" rtlCol="0">
            <a:spAutoFit/>
          </a:bodyPr>
          <a:lstStyle/>
          <a:p>
            <a:r>
              <a:rPr lang="sr-Latn-RS" dirty="0"/>
              <a:t>Girl 10 y, medium learning disability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92730" y="6160373"/>
            <a:ext cx="8611564" cy="6976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121917" tIns="60958" rIns="121917" bIns="60958" rtlCol="0">
            <a:spAutoFit/>
          </a:bodyPr>
          <a:lstStyle/>
          <a:p>
            <a:r>
              <a:rPr lang="sr-Latn-RS" dirty="0"/>
              <a:t>Avramovic &amp; Zegarac </a:t>
            </a:r>
            <a:r>
              <a:rPr lang="en-GB" dirty="0"/>
              <a:t>(2016) Me at the Center: Perspectives of children with disabilities on community-based services in Serbia. </a:t>
            </a:r>
            <a:r>
              <a:rPr lang="en-GB" i="1" dirty="0"/>
              <a:t>Children’s </a:t>
            </a:r>
            <a:r>
              <a:rPr lang="en-GB" i="1" dirty="0" smtClean="0"/>
              <a:t>Geographies</a:t>
            </a:r>
            <a:endParaRPr lang="sr-Latn-RS" dirty="0"/>
          </a:p>
        </p:txBody>
      </p:sp>
    </p:spTree>
    <p:extLst>
      <p:ext uri="{BB962C8B-B14F-4D97-AF65-F5344CB8AC3E}">
        <p14:creationId xmlns="" xmlns:p14="http://schemas.microsoft.com/office/powerpoint/2010/main" val="1584891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19</a:t>
            </a:fld>
            <a:endParaRPr lang="es-E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40981" y="1355833"/>
          <a:ext cx="9771026" cy="4682357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2454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15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28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299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6554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5708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7248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35597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80019">
                <a:tc>
                  <a:txBody>
                    <a:bodyPr/>
                    <a:lstStyle/>
                    <a:p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Eating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Sleeping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Friends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Bo</a:t>
                      </a:r>
                      <a:r>
                        <a:rPr lang="sr-Latn-R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friend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Money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Jobs</a:t>
                      </a:r>
                    </a:p>
                    <a:p>
                      <a:pPr algn="ctr"/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Touch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86476"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6476"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Educator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Latn-RS" sz="2400" b="1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71455"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Manager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of the shelter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8647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Friends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71455">
                <a:tc>
                  <a:txBody>
                    <a:bodyPr/>
                    <a:lstStyle/>
                    <a:p>
                      <a:pPr algn="ctr"/>
                      <a:r>
                        <a:rPr lang="sr-Latn-RS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Family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2510" y="346841"/>
            <a:ext cx="103264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Decision making in the shelter - girls included</a:t>
            </a:r>
          </a:p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into sexual exploitation (De Sas Kropiwnicki,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2006</a:t>
            </a:r>
            <a:r>
              <a:rPr lang="sr-Latn-RS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sr-Latn-R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8149" y="6126061"/>
            <a:ext cx="6817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b="1" dirty="0">
                <a:latin typeface="Arial" pitchFamily="34" charset="0"/>
                <a:cs typeface="Arial" pitchFamily="34" charset="0"/>
                <a:sym typeface="Symbol"/>
              </a:rPr>
              <a:t> </a:t>
            </a:r>
            <a:r>
              <a:rPr lang="en-US" sz="2800" b="1" dirty="0">
                <a:latin typeface="Arial" pitchFamily="34" charset="0"/>
                <a:cs typeface="Arial" pitchFamily="34" charset="0"/>
                <a:sym typeface="Symbol"/>
              </a:rPr>
              <a:t> A little </a:t>
            </a:r>
            <a:r>
              <a:rPr lang="sr-Latn-RS" sz="2800" b="1" dirty="0">
                <a:latin typeface="Arial" pitchFamily="34" charset="0"/>
                <a:cs typeface="Arial" pitchFamily="34" charset="0"/>
                <a:sym typeface="Symbol"/>
              </a:rPr>
              <a:t>  </a:t>
            </a:r>
            <a:r>
              <a:rPr lang="en-US" sz="2800" b="1" dirty="0">
                <a:latin typeface="Arial" pitchFamily="34" charset="0"/>
                <a:cs typeface="Arial" pitchFamily="34" charset="0"/>
                <a:sym typeface="Symbol"/>
              </a:rPr>
              <a:t>Somewhat</a:t>
            </a:r>
            <a:r>
              <a:rPr lang="sr-Latn-RS" sz="2800" b="1" dirty="0">
                <a:latin typeface="Arial" pitchFamily="34" charset="0"/>
                <a:cs typeface="Arial" pitchFamily="34" charset="0"/>
                <a:sym typeface="Symbol"/>
              </a:rPr>
              <a:t>  </a:t>
            </a:r>
            <a:r>
              <a:rPr lang="en-US" sz="2800" b="1" dirty="0">
                <a:latin typeface="Arial" pitchFamily="34" charset="0"/>
                <a:cs typeface="Arial" pitchFamily="34" charset="0"/>
                <a:sym typeface="Symbol"/>
              </a:rPr>
              <a:t>A lot</a:t>
            </a:r>
            <a:endParaRPr lang="sr-Latn-R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C63FF69-ADD7-4A4B-B14F-4FDFDBFBC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200" y="2103437"/>
            <a:ext cx="1129116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 and creative methods in skills </a:t>
            </a:r>
            <a:r>
              <a:rPr lang="en-GB" sz="4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Qualitative and creative methods in skills research</a:t>
            </a:r>
            <a:r>
              <a:rPr lang="sr-Latn-RS" sz="4400" b="1" dirty="0">
                <a:latin typeface="Arial" pitchFamily="34" charset="0"/>
                <a:cs typeface="Arial" pitchFamily="34" charset="0"/>
              </a:rPr>
              <a:t/>
            </a:r>
            <a:br>
              <a:rPr lang="sr-Latn-RS" sz="4400" b="1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54FC1795-A64D-4725-9027-4C72D3B5C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2</a:t>
            </a:fld>
            <a:endParaRPr lang="es-ES" dirty="0"/>
          </a:p>
        </p:txBody>
      </p:sp>
      <p:pic>
        <p:nvPicPr>
          <p:cNvPr id="6" name="logo">
            <a:extLst>
              <a:ext uri="{FF2B5EF4-FFF2-40B4-BE49-F238E27FC236}">
                <a16:creationId xmlns="" xmlns:a16="http://schemas.microsoft.com/office/drawing/2014/main" id="{49CF5CF7-BC54-4FD4-B669-98002D8169F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867800" y="207283"/>
            <a:ext cx="972000" cy="727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93184693-2154-488D-86E1-49B091E39687}"/>
              </a:ext>
            </a:extLst>
          </p:cNvPr>
          <p:cNvSpPr txBox="1"/>
          <p:nvPr/>
        </p:nvSpPr>
        <p:spPr>
          <a:xfrm>
            <a:off x="1277007" y="3881361"/>
            <a:ext cx="968002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sl-SI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Prof. Nevenka Žegarac, University of Belgrade</a:t>
            </a:r>
            <a:r>
              <a:rPr lang="en-GB" altLang="sl-SI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Faculty of Political Sciences</a:t>
            </a:r>
            <a:endParaRPr kumimoji="0" lang="en-GB" altLang="sl-SI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sl-SI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Assoc. </a:t>
            </a:r>
            <a:r>
              <a:rPr kumimoji="0" lang="en-GB" altLang="sl-SI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prof</a:t>
            </a:r>
            <a:r>
              <a:rPr kumimoji="0" lang="en-GB" altLang="sl-SI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Nina Mešl, University of Ljubljana, Faculty of Social </a:t>
            </a:r>
            <a:r>
              <a:rPr lang="en-GB" altLang="sl-SI" sz="24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kumimoji="0" lang="en-GB" altLang="sl-SI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ork</a:t>
            </a:r>
            <a:endParaRPr kumimoji="0" lang="en-GB" altLang="sl-SI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52200" y="343808"/>
            <a:ext cx="2307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https://eurofamnet.eu</a:t>
            </a:r>
            <a:endParaRPr lang="x-none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Imagen 7" descr="Imagen que contiene Interfaz de usuario gráfica&#10;&#10;Descripción generada automáticamente">
            <a:extLst>
              <a:ext uri="{FF2B5EF4-FFF2-40B4-BE49-F238E27FC236}">
                <a16:creationId xmlns="" xmlns:a16="http://schemas.microsoft.com/office/drawing/2014/main" id="{0D2EAD60-570F-4EC9-A21B-9F91DCDA1C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319" y="5933420"/>
            <a:ext cx="4175760" cy="6949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4188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20</a:t>
            </a:fld>
            <a:endParaRPr lang="es-E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056290" y="1289017"/>
          <a:ext cx="9522372" cy="5199799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257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64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015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12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267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915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4010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32147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933921">
                <a:tc>
                  <a:txBody>
                    <a:bodyPr/>
                    <a:lstStyle/>
                    <a:p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Eating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Sleeping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Friends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Bo</a:t>
                      </a:r>
                      <a:r>
                        <a:rPr lang="sr-Latn-R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friend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Money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Jobs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Touch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3232"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33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Friends</a:t>
                      </a:r>
                    </a:p>
                    <a:p>
                      <a:pPr algn="ctr"/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9221"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9221"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Madam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232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Family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1100"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9221">
                <a:tc>
                  <a:txBody>
                    <a:bodyPr/>
                    <a:lstStyle/>
                    <a:p>
                      <a:pPr algn="ctr"/>
                      <a:r>
                        <a:rPr lang="sr-Latn-RS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Teacher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93357">
                <a:tc>
                  <a:txBody>
                    <a:bodyPr/>
                    <a:lstStyle/>
                    <a:p>
                      <a:pPr algn="ctr"/>
                      <a:r>
                        <a:rPr lang="sr-Latn-RS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Older children</a:t>
                      </a:r>
                      <a:endParaRPr lang="sr-Latn-RS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 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Latn-RS" sz="2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</a:t>
                      </a:r>
                      <a:endParaRPr lang="sr-Latn-RS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88731" y="0"/>
            <a:ext cx="103737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Decision making on the street - girls included</a:t>
            </a:r>
          </a:p>
          <a:p>
            <a:pPr algn="ctr"/>
            <a:r>
              <a:rPr lang="en-US" sz="2800" dirty="0">
                <a:latin typeface="Arial" pitchFamily="34" charset="0"/>
                <a:cs typeface="Arial" pitchFamily="34" charset="0"/>
              </a:rPr>
              <a:t>into sexual exploitation (De Sass Kropiwnicki, 2006)</a:t>
            </a:r>
            <a:endParaRPr lang="sr-Latn-R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9321" y="6334780"/>
            <a:ext cx="6817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b="1" dirty="0">
                <a:latin typeface="Arial" pitchFamily="34" charset="0"/>
                <a:cs typeface="Arial" pitchFamily="34" charset="0"/>
                <a:sym typeface="Symbol"/>
              </a:rPr>
              <a:t> </a:t>
            </a:r>
            <a:r>
              <a:rPr lang="en-US" sz="2800" b="1" dirty="0">
                <a:latin typeface="Arial" pitchFamily="34" charset="0"/>
                <a:cs typeface="Arial" pitchFamily="34" charset="0"/>
                <a:sym typeface="Symbol"/>
              </a:rPr>
              <a:t> A little </a:t>
            </a:r>
            <a:r>
              <a:rPr lang="sr-Latn-RS" sz="2800" b="1" dirty="0">
                <a:latin typeface="Arial" pitchFamily="34" charset="0"/>
                <a:cs typeface="Arial" pitchFamily="34" charset="0"/>
                <a:sym typeface="Symbol"/>
              </a:rPr>
              <a:t>  </a:t>
            </a:r>
            <a:r>
              <a:rPr lang="en-US" sz="2800" b="1" dirty="0">
                <a:latin typeface="Arial" pitchFamily="34" charset="0"/>
                <a:cs typeface="Arial" pitchFamily="34" charset="0"/>
                <a:sym typeface="Symbol"/>
              </a:rPr>
              <a:t>Somewhat</a:t>
            </a:r>
            <a:r>
              <a:rPr lang="sr-Latn-RS" sz="2800" b="1" dirty="0">
                <a:latin typeface="Arial" pitchFamily="34" charset="0"/>
                <a:cs typeface="Arial" pitchFamily="34" charset="0"/>
                <a:sym typeface="Symbol"/>
              </a:rPr>
              <a:t>  </a:t>
            </a:r>
            <a:r>
              <a:rPr lang="en-US" sz="2800" b="1" dirty="0">
                <a:latin typeface="Arial" pitchFamily="34" charset="0"/>
                <a:cs typeface="Arial" pitchFamily="34" charset="0"/>
                <a:sym typeface="Symbol"/>
              </a:rPr>
              <a:t>A lot</a:t>
            </a:r>
            <a:endParaRPr lang="sr-Latn-R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21</a:t>
            </a:fld>
            <a:endParaRPr lang="es-E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96181" y="1146494"/>
          <a:ext cx="9745087" cy="4153909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6427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0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686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4808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394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8080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25798">
                <a:tc gridSpan="2"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sr-Latn-RS" sz="1800" b="1" noProof="0" dirty="0"/>
                        <a:t>ADOLESCENTS</a:t>
                      </a:r>
                      <a:endParaRPr lang="sr-Latn-RS" sz="2800" b="1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sr-Latn-RS" sz="1800" b="1" noProof="0" dirty="0"/>
                        <a:t>CASE</a:t>
                      </a:r>
                      <a:r>
                        <a:rPr lang="sr-Latn-RS" sz="1800" b="1" baseline="0" noProof="0" dirty="0"/>
                        <a:t> MANAGERS AND COUNSELORS</a:t>
                      </a:r>
                      <a:r>
                        <a:rPr lang="sr-Latn-RS" sz="1800" b="1" noProof="0" dirty="0"/>
                        <a:t> </a:t>
                      </a:r>
                      <a:endParaRPr lang="sr-Latn-RS" sz="2800" b="1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sr-Latn-RS" sz="2000" b="1" noProof="0" dirty="0"/>
                        <a:t>FOSTER PARENTS</a:t>
                      </a:r>
                      <a:endParaRPr lang="sr-Latn-RS" sz="2000" b="1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3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RS" sz="2000" noProof="0" dirty="0"/>
                        <a:t>1. Conectedness</a:t>
                      </a:r>
                      <a:r>
                        <a:rPr lang="sr-Latn-RS" sz="2000" baseline="0" noProof="0" dirty="0"/>
                        <a:t> </a:t>
                      </a:r>
                      <a:endParaRPr lang="sr-Latn-RS" sz="2800" b="0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 indent="0" algn="ctr">
                        <a:spcAft>
                          <a:spcPts val="0"/>
                        </a:spcAft>
                      </a:pPr>
                      <a:r>
                        <a:rPr lang="sr-Latn-RS" sz="2000" noProof="0"/>
                        <a:t>14</a:t>
                      </a:r>
                      <a:endParaRPr lang="sr-Latn-RS" sz="3200" noProof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RS" sz="2000" noProof="0" dirty="0"/>
                        <a:t>1. Identity</a:t>
                      </a:r>
                      <a:endParaRPr lang="sr-Latn-RS" sz="2800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 indent="0" algn="ctr">
                        <a:spcAft>
                          <a:spcPts val="0"/>
                        </a:spcAft>
                      </a:pPr>
                      <a:r>
                        <a:rPr lang="sr-Latn-RS" sz="2000" noProof="0"/>
                        <a:t>7</a:t>
                      </a:r>
                      <a:endParaRPr lang="sr-Latn-RS" sz="3200" noProof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RS" sz="2000" noProof="0" dirty="0"/>
                        <a:t>1. Conectedness</a:t>
                      </a:r>
                      <a:r>
                        <a:rPr lang="sr-Latn-RS" sz="2000" baseline="0" noProof="0" dirty="0"/>
                        <a:t> </a:t>
                      </a:r>
                      <a:endParaRPr lang="sr-Latn-RS" sz="2800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31775" indent="-58738" algn="ctr">
                        <a:spcAft>
                          <a:spcPts val="0"/>
                        </a:spcAft>
                      </a:pPr>
                      <a:r>
                        <a:rPr lang="sr-Latn-RS" sz="2000" noProof="0"/>
                        <a:t>5</a:t>
                      </a:r>
                      <a:endParaRPr lang="sr-Latn-RS" sz="3200" noProof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91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RS" sz="2000" noProof="0" dirty="0"/>
                        <a:t>2. </a:t>
                      </a:r>
                      <a:r>
                        <a:rPr lang="en-US" sz="2000" noProof="0" dirty="0"/>
                        <a:t>Personal relationships</a:t>
                      </a:r>
                      <a:endParaRPr lang="sr-Latn-RS" sz="2800" b="0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9388" indent="-87313" algn="ctr">
                        <a:spcAft>
                          <a:spcPts val="0"/>
                        </a:spcAft>
                        <a:tabLst>
                          <a:tab pos="92075" algn="l"/>
                        </a:tabLst>
                      </a:pPr>
                      <a:r>
                        <a:rPr lang="sr-Latn-RS" sz="2000" noProof="0"/>
                        <a:t>6</a:t>
                      </a:r>
                      <a:endParaRPr lang="sr-Latn-RS" sz="3200" noProof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RS" sz="2000" noProof="0" dirty="0"/>
                        <a:t>2. Conectedness</a:t>
                      </a:r>
                      <a:r>
                        <a:rPr lang="sr-Latn-RS" sz="2000" baseline="0" noProof="0" dirty="0"/>
                        <a:t> </a:t>
                      </a:r>
                      <a:endParaRPr lang="sr-Latn-RS" sz="2800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6038" indent="46038" algn="ctr">
                        <a:spcAft>
                          <a:spcPts val="0"/>
                        </a:spcAft>
                      </a:pPr>
                      <a:r>
                        <a:rPr lang="sr-Latn-RS" sz="2000" noProof="0"/>
                        <a:t>6</a:t>
                      </a:r>
                      <a:endParaRPr lang="sr-Latn-RS" sz="3200" noProof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RS" sz="2000" noProof="0" dirty="0"/>
                        <a:t>2. Identity</a:t>
                      </a:r>
                      <a:endParaRPr lang="sr-Latn-RS" sz="2800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31775" indent="-58738" algn="ctr">
                        <a:spcAft>
                          <a:spcPts val="0"/>
                        </a:spcAft>
                      </a:pPr>
                      <a:r>
                        <a:rPr lang="sr-Latn-RS" sz="2000" noProof="0"/>
                        <a:t>3</a:t>
                      </a:r>
                      <a:endParaRPr lang="sr-Latn-RS" sz="3200" noProof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649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RS" sz="2000" noProof="0" dirty="0"/>
                        <a:t>3. </a:t>
                      </a:r>
                      <a:r>
                        <a:rPr lang="en-US" sz="2000" noProof="0" dirty="0"/>
                        <a:t>Adequate standard of living</a:t>
                      </a:r>
                      <a:endParaRPr lang="sr-Latn-RS" sz="2800" b="0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3038" indent="-80963" algn="ctr">
                        <a:spcAft>
                          <a:spcPts val="0"/>
                        </a:spcAft>
                      </a:pPr>
                      <a:r>
                        <a:rPr lang="sr-Latn-RS" sz="2000" noProof="0" dirty="0"/>
                        <a:t>5</a:t>
                      </a:r>
                      <a:endParaRPr lang="sr-Latn-RS" sz="3200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2000" noProof="0" dirty="0"/>
                        <a:t>3. </a:t>
                      </a:r>
                      <a:r>
                        <a:rPr lang="en-US" sz="2000" noProof="0" dirty="0"/>
                        <a:t>Adequate standard of living</a:t>
                      </a:r>
                      <a:endParaRPr lang="sr-Latn-RS" sz="2800" noProof="0" dirty="0"/>
                    </a:p>
                    <a:p>
                      <a:pPr>
                        <a:spcAft>
                          <a:spcPts val="0"/>
                        </a:spcAft>
                      </a:pPr>
                      <a:endParaRPr lang="sr-Latn-RS" sz="2800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sr-Latn-RS" sz="2000" noProof="0"/>
                        <a:t>4</a:t>
                      </a:r>
                      <a:endParaRPr lang="sr-Latn-RS" sz="3200" noProof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RS" sz="2000" noProof="0" dirty="0"/>
                        <a:t>3. </a:t>
                      </a:r>
                      <a:r>
                        <a:rPr lang="en-US" sz="2000" noProof="0" dirty="0"/>
                        <a:t>Personal relationships</a:t>
                      </a:r>
                      <a:endParaRPr lang="sr-Latn-RS" sz="2800" noProof="0" dirty="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noProof="0" dirty="0"/>
                        <a:t>Adequate standard of living</a:t>
                      </a:r>
                      <a:endParaRPr lang="sr-Latn-RS" sz="2800" noProof="0" dirty="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noProof="0" dirty="0"/>
                        <a:t>Self-satisfaction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noProof="0" dirty="0"/>
                        <a:t>Education</a:t>
                      </a:r>
                      <a:endParaRPr lang="sr-Latn-RS" sz="2800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23850" indent="-57150" algn="ctr">
                        <a:spcAft>
                          <a:spcPts val="0"/>
                        </a:spcAft>
                        <a:tabLst>
                          <a:tab pos="266700" algn="l"/>
                        </a:tabLst>
                      </a:pPr>
                      <a:r>
                        <a:rPr lang="sr-Latn-RS" sz="2000" noProof="0" dirty="0"/>
                        <a:t>1</a:t>
                      </a:r>
                      <a:endParaRPr lang="sr-Latn-RS" sz="3200" noProof="0" dirty="0">
                        <a:solidFill>
                          <a:srgbClr val="000000"/>
                        </a:solidFill>
                        <a:latin typeface="Arial" pitchFamily="34" charset="0"/>
                        <a:ea typeface="Cambria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46785" y="5817477"/>
            <a:ext cx="6889531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sr-Latn-RS" sz="2000" dirty="0">
                <a:latin typeface="Arial" pitchFamily="34" charset="0"/>
                <a:cs typeface="Arial" pitchFamily="34" charset="0"/>
              </a:rPr>
              <a:t>Žegarac &amp;  Krnjajić (2019). Wellbeing of adolescent on foster care. Begrade: </a:t>
            </a:r>
            <a:r>
              <a:rPr lang="sr-Latn-RS" sz="2000" dirty="0" smtClean="0">
                <a:latin typeface="Arial" pitchFamily="34" charset="0"/>
                <a:cs typeface="Arial" pitchFamily="34" charset="0"/>
              </a:rPr>
              <a:t>UB FPS</a:t>
            </a:r>
            <a:endParaRPr lang="sr-Latn-R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4.jpg" descr="C:\Users\Anita\Desktop\literature review Algarve University\B49A3114.jp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04952" y="3957146"/>
            <a:ext cx="3436881" cy="2538248"/>
          </a:xfrm>
          <a:prstGeom prst="rect">
            <a:avLst/>
          </a:prstGeom>
          <a:ln/>
        </p:spPr>
      </p:pic>
      <p:sp>
        <p:nvSpPr>
          <p:cNvPr id="6" name="TextBox 5"/>
          <p:cNvSpPr txBox="1"/>
          <p:nvPr/>
        </p:nvSpPr>
        <p:spPr>
          <a:xfrm>
            <a:off x="2096814" y="0"/>
            <a:ext cx="92701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r-Latn-R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sr-Latn-R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Concensus bulding activities in </a:t>
            </a:r>
            <a:r>
              <a:rPr lang="sr-Latn-R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 </a:t>
            </a:r>
            <a:r>
              <a:rPr lang="sr-Latn-R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Focus groups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22</a:t>
            </a:fld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1592319" y="315311"/>
            <a:ext cx="739402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Expressive techniques </a:t>
            </a:r>
            <a:endParaRPr lang="sr-Latn-R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drawing, sculpting, expressing through movement, role-playing, etc., allow children to express their feelings and perspectives visually or kinesthetically, which may be a more accessible way of expression than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verbal</a:t>
            </a:r>
            <a:endParaRPr lang="sr-Latn-R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 descr="oekaki-2009817_1920-1024x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1462" y="3569399"/>
            <a:ext cx="4221339" cy="2815635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48737" t="-741"/>
          <a:stretch>
            <a:fillRect/>
          </a:stretch>
        </p:blipFill>
        <p:spPr bwMode="auto">
          <a:xfrm flipH="1">
            <a:off x="8686798" y="1418897"/>
            <a:ext cx="3441796" cy="5044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23</a:t>
            </a:fld>
            <a:endParaRPr lang="es-ES"/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138" y="1176839"/>
            <a:ext cx="3316851" cy="478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6602" y="1266573"/>
            <a:ext cx="5760888" cy="462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97725" y="252248"/>
            <a:ext cx="7173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Draw and write a poem or story...</a:t>
            </a:r>
            <a:endParaRPr lang="sr-Latn-R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Creative techniques and other stimulating materials</a:t>
            </a:r>
            <a:endParaRPr lang="sr-Latn-RS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Creative techniques: journalistic reporting, use of puppets, making videos, films, creating and telling stories, theatrical performances, dramatizing problems or situations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Theater </a:t>
            </a:r>
            <a:r>
              <a:rPr lang="en-US" dirty="0">
                <a:latin typeface="Arial" pitchFamily="34" charset="0"/>
                <a:cs typeface="Arial" pitchFamily="34" charset="0"/>
              </a:rPr>
              <a:t>for Development (TfD) conceptualizing, writing, performing: artistic objects, music, dance, song to analyze the problem and find its roots</a:t>
            </a:r>
            <a:endParaRPr lang="sr-Latn-R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24</a:t>
            </a:fld>
            <a:endParaRPr lang="es-ES"/>
          </a:p>
        </p:txBody>
      </p:sp>
      <p:pic>
        <p:nvPicPr>
          <p:cNvPr id="5" name="Picture 6" descr="Street Theatre in Development Communic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654" y="4838631"/>
            <a:ext cx="3541739" cy="2027259"/>
          </a:xfrm>
          <a:prstGeom prst="rect">
            <a:avLst/>
          </a:prstGeom>
          <a:noFill/>
        </p:spPr>
      </p:pic>
      <p:pic>
        <p:nvPicPr>
          <p:cNvPr id="7" name="Picture 4" descr="Theatre for Development Project - Posts | Faceboo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4409661"/>
            <a:ext cx="3578772" cy="2381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51338" y="365126"/>
            <a:ext cx="10436772" cy="89611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 Tree of Vision</a:t>
            </a:r>
            <a:b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endParaRPr lang="sr-Latn-RS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Goal: both visual and creative children's</a:t>
            </a:r>
            <a:r>
              <a:rPr lang="sr-Latn-RS" dirty="0">
                <a:latin typeface="Arial" pitchFamily="34" charset="0"/>
                <a:cs typeface="Arial" pitchFamily="34" charset="0"/>
              </a:rPr>
              <a:t> / parents/ family</a:t>
            </a:r>
            <a:r>
              <a:rPr lang="en-US" dirty="0">
                <a:latin typeface="Arial" pitchFamily="34" charset="0"/>
                <a:cs typeface="Arial" pitchFamily="34" charset="0"/>
              </a:rPr>
              <a:t> view of: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Their </a:t>
            </a:r>
            <a:r>
              <a:rPr lang="en-US" dirty="0">
                <a:latin typeface="Arial" pitchFamily="34" charset="0"/>
                <a:cs typeface="Arial" pitchFamily="34" charset="0"/>
              </a:rPr>
              <a:t>future vision and hopes - whether their current</a:t>
            </a:r>
            <a:r>
              <a:rPr lang="sr-Latn-RS" dirty="0">
                <a:latin typeface="Arial" pitchFamily="34" charset="0"/>
                <a:cs typeface="Arial" pitchFamily="34" charset="0"/>
              </a:rPr>
              <a:t> life and</a:t>
            </a:r>
            <a:r>
              <a:rPr lang="en-US" dirty="0">
                <a:latin typeface="Arial" pitchFamily="34" charset="0"/>
                <a:cs typeface="Arial" pitchFamily="34" charset="0"/>
              </a:rPr>
              <a:t> opportunities help/hinder them in achieving their future goals and dreams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Existing strengths and services that can be enhanced and improve the lives of children</a:t>
            </a:r>
            <a:r>
              <a:rPr lang="sr-Latn-RS" dirty="0">
                <a:latin typeface="Arial" pitchFamily="34" charset="0"/>
                <a:cs typeface="Arial" pitchFamily="34" charset="0"/>
              </a:rPr>
              <a:t> and families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Advocacy </a:t>
            </a:r>
            <a:r>
              <a:rPr lang="en-US" dirty="0">
                <a:latin typeface="Arial" pitchFamily="34" charset="0"/>
                <a:cs typeface="Arial" pitchFamily="34" charset="0"/>
              </a:rPr>
              <a:t>and action initiatives to improve children's working lives and to ensure that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families are supported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25</a:t>
            </a:fld>
            <a:endParaRPr lang="es-ES"/>
          </a:p>
        </p:txBody>
      </p:sp>
      <p:pic>
        <p:nvPicPr>
          <p:cNvPr id="13" name="Content Placeholder 12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6566" y="1150882"/>
            <a:ext cx="4887309" cy="532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26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09448" y="239001"/>
            <a:ext cx="10484070" cy="114836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H assessment of existing policies, laws and research approaches to children's views on </a:t>
            </a:r>
            <a:r>
              <a:rPr lang="sr-Latn-RS" sz="2800" b="1" dirty="0">
                <a:latin typeface="Arial" pitchFamily="34" charset="0"/>
                <a:cs typeface="Arial" pitchFamily="34" charset="0"/>
              </a:rPr>
              <a:t>family support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39613" y="1655379"/>
          <a:ext cx="8040414" cy="4918842"/>
        </p:xfrm>
        <a:graphic>
          <a:graphicData uri="http://schemas.openxmlformats.org/drawingml/2006/table">
            <a:tbl>
              <a:tblPr firstRow="1" bandRow="1"/>
              <a:tblGrid>
                <a:gridCol w="26801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801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801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304999">
                <a:tc rowSpan="2">
                  <a:txBody>
                    <a:bodyPr/>
                    <a:lstStyle/>
                    <a:p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>
                          <a:latin typeface="Arial" pitchFamily="34" charset="0"/>
                          <a:cs typeface="Arial" pitchFamily="34" charset="0"/>
                        </a:rPr>
                        <a:t>No of participants, age, sex, status</a:t>
                      </a:r>
                      <a:endParaRPr lang="sr-Latn-RS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13843">
                <a:tc v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R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5" descr="C:\Users\Korisnik\AppData\Local\Microsoft\Windows\Temporary Internet Files\Content.IE5\T71E8G4J\MC900423171[1].wmf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327" y="1866917"/>
            <a:ext cx="902826" cy="90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artoon Light Bulb Stock Illustration - Download Image Now - Light Bulb,  Anthropomorphic Smiley Face, Smiling - iStock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8121" y="3119976"/>
            <a:ext cx="939720" cy="99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:\Users\Korisnik\AppData\Local\Microsoft\Windows\Temporary Internet Files\Content.IE5\08IQ5YDY\MC900423165[1].wmf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344" y="2025744"/>
            <a:ext cx="787078" cy="761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34145" cy="1069537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Guidelines for the use of</a:t>
            </a:r>
            <a:r>
              <a:rPr lang="sr-Latn-R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creative /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visual techniques</a:t>
            </a:r>
            <a:endParaRPr lang="sr-Latn-RS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27841" y="1560785"/>
            <a:ext cx="7895897" cy="4158977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Train researchers in the use of</a:t>
            </a:r>
            <a:r>
              <a:rPr lang="sr-Latn-RS" dirty="0">
                <a:latin typeface="Arial" pitchFamily="34" charset="0"/>
                <a:cs typeface="Arial" pitchFamily="34" charset="0"/>
              </a:rPr>
              <a:t> particpative/ creative/</a:t>
            </a:r>
            <a:r>
              <a:rPr lang="en-US" dirty="0">
                <a:latin typeface="Arial" pitchFamily="34" charset="0"/>
                <a:cs typeface="Arial" pitchFamily="34" charset="0"/>
              </a:rPr>
              <a:t> visual techniques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Inform children about the use of techniques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Provide space and appropriate techniques for children to express themselves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Balance fun with data collection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Respect children's choice to (not) use visual and creative techniques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Check the way children understand the use of visual and creative techniques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Document both the process and the experiences </a:t>
            </a:r>
            <a:endParaRPr lang="sr-Latn-RS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sr-Latn-RS" dirty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>
                <a:latin typeface="Arial" pitchFamily="34" charset="0"/>
                <a:cs typeface="Arial" pitchFamily="34" charset="0"/>
              </a:rPr>
              <a:t>of the researcher</a:t>
            </a:r>
            <a:endParaRPr lang="sr-Latn-R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27</a:t>
            </a:fld>
            <a:endParaRPr lang="es-ES"/>
          </a:p>
        </p:txBody>
      </p:sp>
      <p:pic>
        <p:nvPicPr>
          <p:cNvPr id="4098" name="Picture 2" descr="Julia Kontak (@JuliaKontak) / Twit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41904" y="3090041"/>
            <a:ext cx="3850096" cy="2506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Researcher's Bag</a:t>
            </a:r>
            <a:endParaRPr lang="sr-Latn-RS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Protocol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Sufficient number of consent forms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Sufficient amount of INFO about research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Dictaphone</a:t>
            </a:r>
          </a:p>
          <a:p>
            <a:pPr>
              <a:buFont typeface="Wingdings" pitchFamily="2" charset="2"/>
              <a:buChar char="§"/>
            </a:pPr>
            <a:r>
              <a:rPr lang="sr-Latn-RS" dirty="0">
                <a:latin typeface="Arial" pitchFamily="34" charset="0"/>
                <a:cs typeface="Arial" pitchFamily="34" charset="0"/>
              </a:rPr>
              <a:t>S</a:t>
            </a:r>
            <a:r>
              <a:rPr lang="en-US" dirty="0">
                <a:latin typeface="Arial" pitchFamily="34" charset="0"/>
                <a:cs typeface="Arial" pitchFamily="34" charset="0"/>
              </a:rPr>
              <a:t>ticky papers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&amp;</a:t>
            </a:r>
            <a:r>
              <a:rPr lang="en-US" dirty="0">
                <a:latin typeface="Arial" pitchFamily="34" charset="0"/>
                <a:cs typeface="Arial" pitchFamily="34" charset="0"/>
              </a:rPr>
              <a:t> markers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Flip chard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paper</a:t>
            </a:r>
          </a:p>
          <a:p>
            <a:pPr>
              <a:buFont typeface="Wingdings" pitchFamily="2" charset="2"/>
              <a:buChar char="§"/>
            </a:pPr>
            <a:r>
              <a:rPr lang="sr-Latn-RS" dirty="0">
                <a:latin typeface="Arial" pitchFamily="34" charset="0"/>
                <a:cs typeface="Arial" pitchFamily="34" charset="0"/>
              </a:rPr>
              <a:t>Colored 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paper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Pencils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Scissors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Adhesive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t</a:t>
            </a:r>
            <a:r>
              <a:rPr lang="en-US" dirty="0">
                <a:latin typeface="Arial" pitchFamily="34" charset="0"/>
                <a:cs typeface="Arial" pitchFamily="34" charset="0"/>
              </a:rPr>
              <a:t>ape</a:t>
            </a:r>
            <a:endParaRPr lang="sr-Latn-R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28</a:t>
            </a:fld>
            <a:endParaRPr lang="es-ES"/>
          </a:p>
        </p:txBody>
      </p:sp>
      <p:pic>
        <p:nvPicPr>
          <p:cNvPr id="5" name="Picture 4" descr="vip trolly bags | trolly bags | traveling bags | bags | back bag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4909" y="-1"/>
            <a:ext cx="3063767" cy="387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1009" y="3781753"/>
            <a:ext cx="6152494" cy="3076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Magnatag.com 800-624-41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9355520" y="4557075"/>
            <a:ext cx="3009900" cy="1524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0D789146-D667-BC5B-4A7A-C3EE7F81C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voice of the professionals </a:t>
            </a:r>
            <a:endParaRPr lang="en-GB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značba mesta vsebine 2">
            <a:extLst>
              <a:ext uri="{FF2B5EF4-FFF2-40B4-BE49-F238E27FC236}">
                <a16:creationId xmlns="" xmlns:a16="http://schemas.microsoft.com/office/drawing/2014/main" id="{370EFB5A-F535-8481-4027-A8CB7A7478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326196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značba mesta številke diapozitiva 3">
            <a:extLst>
              <a:ext uri="{FF2B5EF4-FFF2-40B4-BE49-F238E27FC236}">
                <a16:creationId xmlns="" xmlns:a16="http://schemas.microsoft.com/office/drawing/2014/main" id="{66D19A31-14CA-0D65-02E5-6634125C3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29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424658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7"/>
          <p:cNvSpPr txBox="1">
            <a:spLocks noGrp="1"/>
          </p:cNvSpPr>
          <p:nvPr>
            <p:ph type="title"/>
          </p:nvPr>
        </p:nvSpPr>
        <p:spPr>
          <a:xfrm>
            <a:off x="220717" y="835572"/>
            <a:ext cx="3205755" cy="5549462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Qualitative research process</a:t>
            </a:r>
            <a:r>
              <a:rPr lang="sr-Latn-RS" sz="2400" b="1" dirty="0">
                <a:latin typeface="Arial" pitchFamily="34" charset="0"/>
                <a:cs typeface="Arial" pitchFamily="34" charset="0"/>
              </a:rPr>
              <a:t/>
            </a:r>
            <a:br>
              <a:rPr lang="sr-Latn-RS" sz="2400" b="1" dirty="0">
                <a:latin typeface="Arial" pitchFamily="34" charset="0"/>
                <a:cs typeface="Arial" pitchFamily="34" charset="0"/>
              </a:rPr>
            </a:br>
            <a:r>
              <a:rPr lang="en-US" sz="2400" dirty="0">
                <a:latin typeface="Arial" pitchFamily="34" charset="0"/>
                <a:cs typeface="Arial" pitchFamily="34" charset="0"/>
              </a:rPr>
              <a:t>Communication practice that produces knowledge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sense/meaning that certain phenomena have for children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/ families/ professionals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and research into the quality and content of their experience</a:t>
            </a:r>
            <a:endParaRPr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2" name="Google Shape;492;p27"/>
          <p:cNvSpPr txBox="1">
            <a:spLocks noGrp="1"/>
          </p:cNvSpPr>
          <p:nvPr>
            <p:ph type="sldNum" idx="12"/>
          </p:nvPr>
        </p:nvSpPr>
        <p:spPr>
          <a:xfrm>
            <a:off x="10823979" y="557417"/>
            <a:ext cx="7316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fld id="{00000000-1234-1234-1234-123412341234}" type="slidenum">
              <a:rPr lang="en"/>
              <a:pPr/>
              <a:t>3</a:t>
            </a:fld>
            <a:endParaRPr dirty="0"/>
          </a:p>
        </p:txBody>
      </p:sp>
      <p:graphicFrame>
        <p:nvGraphicFramePr>
          <p:cNvPr id="5" name="Content Placeholder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908189148"/>
              </p:ext>
            </p:extLst>
          </p:nvPr>
        </p:nvGraphicFramePr>
        <p:xfrm>
          <a:off x="2128345" y="268014"/>
          <a:ext cx="9648495" cy="6589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EEA761-40AC-49D9-AB5D-FBC35BE6E4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1BEEA761-40AC-49D9-AB5D-FBC35BE6E4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90B99D-CDA5-4E38-BB96-9663299B6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A990B99D-CDA5-4E38-BB96-9663299B63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2C78D6-54AF-4A51-BEA5-585F081EEC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CD2C78D6-54AF-4A51-BEA5-585F081EEC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EF8CEB-59A0-4782-A92F-95B4F663C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B4EF8CEB-59A0-4782-A92F-95B4F663C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0479B54-C2BE-4355-91BB-856E5FCA44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30479B54-C2BE-4355-91BB-856E5FCA44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BDE734B-F51C-4396-8CD4-DE6AF11ED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ABDE734B-F51C-4396-8CD4-DE6AF11ED7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FC7D795-6D6D-46BA-ABE1-E799806B6E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DFC7D795-6D6D-46BA-ABE1-E799806B6E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0" name="Rectangle 3079">
            <a:extLst>
              <a:ext uri="{FF2B5EF4-FFF2-40B4-BE49-F238E27FC236}">
                <a16:creationId xmlns="" xmlns:a16="http://schemas.microsoft.com/office/drawing/2014/main" id="{0CCC4BA0-1298-4DBD-86F1-B51D8C9D34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4" name="Rectangle 2">
            <a:extLst>
              <a:ext uri="{FF2B5EF4-FFF2-40B4-BE49-F238E27FC236}">
                <a16:creationId xmlns="" xmlns:a16="http://schemas.microsoft.com/office/drawing/2014/main" id="{31AE4B51-BEB2-2158-8444-54347F2868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1485" y="349621"/>
            <a:ext cx="5277164" cy="1226931"/>
          </a:xfrm>
        </p:spPr>
        <p:txBody>
          <a:bodyPr anchor="b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l-SI" sz="37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PROFESSIONALS    </a:t>
            </a:r>
            <a:r>
              <a:rPr lang="sl-SI" altLang="sl-SI" sz="3700" b="1" dirty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sl-SI" altLang="sl-SI" sz="3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l-SI" altLang="sl-SI" sz="3700" b="1" dirty="0">
                <a:latin typeface="Arial" pitchFamily="34" charset="0"/>
                <a:cs typeface="Arial" pitchFamily="34" charset="0"/>
              </a:rPr>
              <a:t/>
            </a:r>
            <a:br>
              <a:rPr lang="sl-SI" altLang="sl-SI" sz="3700" b="1" dirty="0">
                <a:latin typeface="Arial" pitchFamily="34" charset="0"/>
                <a:cs typeface="Arial" pitchFamily="34" charset="0"/>
              </a:rPr>
            </a:br>
            <a:endParaRPr lang="sl-SI" altLang="sl-SI" sz="3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="" xmlns:a16="http://schemas.microsoft.com/office/drawing/2014/main" id="{9EC4861F-F9D8-9C50-C8E5-32E267761D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3778" y="1781503"/>
            <a:ext cx="6960301" cy="4159048"/>
          </a:xfrm>
        </p:spPr>
        <p:txBody>
          <a:bodyPr anchor="t">
            <a:normAutofit lnSpcReduction="10000"/>
          </a:bodyPr>
          <a:lstStyle/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altLang="sl-SI" dirty="0" smtClean="0">
                <a:latin typeface="Arial" pitchFamily="34" charset="0"/>
                <a:cs typeface="Arial" pitchFamily="34" charset="0"/>
              </a:rPr>
              <a:t>How to get closer to what practitioners </a:t>
            </a: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altLang="sl-SI" dirty="0" smtClean="0">
                <a:latin typeface="Arial" pitchFamily="34" charset="0"/>
                <a:cs typeface="Arial" pitchFamily="34" charset="0"/>
              </a:rPr>
              <a:t>actually do in practice?</a:t>
            </a: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altLang="sl-SI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altLang="sl-SI" dirty="0" smtClean="0">
                <a:latin typeface="Arial" pitchFamily="34" charset="0"/>
                <a:cs typeface="Arial" pitchFamily="34" charset="0"/>
              </a:rPr>
              <a:t>The methodological challenge is to explore work processes, theories in use, skills.</a:t>
            </a: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altLang="sl-SI" dirty="0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altLang="sl-SI" dirty="0" smtClean="0">
                <a:latin typeface="Arial" pitchFamily="34" charset="0"/>
                <a:cs typeface="Arial" pitchFamily="34" charset="0"/>
              </a:rPr>
              <a:t>There may be a difference between what professionals say they do and what they do.</a:t>
            </a: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altLang="sl-SI" sz="1700" dirty="0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altLang="sl-SI" sz="1700" dirty="0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GB" altLang="sl-SI" sz="17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Slika 1" descr="Slika, ki vsebuje besede diagram&#10;&#10;Opis je samodejno ustvarjen">
            <a:extLst>
              <a:ext uri="{FF2B5EF4-FFF2-40B4-BE49-F238E27FC236}">
                <a16:creationId xmlns="" xmlns:a16="http://schemas.microsoft.com/office/drawing/2014/main" id="{5023661C-879F-F439-7FBD-890E3CA21A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12351" r="12744" b="-2"/>
          <a:stretch/>
        </p:blipFill>
        <p:spPr>
          <a:xfrm>
            <a:off x="7047513" y="975645"/>
            <a:ext cx="4443447" cy="4443447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  <a:solidFill>
            <a:schemeClr val="accent6"/>
          </a:solidFill>
        </p:spPr>
      </p:pic>
      <p:sp>
        <p:nvSpPr>
          <p:cNvPr id="3082" name="Rectangle 3081">
            <a:extLst>
              <a:ext uri="{FF2B5EF4-FFF2-40B4-BE49-F238E27FC236}">
                <a16:creationId xmlns=""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4" name="Rectangle 3083">
            <a:extLst>
              <a:ext uri="{FF2B5EF4-FFF2-40B4-BE49-F238E27FC236}">
                <a16:creationId xmlns=""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="" xmlns:a16="http://schemas.microsoft.com/office/drawing/2014/main" id="{94CD0954-608C-0FDC-7D7F-488D18DC96A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84931" y="5450762"/>
            <a:ext cx="914479" cy="18899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0CCC4BA0-1298-4DBD-86F1-B51D8C9D34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="" xmlns:a16="http://schemas.microsoft.com/office/drawing/2014/main" id="{42F402F0-A0E2-5649-5A54-BC868D7B2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398" y="153045"/>
            <a:ext cx="5427525" cy="1174379"/>
          </a:xfrm>
        </p:spPr>
        <p:txBody>
          <a:bodyPr anchor="b">
            <a:normAutofit/>
          </a:bodyPr>
          <a:lstStyle/>
          <a:p>
            <a:r>
              <a:rPr kumimoji="0" lang="sl-SI" altLang="sl-SI" sz="4000" b="1" i="0" u="none" strike="noStrike" kern="1200" cap="all" spc="15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PROFESSIONALS</a:t>
            </a:r>
            <a:r>
              <a:rPr kumimoji="0" lang="sl-SI" altLang="sl-SI" sz="4000" b="1" i="0" u="none" strike="noStrike" kern="1200" cap="all" spc="15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       </a:t>
            </a:r>
            <a:endParaRPr lang="sl-SI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="" xmlns:a16="http://schemas.microsoft.com/office/drawing/2014/main" id="{A0B6A1C8-1648-7FA8-84BC-8BD59801D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793" y="1702677"/>
            <a:ext cx="6012131" cy="423787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AU" sz="2400" b="0" i="0" u="none" strike="noStrike" baseline="0" dirty="0">
                <a:latin typeface="Arial" pitchFamily="34" charset="0"/>
                <a:cs typeface="Arial" pitchFamily="34" charset="0"/>
              </a:rPr>
              <a:t>Competent professional</a:t>
            </a:r>
            <a:r>
              <a:rPr lang="en-AU" sz="2400" dirty="0">
                <a:latin typeface="Arial" pitchFamily="34" charset="0"/>
                <a:cs typeface="Arial" pitchFamily="34" charset="0"/>
              </a:rPr>
              <a:t>s </a:t>
            </a:r>
            <a:r>
              <a:rPr lang="en-AU" sz="2400" b="0" i="0" u="none" strike="noStrike" baseline="0" dirty="0">
                <a:latin typeface="Arial" pitchFamily="34" charset="0"/>
                <a:cs typeface="Arial" pitchFamily="34" charset="0"/>
              </a:rPr>
              <a:t>usually know more about carrying out quality practice than they can articulate (Schön, 1987, 1991).</a:t>
            </a:r>
          </a:p>
          <a:p>
            <a:pPr marL="0" indent="0">
              <a:buNone/>
            </a:pPr>
            <a:endParaRPr lang="sl-SI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But we need a step further to be able to collaborate with families:</a:t>
            </a:r>
          </a:p>
          <a:p>
            <a:pPr marL="0" indent="0">
              <a:buNone/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- knowledge and words to name our work in order to be able to co-create desired outcomes together.</a:t>
            </a:r>
          </a:p>
          <a:p>
            <a:pPr marL="0" indent="0">
              <a:buNone/>
            </a:pPr>
            <a:endParaRPr lang="sl-SI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sl-SI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85CE77A1-0F08-E6B2-0180-6F989E6592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-1" b="-1"/>
          <a:stretch/>
        </p:blipFill>
        <p:spPr>
          <a:xfrm>
            <a:off x="7047513" y="975645"/>
            <a:ext cx="4443447" cy="4443447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22C5BF49-6621-AC69-4E36-8574E60CD14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76481" y="5419092"/>
            <a:ext cx="914479" cy="1889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14004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0CCC4BA0-1298-4DBD-86F1-B51D8C9D34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="" xmlns:a16="http://schemas.microsoft.com/office/drawing/2014/main" id="{5470C451-8901-CFDD-4143-C2C415DBD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502021"/>
            <a:ext cx="6248237" cy="1667997"/>
          </a:xfrm>
        </p:spPr>
        <p:txBody>
          <a:bodyPr anchor="b">
            <a:normAutofit/>
          </a:bodyPr>
          <a:lstStyle/>
          <a:p>
            <a:r>
              <a:rPr lang="en-GB" sz="3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(Why) do we need research on work processes, theory in use, skills? </a:t>
            </a:r>
            <a:endParaRPr lang="en-GB" sz="3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="" xmlns:a16="http://schemas.microsoft.com/office/drawing/2014/main" id="{C8FF76FE-D2E7-E31E-0B5A-1484851F6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2405467"/>
            <a:ext cx="6248238" cy="353508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AU" dirty="0">
                <a:latin typeface="Arial" pitchFamily="34" charset="0"/>
                <a:cs typeface="Arial" pitchFamily="34" charset="0"/>
              </a:rPr>
              <a:t>knowledge development, financing, reflection of practice, working in multidisciplinary teams etc.</a:t>
            </a:r>
          </a:p>
          <a:p>
            <a:pPr marL="0" indent="0">
              <a:buNone/>
            </a:pPr>
            <a:endParaRPr lang="en-AU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AU" dirty="0">
                <a:latin typeface="Arial" pitchFamily="34" charset="0"/>
                <a:cs typeface="Arial" pitchFamily="34" charset="0"/>
              </a:rPr>
              <a:t>! and to research ways that will allow moving closer to explicit definitions of our actions is a way moving towards collaboration with families</a:t>
            </a:r>
          </a:p>
          <a:p>
            <a:endParaRPr lang="sl-SI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AU" sz="2000" dirty="0">
              <a:latin typeface="Arial" pitchFamily="34" charset="0"/>
              <a:cs typeface="Arial" pitchFamily="34" charset="0"/>
            </a:endParaRPr>
          </a:p>
          <a:p>
            <a:endParaRPr lang="sl-SI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BC7002FB-E00B-775C-08F2-3F39AD9C55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6718" r="23282" b="-1"/>
          <a:stretch/>
        </p:blipFill>
        <p:spPr>
          <a:xfrm>
            <a:off x="7047513" y="975645"/>
            <a:ext cx="4443447" cy="4443447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EBF1590-3B36-48EE-A89D-3B6F3CB256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8F6C8C-AB5A-4548-942D-E3FD40ACB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8FFDE1ED-122D-AA8C-2091-B5A8187DF41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57905" y="5419092"/>
            <a:ext cx="914479" cy="1889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532882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="" xmlns:a16="http://schemas.microsoft.com/office/drawing/2014/main" id="{6AA1EF00-F883-50E7-5A91-771285A4FE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34315" y="0"/>
            <a:ext cx="10176933" cy="1492251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sl-SI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 USE OF THEORIES IN PRACTICE</a:t>
            </a:r>
            <a:r>
              <a:rPr lang="en-GB" altLang="sl-SI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sl-SI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(Schön, 1987)</a:t>
            </a:r>
            <a:endParaRPr lang="en-GB" altLang="sl-SI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="" xmlns:a16="http://schemas.microsoft.com/office/drawing/2014/main" id="{FE61179F-98C9-B93C-2939-3FE93C3FBE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0784" y="1866447"/>
            <a:ext cx="10684933" cy="4525963"/>
          </a:xfrm>
          <a:solidFill>
            <a:schemeClr val="hlink"/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l-SI" altLang="sl-SI" dirty="0"/>
              <a:t>                     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l-SI" altLang="sl-SI" dirty="0"/>
              <a:t>                                              </a:t>
            </a:r>
            <a:r>
              <a:rPr lang="en-GB" altLang="sl-SI" sz="2400" b="1" dirty="0">
                <a:solidFill>
                  <a:schemeClr val="bg2"/>
                </a:solidFill>
                <a:latin typeface="Courier New" panose="02070309020205020404" pitchFamily="49" charset="0"/>
              </a:rPr>
              <a:t>THEORIES OF PRACTICE</a:t>
            </a:r>
            <a:endParaRPr lang="sl-SI" altLang="sl-SI" sz="2400" b="1" dirty="0">
              <a:solidFill>
                <a:schemeClr val="bg2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sl-SI" altLang="sl-SI" sz="2400" b="1" dirty="0">
              <a:solidFill>
                <a:schemeClr val="bg2"/>
              </a:solidFill>
              <a:latin typeface="Courier New" panose="02070309020205020404" pitchFamily="49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sl-SI" sz="2400" b="1" dirty="0">
                <a:solidFill>
                  <a:schemeClr val="bg2"/>
                </a:solidFill>
                <a:latin typeface="Courier New" panose="02070309020205020404" pitchFamily="49" charset="0"/>
              </a:rPr>
              <a:t>THEORIES OF ACTION</a:t>
            </a:r>
            <a:endParaRPr lang="sl-SI" altLang="sl-SI" sz="2400" b="1" dirty="0">
              <a:solidFill>
                <a:schemeClr val="bg2"/>
              </a:solidFill>
              <a:latin typeface="Courier New" panose="02070309020205020404" pitchFamily="49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sl-SI" altLang="sl-SI" sz="2400" b="1" dirty="0">
              <a:solidFill>
                <a:schemeClr val="bg2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l-SI" altLang="sl-SI" sz="2400" b="1" dirty="0">
                <a:solidFill>
                  <a:schemeClr val="bg2"/>
                </a:solidFill>
                <a:latin typeface="Courier New" panose="02070309020205020404" pitchFamily="49" charset="0"/>
              </a:rPr>
              <a:t> </a:t>
            </a:r>
            <a:r>
              <a:rPr lang="en-GB" altLang="sl-SI" sz="2400" b="1" dirty="0">
                <a:solidFill>
                  <a:schemeClr val="bg2"/>
                </a:solidFill>
                <a:latin typeface="Courier New" panose="02070309020205020404" pitchFamily="49" charset="0"/>
              </a:rPr>
              <a:t>ESPOUSED THEORIES</a:t>
            </a:r>
            <a:r>
              <a:rPr lang="sl-SI" altLang="sl-SI" sz="2400" dirty="0">
                <a:solidFill>
                  <a:schemeClr val="bg2"/>
                </a:solidFill>
              </a:rPr>
              <a:t>                                                                </a:t>
            </a:r>
            <a:r>
              <a:rPr lang="en-GB" altLang="sl-SI" sz="2400" b="1" dirty="0">
                <a:solidFill>
                  <a:schemeClr val="bg2"/>
                </a:solidFill>
                <a:latin typeface="Courier New" panose="02070309020205020404" pitchFamily="49" charset="0"/>
              </a:rPr>
              <a:t>THEORIES-IN-USE</a:t>
            </a:r>
            <a:r>
              <a:rPr lang="sl-SI" altLang="sl-SI" sz="3600" dirty="0"/>
              <a:t> </a:t>
            </a:r>
            <a:r>
              <a:rPr lang="sl-SI" altLang="sl-SI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sl-SI" altLang="sl-SI" b="1" dirty="0">
              <a:solidFill>
                <a:schemeClr val="bg2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l-SI" altLang="sl-SI" b="1" dirty="0">
                <a:solidFill>
                  <a:schemeClr val="bg2"/>
                </a:solidFill>
                <a:latin typeface="Courier New" panose="02070309020205020404" pitchFamily="49" charset="0"/>
              </a:rPr>
              <a:t> </a:t>
            </a:r>
            <a:r>
              <a:rPr lang="en-GB" altLang="sl-SI" b="1" dirty="0">
                <a:solidFill>
                  <a:schemeClr val="bg2"/>
                </a:solidFill>
                <a:latin typeface="Courier New" panose="02070309020205020404" pitchFamily="49" charset="0"/>
              </a:rPr>
              <a:t>explicit knowledge</a:t>
            </a:r>
            <a:r>
              <a:rPr lang="sl-SI" altLang="sl-SI" sz="2400" dirty="0">
                <a:solidFill>
                  <a:schemeClr val="bg2"/>
                </a:solidFill>
              </a:rPr>
              <a:t>                                               </a:t>
            </a:r>
            <a:r>
              <a:rPr lang="en-GB" altLang="sl-SI" b="1" dirty="0">
                <a:solidFill>
                  <a:schemeClr val="bg2"/>
                </a:solidFill>
                <a:latin typeface="Courier New" panose="02070309020205020404" pitchFamily="49" charset="0"/>
              </a:rPr>
              <a:t>implicit knowledge</a:t>
            </a:r>
            <a:r>
              <a:rPr lang="en-GB" altLang="sl-SI" sz="2400" dirty="0">
                <a:solidFill>
                  <a:schemeClr val="bg2"/>
                </a:solidFill>
              </a:rPr>
              <a:t> </a:t>
            </a:r>
            <a:endParaRPr lang="sl-SI" altLang="sl-SI" sz="2400" b="1" dirty="0">
              <a:solidFill>
                <a:schemeClr val="bg2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sl-SI" altLang="sl-SI" sz="2400" b="1" dirty="0">
              <a:solidFill>
                <a:schemeClr val="bg2"/>
              </a:solidFill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l-SI" altLang="sl-SI" sz="2400" b="1" dirty="0">
                <a:solidFill>
                  <a:schemeClr val="bg2"/>
                </a:solidFill>
                <a:latin typeface="Courier New" panose="02070309020205020404" pitchFamily="49" charset="0"/>
              </a:rPr>
              <a:t>                                         </a:t>
            </a:r>
            <a:r>
              <a:rPr lang="en-GB" altLang="sl-SI" b="1" dirty="0">
                <a:solidFill>
                  <a:srgbClr val="FFC000"/>
                </a:solidFill>
                <a:latin typeface="Courier New" panose="02070309020205020404" pitchFamily="49" charset="0"/>
              </a:rPr>
              <a:t>behavioural world</a:t>
            </a:r>
            <a:r>
              <a:rPr lang="en-GB" altLang="sl-SI" dirty="0">
                <a:solidFill>
                  <a:srgbClr val="FFC000"/>
                </a:solidFill>
                <a:latin typeface="Courier New" panose="02070309020205020404" pitchFamily="49" charset="0"/>
              </a:rPr>
              <a:t> </a:t>
            </a:r>
            <a:endParaRPr lang="sl-SI" altLang="sl-SI" dirty="0">
              <a:solidFill>
                <a:srgbClr val="FFC000"/>
              </a:solidFill>
              <a:latin typeface="Courier New" panose="02070309020205020404" pitchFamily="49" charset="0"/>
            </a:endParaRPr>
          </a:p>
        </p:txBody>
      </p:sp>
      <p:sp>
        <p:nvSpPr>
          <p:cNvPr id="13316" name="Line 4">
            <a:extLst>
              <a:ext uri="{FF2B5EF4-FFF2-40B4-BE49-F238E27FC236}">
                <a16:creationId xmlns="" xmlns:a16="http://schemas.microsoft.com/office/drawing/2014/main" id="{F12137F0-5BB9-73DA-DF7D-C8418EA469B8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8275" y="2653937"/>
            <a:ext cx="0" cy="431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17" name="Line 5">
            <a:extLst>
              <a:ext uri="{FF2B5EF4-FFF2-40B4-BE49-F238E27FC236}">
                <a16:creationId xmlns="" xmlns:a16="http://schemas.microsoft.com/office/drawing/2014/main" id="{CC321EF2-4BB7-0C9D-4E7B-8A014D5D6F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81324" y="3516313"/>
            <a:ext cx="577851" cy="2159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18" name="Line 6">
            <a:extLst>
              <a:ext uri="{FF2B5EF4-FFF2-40B4-BE49-F238E27FC236}">
                <a16:creationId xmlns="" xmlns:a16="http://schemas.microsoft.com/office/drawing/2014/main" id="{25EBE1A0-0E79-FF69-6FA6-D977A14EC335}"/>
              </a:ext>
            </a:extLst>
          </p:cNvPr>
          <p:cNvSpPr>
            <a:spLocks noChangeShapeType="1"/>
          </p:cNvSpPr>
          <p:nvPr/>
        </p:nvSpPr>
        <p:spPr bwMode="auto">
          <a:xfrm>
            <a:off x="7488767" y="3624263"/>
            <a:ext cx="575733" cy="2159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19" name="Line 7">
            <a:extLst>
              <a:ext uri="{FF2B5EF4-FFF2-40B4-BE49-F238E27FC236}">
                <a16:creationId xmlns="" xmlns:a16="http://schemas.microsoft.com/office/drawing/2014/main" id="{8739F403-BC4E-C85E-218B-0708D88BB7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15631" y="4242934"/>
            <a:ext cx="1151467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20" name="Line 8">
            <a:extLst>
              <a:ext uri="{FF2B5EF4-FFF2-40B4-BE49-F238E27FC236}">
                <a16:creationId xmlns="" xmlns:a16="http://schemas.microsoft.com/office/drawing/2014/main" id="{4FF0D0FE-D88F-512C-B3D0-2CBE09DDD2C7}"/>
              </a:ext>
            </a:extLst>
          </p:cNvPr>
          <p:cNvSpPr>
            <a:spLocks noChangeShapeType="1"/>
          </p:cNvSpPr>
          <p:nvPr/>
        </p:nvSpPr>
        <p:spPr bwMode="auto">
          <a:xfrm>
            <a:off x="2074939" y="4437063"/>
            <a:ext cx="0" cy="431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21" name="Line 9">
            <a:extLst>
              <a:ext uri="{FF2B5EF4-FFF2-40B4-BE49-F238E27FC236}">
                <a16:creationId xmlns="" xmlns:a16="http://schemas.microsoft.com/office/drawing/2014/main" id="{2C9D6FED-8A0C-AE97-D1CA-2CF0DB1200CE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9890" y="4437063"/>
            <a:ext cx="0" cy="35877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22" name="Line 10">
            <a:extLst>
              <a:ext uri="{FF2B5EF4-FFF2-40B4-BE49-F238E27FC236}">
                <a16:creationId xmlns="" xmlns:a16="http://schemas.microsoft.com/office/drawing/2014/main" id="{5EF504F0-BFB0-7553-467B-0310FE81619D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9890" y="5300663"/>
            <a:ext cx="0" cy="360362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3" name="Rectangle 3079">
            <a:extLst>
              <a:ext uri="{FF2B5EF4-FFF2-40B4-BE49-F238E27FC236}">
                <a16:creationId xmlns="" xmlns:a16="http://schemas.microsoft.com/office/drawing/2014/main" id="{12609869-9E80-471B-A487-A53288E0E7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="" xmlns:a16="http://schemas.microsoft.com/office/drawing/2014/main" id="{EF935D1F-D7B1-9715-B8AE-0C020111426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144923" y="1168400"/>
            <a:ext cx="5315189" cy="47725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altLang="sl-SI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Research into the Use of Implicit Theories of Action in Social Work Practice </a:t>
            </a:r>
          </a:p>
          <a:p>
            <a:pPr marL="0"/>
            <a:endParaRPr lang="en-US" altLang="sl-SI" sz="3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altLang="sl-SI" sz="2000" dirty="0">
                <a:latin typeface="Arial" pitchFamily="34" charset="0"/>
                <a:cs typeface="Arial" pitchFamily="34" charset="0"/>
              </a:rPr>
              <a:t/>
            </a:r>
            <a:br>
              <a:rPr lang="en-US" altLang="sl-SI" sz="2000" dirty="0">
                <a:latin typeface="Arial" pitchFamily="34" charset="0"/>
                <a:cs typeface="Arial" pitchFamily="34" charset="0"/>
              </a:rPr>
            </a:br>
            <a:r>
              <a:rPr lang="en-US" altLang="sl-SI" sz="2000" dirty="0">
                <a:latin typeface="Arial" pitchFamily="34" charset="0"/>
                <a:cs typeface="Arial" pitchFamily="34" charset="0"/>
              </a:rPr>
              <a:t>/The Case of Social Work with Families in Slovenia/  (Nina Mešl, 2004-2007)</a:t>
            </a:r>
          </a:p>
        </p:txBody>
      </p:sp>
      <p:sp>
        <p:nvSpPr>
          <p:cNvPr id="3082" name="Rectangle 3081">
            <a:extLst>
              <a:ext uri="{FF2B5EF4-FFF2-40B4-BE49-F238E27FC236}">
                <a16:creationId xmlns="" xmlns:a16="http://schemas.microsoft.com/office/drawing/2014/main" id="{7004738A-9D34-43E8-97D2-CA0EED4F8B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4" name="Rectangle 3083">
            <a:extLst>
              <a:ext uri="{FF2B5EF4-FFF2-40B4-BE49-F238E27FC236}">
                <a16:creationId xmlns="" xmlns:a16="http://schemas.microsoft.com/office/drawing/2014/main" id="{B8B8D07F-F13E-443E-BA68-2D26672D76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6" name="Rectangle 3085">
            <a:extLst>
              <a:ext uri="{FF2B5EF4-FFF2-40B4-BE49-F238E27FC236}">
                <a16:creationId xmlns="" xmlns:a16="http://schemas.microsoft.com/office/drawing/2014/main" id="{2813A4FA-24A5-41ED-A534-3807D1B2F3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8" name="Rectangle 3087">
            <a:extLst>
              <a:ext uri="{FF2B5EF4-FFF2-40B4-BE49-F238E27FC236}">
                <a16:creationId xmlns="" xmlns:a16="http://schemas.microsoft.com/office/drawing/2014/main" id="{C3944F27-CA70-4E84-A51A-E6BF895589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Slika 1">
            <a:extLst>
              <a:ext uri="{FF2B5EF4-FFF2-40B4-BE49-F238E27FC236}">
                <a16:creationId xmlns="" xmlns:a16="http://schemas.microsoft.com/office/drawing/2014/main" id="{6E77A35D-FC08-B518-63DB-D0393D69E35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5967" y="2074845"/>
            <a:ext cx="4170530" cy="2740203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="" xmlns:a16="http://schemas.microsoft.com/office/drawing/2014/main" id="{27547090-0EA7-0F79-AAC8-A41577196BC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5967" y="4921566"/>
            <a:ext cx="914479" cy="18899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2" name="Rectangle 6151">
            <a:extLst>
              <a:ext uri="{FF2B5EF4-FFF2-40B4-BE49-F238E27FC236}">
                <a16:creationId xmlns="" xmlns:a16="http://schemas.microsoft.com/office/drawing/2014/main" id="{3346177D-ADC4-4968-B747-5CFCD390B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9A74F3B3-0D99-9695-8CD3-374749DB8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70377" y="284557"/>
            <a:ext cx="5754896" cy="765134"/>
          </a:xfrm>
        </p:spPr>
        <p:txBody>
          <a:bodyPr anchor="b">
            <a:normAutofit/>
          </a:bodyPr>
          <a:lstStyle/>
          <a:p>
            <a:pPr algn="ctr">
              <a:defRPr/>
            </a:pPr>
            <a:r>
              <a:rPr lang="en-US" altLang="sl-SI" sz="4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Research </a:t>
            </a:r>
            <a:endParaRPr lang="sl-SI" altLang="sl-SI" sz="4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="" xmlns:a16="http://schemas.microsoft.com/office/drawing/2014/main" id="{077FCF58-34EB-8B71-75E2-22A9980E329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8130" y="2050303"/>
            <a:ext cx="3876165" cy="2325699"/>
          </a:xfrm>
          <a:prstGeom prst="rect">
            <a:avLst/>
          </a:prstGeom>
        </p:spPr>
      </p:pic>
      <p:sp>
        <p:nvSpPr>
          <p:cNvPr id="6147" name="Rectangle 3">
            <a:extLst>
              <a:ext uri="{FF2B5EF4-FFF2-40B4-BE49-F238E27FC236}">
                <a16:creationId xmlns="" xmlns:a16="http://schemas.microsoft.com/office/drawing/2014/main" id="{6BA87C53-06D7-CB81-BF5B-ED315378B2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918842" y="1119352"/>
            <a:ext cx="6432556" cy="4650828"/>
          </a:xfrm>
        </p:spPr>
        <p:txBody>
          <a:bodyPr rtlCol="0" anchor="t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AU" altLang="sl-SI" sz="2400" dirty="0">
                <a:latin typeface="Arial" pitchFamily="34" charset="0"/>
                <a:cs typeface="Arial" pitchFamily="34" charset="0"/>
              </a:rPr>
              <a:t>Qualitative and quantitative methods of data collecting and </a:t>
            </a:r>
            <a:r>
              <a:rPr lang="en-AU" sz="2400" b="0" i="0" u="none" strike="noStrike" baseline="0" dirty="0">
                <a:latin typeface="Arial" pitchFamily="34" charset="0"/>
                <a:cs typeface="Arial" pitchFamily="34" charset="0"/>
              </a:rPr>
              <a:t>analyses</a:t>
            </a:r>
            <a:endParaRPr lang="en-AU" altLang="sl-SI" sz="2400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AU" altLang="sl-SI" sz="2400" dirty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AU" altLang="sl-SI" sz="2400" dirty="0">
                <a:latin typeface="Arial" pitchFamily="34" charset="0"/>
                <a:cs typeface="Arial" pitchFamily="34" charset="0"/>
              </a:rPr>
              <a:t>Three phases of research: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sl-SI" sz="24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altLang="sl-SI" sz="2400" dirty="0">
                <a:latin typeface="Arial" pitchFamily="34" charset="0"/>
                <a:cs typeface="Arial" pitchFamily="34" charset="0"/>
              </a:rPr>
              <a:t>interview in</a:t>
            </a:r>
            <a:r>
              <a:rPr lang="sl-SI" altLang="sl-SI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l-SI" sz="2400" dirty="0">
                <a:latin typeface="Arial" pitchFamily="34" charset="0"/>
                <a:cs typeface="Arial" pitchFamily="34" charset="0"/>
              </a:rPr>
              <a:t>the field of their work, their theoretical starting points, etc.</a:t>
            </a:r>
            <a:r>
              <a:rPr lang="sl-SI" altLang="sl-SI" sz="2400" dirty="0">
                <a:latin typeface="Arial" pitchFamily="34" charset="0"/>
                <a:cs typeface="Arial" pitchFamily="34" charset="0"/>
              </a:rPr>
              <a:t> + </a:t>
            </a:r>
            <a:r>
              <a:rPr lang="en-US" altLang="sl-SI" sz="2400" dirty="0">
                <a:latin typeface="Arial" pitchFamily="34" charset="0"/>
                <a:cs typeface="Arial" pitchFamily="34" charset="0"/>
              </a:rPr>
              <a:t>collection of written</a:t>
            </a:r>
            <a:r>
              <a:rPr lang="sl-SI" altLang="sl-SI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l-SI" sz="2400" dirty="0">
                <a:latin typeface="Arial" pitchFamily="34" charset="0"/>
                <a:cs typeface="Arial" pitchFamily="34" charset="0"/>
              </a:rPr>
              <a:t>documentation for the analysis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sl-SI" sz="2400" dirty="0" smtClean="0">
                <a:latin typeface="Arial" pitchFamily="34" charset="0"/>
                <a:cs typeface="Arial" pitchFamily="34" charset="0"/>
              </a:rPr>
              <a:t>in-depth </a:t>
            </a:r>
            <a:r>
              <a:rPr lang="en-US" altLang="sl-SI" sz="2400" dirty="0">
                <a:latin typeface="Arial" pitchFamily="34" charset="0"/>
                <a:cs typeface="Arial" pitchFamily="34" charset="0"/>
              </a:rPr>
              <a:t>interview on the working</a:t>
            </a:r>
            <a:r>
              <a:rPr lang="sl-SI" altLang="sl-SI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l-SI" sz="2400" dirty="0">
                <a:latin typeface="Arial" pitchFamily="34" charset="0"/>
                <a:cs typeface="Arial" pitchFamily="34" charset="0"/>
              </a:rPr>
              <a:t>process in the chosen case, the filling in of the evaluation scale for all cases chosen </a:t>
            </a:r>
            <a:endParaRPr lang="sl-SI" altLang="sl-SI" sz="2400" dirty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sl-SI" sz="24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altLang="sl-SI" sz="2400" dirty="0">
                <a:latin typeface="Arial" pitchFamily="34" charset="0"/>
                <a:cs typeface="Arial" pitchFamily="34" charset="0"/>
              </a:rPr>
              <a:t>group interview (reflection on the research</a:t>
            </a:r>
            <a:r>
              <a:rPr lang="sl-SI" altLang="sl-SI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sl-SI" sz="2400" dirty="0">
                <a:latin typeface="Arial" pitchFamily="34" charset="0"/>
                <a:cs typeface="Arial" pitchFamily="34" charset="0"/>
              </a:rPr>
              <a:t>results )</a:t>
            </a:r>
            <a:endParaRPr lang="sl-SI" altLang="sl-SI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4" name="Rectangle 6153">
            <a:extLst>
              <a:ext uri="{FF2B5EF4-FFF2-40B4-BE49-F238E27FC236}">
                <a16:creationId xmlns="" xmlns:a16="http://schemas.microsoft.com/office/drawing/2014/main" id="{0844A943-BF79-4FEA-ABB1-3BD54D2366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6" name="Rectangle 6155">
            <a:extLst>
              <a:ext uri="{FF2B5EF4-FFF2-40B4-BE49-F238E27FC236}">
                <a16:creationId xmlns="" xmlns:a16="http://schemas.microsoft.com/office/drawing/2014/main" id="{6437CC72-F4A8-4DC3-AFAB-D22C482C81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6D7CB07F-7252-FAFE-BFB1-610C6D3B6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832"/>
            <a:ext cx="10422565" cy="1492132"/>
          </a:xfrm>
        </p:spPr>
        <p:txBody>
          <a:bodyPr>
            <a:normAutofit/>
          </a:bodyPr>
          <a:lstStyle/>
          <a:p>
            <a:pPr algn="ctr"/>
            <a:r>
              <a:rPr lang="sl-SI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n-depth interview</a:t>
            </a:r>
            <a:r>
              <a:rPr lang="sl-SI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with each</a:t>
            </a:r>
            <a:br>
              <a:rPr lang="en-US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social worker on the working process</a:t>
            </a:r>
            <a:endParaRPr lang="sl-SI" sz="3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="" xmlns:a16="http://schemas.microsoft.com/office/drawing/2014/main" id="{155A5FA7-D623-2F5C-EBA1-F4DAC2B09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70" y="2192134"/>
            <a:ext cx="10178323" cy="4414767"/>
          </a:xfrm>
        </p:spPr>
        <p:txBody>
          <a:bodyPr/>
          <a:lstStyle/>
          <a:p>
            <a:pPr marL="0" indent="0">
              <a:buNone/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Three main questions framed the interview in the 2nd phase:  </a:t>
            </a:r>
            <a:endParaRPr lang="sl-SI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What happened in the case?  What did you do? and Why did you do that?</a:t>
            </a:r>
          </a:p>
          <a:p>
            <a:pPr marL="0" indent="0">
              <a:buNone/>
            </a:pPr>
            <a:endParaRPr lang="sl-SI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The </a:t>
            </a:r>
            <a:r>
              <a:rPr lang="sl-SI" dirty="0">
                <a:latin typeface="Arial" pitchFamily="34" charset="0"/>
                <a:cs typeface="Arial" pitchFamily="34" charset="0"/>
              </a:rPr>
              <a:t>n</a:t>
            </a:r>
            <a:r>
              <a:rPr lang="en-US" dirty="0">
                <a:latin typeface="Arial" pitchFamily="34" charset="0"/>
                <a:cs typeface="Arial" pitchFamily="34" charset="0"/>
              </a:rPr>
              <a:t>umber of used codes in causal analyses of all interviews</a:t>
            </a:r>
            <a:endParaRPr lang="sl-SI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sl-SI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sl-SI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="" xmlns:a16="http://schemas.microsoft.com/office/drawing/2014/main" id="{069D42FF-814D-7B0D-03A1-57C243C0EE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59183797"/>
              </p:ext>
            </p:extLst>
          </p:nvPr>
        </p:nvGraphicFramePr>
        <p:xfrm>
          <a:off x="1007435" y="4621606"/>
          <a:ext cx="9688646" cy="17068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50715">
                  <a:extLst>
                    <a:ext uri="{9D8B030D-6E8A-4147-A177-3AD203B41FA5}">
                      <a16:colId xmlns="" xmlns:a16="http://schemas.microsoft.com/office/drawing/2014/main" val="4210755317"/>
                    </a:ext>
                  </a:extLst>
                </a:gridCol>
                <a:gridCol w="2263159">
                  <a:extLst>
                    <a:ext uri="{9D8B030D-6E8A-4147-A177-3AD203B41FA5}">
                      <a16:colId xmlns="" xmlns:a16="http://schemas.microsoft.com/office/drawing/2014/main" val="2696769616"/>
                    </a:ext>
                  </a:extLst>
                </a:gridCol>
                <a:gridCol w="3110829">
                  <a:extLst>
                    <a:ext uri="{9D8B030D-6E8A-4147-A177-3AD203B41FA5}">
                      <a16:colId xmlns="" xmlns:a16="http://schemas.microsoft.com/office/drawing/2014/main" val="4042674458"/>
                    </a:ext>
                  </a:extLst>
                </a:gridCol>
                <a:gridCol w="2663943">
                  <a:extLst>
                    <a:ext uri="{9D8B030D-6E8A-4147-A177-3AD203B41FA5}">
                      <a16:colId xmlns="" xmlns:a16="http://schemas.microsoft.com/office/drawing/2014/main" val="1308278584"/>
                    </a:ext>
                  </a:extLst>
                </a:gridCol>
              </a:tblGrid>
              <a:tr h="677321">
                <a:tc>
                  <a:txBody>
                    <a:bodyPr/>
                    <a:lstStyle/>
                    <a:p>
                      <a:pPr algn="just"/>
                      <a:r>
                        <a:rPr lang="en-GB" sz="2800" noProof="0" smtClean="0">
                          <a:effectLst/>
                        </a:rPr>
                        <a:t>code</a:t>
                      </a:r>
                      <a:endParaRPr lang="en-GB" sz="2800" noProof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2800" noProof="0" smtClean="0">
                          <a:effectLst/>
                        </a:rPr>
                        <a:t> event</a:t>
                      </a:r>
                      <a:endParaRPr lang="en-GB" sz="2800" noProof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2800" noProof="0" smtClean="0">
                          <a:effectLst/>
                        </a:rPr>
                        <a:t>action </a:t>
                      </a:r>
                      <a:endParaRPr lang="en-GB" sz="2800" noProof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800" noProof="0" smtClean="0">
                          <a:effectLst/>
                        </a:rPr>
                        <a:t>purpose of action</a:t>
                      </a:r>
                      <a:endParaRPr lang="en-GB" sz="2800" noProof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60013381"/>
                  </a:ext>
                </a:extLst>
              </a:tr>
              <a:tr h="575018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</a:pPr>
                      <a:r>
                        <a:rPr lang="en-GB" sz="2800" noProof="0" smtClean="0">
                          <a:effectLst/>
                        </a:rPr>
                        <a:t>number</a:t>
                      </a:r>
                      <a:endParaRPr lang="en-GB" sz="2800" noProof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</a:pPr>
                      <a:r>
                        <a:rPr lang="en-GB" sz="2800" noProof="0" dirty="0" smtClean="0">
                          <a:effectLst/>
                        </a:rPr>
                        <a:t>70</a:t>
                      </a:r>
                      <a:endParaRPr lang="en-GB" sz="2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</a:pPr>
                      <a:r>
                        <a:rPr lang="en-GB" sz="2800" noProof="0" smtClean="0">
                          <a:effectLst/>
                        </a:rPr>
                        <a:t>105</a:t>
                      </a:r>
                      <a:endParaRPr lang="en-GB" sz="2800" noProof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</a:pPr>
                      <a:r>
                        <a:rPr lang="en-GB" sz="2800" noProof="0" dirty="0" smtClean="0">
                          <a:effectLst/>
                        </a:rPr>
                        <a:t>30</a:t>
                      </a:r>
                      <a:endParaRPr lang="en-GB" sz="28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3614740"/>
                  </a:ext>
                </a:extLst>
              </a:tr>
            </a:tbl>
          </a:graphicData>
        </a:graphic>
      </p:graphicFrame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FAF8FA23-62C8-3376-7604-FB1E483C50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348130" y="382385"/>
            <a:ext cx="2524125" cy="21347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221474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="" xmlns:a16="http://schemas.microsoft.com/office/drawing/2014/main" id="{C46C0AA9-98CA-931C-E3DF-A88096C35D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31" y="277814"/>
            <a:ext cx="11397669" cy="113982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sl-SI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COMPARISON OF THE MEANS OF THE INDEXES OF INDIVIDUAL WORKING</a:t>
            </a:r>
            <a:r>
              <a:rPr lang="sl-SI" altLang="sl-SI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CONCEPTS</a:t>
            </a:r>
            <a:endParaRPr lang="sl-SI" altLang="sl-SI" sz="4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="" xmlns:a16="http://schemas.microsoft.com/office/drawing/2014/main" id="{2AD2502F-ACF3-99D9-6BC6-4A439639128B}"/>
              </a:ext>
            </a:extLst>
          </p:cNvPr>
          <p:cNvSpPr>
            <a:spLocks noGrp="1" noChangeArrowheads="1" noTextEdit="1"/>
          </p:cNvSpPr>
          <p:nvPr>
            <p:ph type="tbl" idx="1"/>
          </p:nvPr>
        </p:nvSpPr>
        <p:spPr/>
      </p:sp>
      <p:sp>
        <p:nvSpPr>
          <p:cNvPr id="15364" name="Rectangle 4">
            <a:extLst>
              <a:ext uri="{FF2B5EF4-FFF2-40B4-BE49-F238E27FC236}">
                <a16:creationId xmlns="" xmlns:a16="http://schemas.microsoft.com/office/drawing/2014/main" id="{E9610A17-0760-2BFC-877B-D4C70FD53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00055"/>
            <a:ext cx="1847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Gill Sans MT" panose="020B0502020104020203" pitchFamily="34" charset="-18"/>
              </a:defRPr>
            </a:lvl1pPr>
            <a:lvl2pPr marL="742950" indent="-28575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-18"/>
              <a:buChar char="–"/>
              <a:defRPr>
                <a:solidFill>
                  <a:srgbClr val="595959"/>
                </a:solidFill>
                <a:latin typeface="Gill Sans MT" panose="020B0502020104020203" pitchFamily="34" charset="-18"/>
              </a:defRPr>
            </a:lvl2pPr>
            <a:lvl3pPr marL="1143000" indent="-2286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Gill Sans MT" panose="020B0502020104020203" pitchFamily="34" charset="-18"/>
              </a:defRPr>
            </a:lvl3pPr>
            <a:lvl4pPr marL="1600200" indent="-2286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-18"/>
              <a:buChar char="–"/>
              <a:defRPr sz="1400">
                <a:solidFill>
                  <a:srgbClr val="595959"/>
                </a:solidFill>
                <a:latin typeface="Gill Sans MT" panose="020B0502020104020203" pitchFamily="34" charset="-18"/>
              </a:defRPr>
            </a:lvl4pPr>
            <a:lvl5pPr marL="2057400" indent="-2286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Gill Sans MT" panose="020B0502020104020203" pitchFamily="34" charset="-18"/>
              </a:defRPr>
            </a:lvl5pPr>
            <a:lvl6pPr marL="2514600" indent="-228600" defTabSz="457200" eaLnBrk="0" fontAlgn="base" hangingPunct="0">
              <a:lnSpc>
                <a:spcPct val="110000"/>
              </a:lnSpc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Gill Sans MT" panose="020B0502020104020203" pitchFamily="34" charset="-18"/>
              </a:defRPr>
            </a:lvl6pPr>
            <a:lvl7pPr marL="2971800" indent="-228600" defTabSz="457200" eaLnBrk="0" fontAlgn="base" hangingPunct="0">
              <a:lnSpc>
                <a:spcPct val="110000"/>
              </a:lnSpc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Gill Sans MT" panose="020B0502020104020203" pitchFamily="34" charset="-18"/>
              </a:defRPr>
            </a:lvl7pPr>
            <a:lvl8pPr marL="3429000" indent="-228600" defTabSz="457200" eaLnBrk="0" fontAlgn="base" hangingPunct="0">
              <a:lnSpc>
                <a:spcPct val="110000"/>
              </a:lnSpc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Gill Sans MT" panose="020B0502020104020203" pitchFamily="34" charset="-18"/>
              </a:defRPr>
            </a:lvl8pPr>
            <a:lvl9pPr marL="3886200" indent="-228600" defTabSz="457200" eaLnBrk="0" fontAlgn="base" hangingPunct="0">
              <a:lnSpc>
                <a:spcPct val="110000"/>
              </a:lnSpc>
              <a:spcBef>
                <a:spcPts val="7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Gill Sans MT" panose="020B0502020104020203" pitchFamily="34" charset="-1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sl-SI" altLang="sl-SI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5365" name="Picture 5">
            <a:extLst>
              <a:ext uri="{FF2B5EF4-FFF2-40B4-BE49-F238E27FC236}">
                <a16:creationId xmlns="" xmlns:a16="http://schemas.microsoft.com/office/drawing/2014/main" id="{6A89CE4E-4997-64D4-6758-21DA9D546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1"/>
            <a:ext cx="11247039" cy="470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1B15ED52-F352-441B-82BF-E0EA34836D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slov 5">
            <a:extLst>
              <a:ext uri="{FF2B5EF4-FFF2-40B4-BE49-F238E27FC236}">
                <a16:creationId xmlns="" xmlns:a16="http://schemas.microsoft.com/office/drawing/2014/main" id="{533EAD79-FD85-C733-8523-3D0D2856F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12" y="262914"/>
            <a:ext cx="5929422" cy="699483"/>
          </a:xfrm>
        </p:spPr>
        <p:txBody>
          <a:bodyPr anchor="b">
            <a:normAutofit/>
          </a:bodyPr>
          <a:lstStyle/>
          <a:p>
            <a:r>
              <a:rPr lang="sl-SI" sz="4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DISCUSSION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="" xmlns:a16="http://schemas.microsoft.com/office/drawing/2014/main" id="{9D7CF94C-34C0-7C65-4B8F-E6370D0B1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" y="1150883"/>
            <a:ext cx="7189076" cy="47927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2400" dirty="0">
                <a:latin typeface="Arial" pitchFamily="34" charset="0"/>
                <a:cs typeface="Arial" pitchFamily="34" charset="0"/>
              </a:rPr>
              <a:t>V</a:t>
            </a:r>
            <a:r>
              <a:rPr lang="en-AU" sz="2400" b="0" i="0" u="none" strike="noStrike" baseline="0" dirty="0">
                <a:latin typeface="Arial" pitchFamily="34" charset="0"/>
                <a:cs typeface="Arial" pitchFamily="34" charset="0"/>
              </a:rPr>
              <a:t>arious reasons for the differences in the mean estimates of the use of the different working approaches:</a:t>
            </a:r>
          </a:p>
          <a:p>
            <a:pPr marL="0" indent="0">
              <a:buNone/>
            </a:pPr>
            <a:endParaRPr lang="en-AU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AU" sz="2400" b="0" i="0" u="none" strike="noStrike" baseline="0" dirty="0">
                <a:latin typeface="Arial" pitchFamily="34" charset="0"/>
                <a:cs typeface="Arial" pitchFamily="34" charset="0"/>
              </a:rPr>
              <a:t>the research method </a:t>
            </a:r>
            <a:r>
              <a:rPr lang="sl-SI" sz="2400" b="0" i="0" u="none" strike="noStrike" baseline="0" dirty="0">
                <a:latin typeface="Arial" pitchFamily="34" charset="0"/>
                <a:cs typeface="Arial" pitchFamily="34" charset="0"/>
              </a:rPr>
              <a:t>(</a:t>
            </a:r>
            <a:r>
              <a:rPr lang="en-AU" sz="2400" b="0" i="0" u="none" strike="noStrike" baseline="0" dirty="0">
                <a:latin typeface="Arial" pitchFamily="34" charset="0"/>
                <a:cs typeface="Arial" pitchFamily="34" charset="0"/>
              </a:rPr>
              <a:t>researcher’s evaluations were based on the analysis of written documentation</a:t>
            </a:r>
            <a:r>
              <a:rPr lang="sl-SI" sz="2400" b="0" i="0" u="none" strike="noStrike" baseline="0" dirty="0">
                <a:latin typeface="Arial" pitchFamily="34" charset="0"/>
                <a:cs typeface="Arial" pitchFamily="34" charset="0"/>
              </a:rPr>
              <a:t>)</a:t>
            </a:r>
            <a:endParaRPr lang="en-AU" sz="2400" b="0" i="0" u="none" strike="noStrike" baseline="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AU" sz="2400" b="0" i="0" u="none" strike="noStrike" baseline="0" dirty="0">
                <a:latin typeface="Arial" pitchFamily="34" charset="0"/>
                <a:cs typeface="Arial" pitchFamily="34" charset="0"/>
              </a:rPr>
              <a:t>the gap between the espoused theories and the theories-in-use which define the social workers’ behavioural</a:t>
            </a:r>
            <a:r>
              <a:rPr lang="en-A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AU" sz="2400" b="0" i="0" u="none" strike="noStrike" baseline="0" dirty="0">
                <a:latin typeface="Arial" pitchFamily="34" charset="0"/>
                <a:cs typeface="Arial" pitchFamily="34" charset="0"/>
              </a:rPr>
              <a:t>world in practice. </a:t>
            </a:r>
          </a:p>
          <a:p>
            <a:pPr marL="0" indent="0">
              <a:buNone/>
            </a:pPr>
            <a:endParaRPr lang="en-AU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AU" sz="2400" b="0" i="0" u="none" strike="noStrike" baseline="0" dirty="0">
                <a:latin typeface="Arial" pitchFamily="34" charset="0"/>
                <a:cs typeface="Arial" pitchFamily="34" charset="0"/>
              </a:rPr>
              <a:t>Both interpretations were confirmed by the social workers in the third research phase.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="" xmlns:a16="http://schemas.microsoft.com/office/drawing/2014/main" id="{AE9A8DAE-D229-B3E0-B8C4-1F07F48622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5506" y="2320963"/>
            <a:ext cx="3765176" cy="210849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61707E60-CEC9-4661-AA82-69242EB4BD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F035CD8-AE30-4146-96F2-036B0CE5E4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="" xmlns:a16="http://schemas.microsoft.com/office/drawing/2014/main" id="{1EE5D34B-E725-D886-BEE2-178FCD77C5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85043" y="4532683"/>
            <a:ext cx="914479" cy="1889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478832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3346177D-ADC4-4968-B747-5CFCD390B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="" xmlns:a16="http://schemas.microsoft.com/office/drawing/2014/main" id="{CBC0A1F3-0387-3C2F-F2FB-16D831B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US" sz="37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When we collect a lot of material in</a:t>
            </a:r>
            <a:r>
              <a:rPr lang="sl-SI" sz="37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qualitative research</a:t>
            </a:r>
            <a:endParaRPr lang="sl-SI" sz="37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="" xmlns:a16="http://schemas.microsoft.com/office/drawing/2014/main" id="{C849F9EE-9FB2-409E-3995-B76F5D766F4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200" y="1595120"/>
            <a:ext cx="5393301" cy="4008238"/>
          </a:xfrm>
          <a:prstGeom prst="rect">
            <a:avLst/>
          </a:prstGeom>
        </p:spPr>
      </p:pic>
      <p:sp>
        <p:nvSpPr>
          <p:cNvPr id="7" name="Označba mesta vsebine 6">
            <a:extLst>
              <a:ext uri="{FF2B5EF4-FFF2-40B4-BE49-F238E27FC236}">
                <a16:creationId xmlns="" xmlns:a16="http://schemas.microsoft.com/office/drawing/2014/main" id="{C194AE0A-DA7D-B841-6160-B9AD7CF94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sl-SI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let's start with the analysis</a:t>
            </a:r>
            <a:r>
              <a:rPr lang="sl-SI" dirty="0"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844A943-BF79-4FEA-ABB1-3BD54D2366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6437CC72-F4A8-4DC3-AFAB-D22C482C81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="" xmlns:a16="http://schemas.microsoft.com/office/drawing/2014/main" id="{622582EE-F2DC-1CAA-E6EE-4EC3CA5C0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89A6DF4-A07D-47D0-8758-60FAF3B61B84}" type="slidenum"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="" xmlns:a16="http://schemas.microsoft.com/office/drawing/2014/main" id="{B3D1BBC5-F61D-EC0F-A1C7-52CFF43FD3E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7912" y="3786822"/>
            <a:ext cx="3087688" cy="2065353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="" xmlns:a16="http://schemas.microsoft.com/office/drawing/2014/main" id="{E3D4FC7E-D7DD-8AF6-FAFE-81DC06B8521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4121" y="5663183"/>
            <a:ext cx="914479" cy="18899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4640E57B-EB3A-7DEE-ED8A-C2916023570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01121" y="5907582"/>
            <a:ext cx="914479" cy="1889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1730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Theoretical framework of qualitative research – </a:t>
            </a:r>
            <a:r>
              <a:rPr lang="en-GB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interpretive</a:t>
            </a:r>
            <a:r>
              <a:rPr lang="sr-Latn-R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sr-Latn-R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en-GB" sz="2200" dirty="0">
                <a:latin typeface="Arial" pitchFamily="34" charset="0"/>
                <a:cs typeface="Arial" pitchFamily="34" charset="0"/>
              </a:rPr>
              <a:t>Relying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on </a:t>
            </a:r>
            <a:r>
              <a:rPr lang="en-US" sz="2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narrative forms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of explanation: </a:t>
            </a:r>
            <a:r>
              <a:rPr lang="sr-Latn-RS" sz="2200" dirty="0">
                <a:latin typeface="Arial" pitchFamily="34" charset="0"/>
                <a:cs typeface="Arial" pitchFamily="34" charset="0"/>
              </a:rPr>
              <a:t>a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story</a:t>
            </a:r>
            <a:r>
              <a:rPr lang="sr-Latn-RS" sz="2200" dirty="0">
                <a:latin typeface="Arial" pitchFamily="34" charset="0"/>
                <a:cs typeface="Arial" pitchFamily="34" charset="0"/>
              </a:rPr>
              <a:t>/ narative that helps to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explain how certain behaviors, practices, institutions become what they are and how they are maintained</a:t>
            </a:r>
            <a:r>
              <a:rPr lang="sr-Latn-RS" sz="3200" dirty="0">
                <a:latin typeface="Arial" pitchFamily="34" charset="0"/>
                <a:cs typeface="Arial" pitchFamily="34" charset="0"/>
              </a:rPr>
              <a:t/>
            </a:r>
            <a:br>
              <a:rPr lang="sr-Latn-RS" sz="3200" dirty="0">
                <a:latin typeface="Arial" pitchFamily="34" charset="0"/>
                <a:cs typeface="Arial" pitchFamily="34" charset="0"/>
              </a:rPr>
            </a:br>
            <a:endParaRPr lang="en-GB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46841" y="1860331"/>
            <a:ext cx="10817773" cy="476118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Constructivism</a:t>
            </a:r>
            <a:r>
              <a:rPr lang="sr-Latn-RS" dirty="0">
                <a:latin typeface="Arial" pitchFamily="34" charset="0"/>
                <a:cs typeface="Arial" pitchFamily="34" charset="0"/>
              </a:rPr>
              <a:t> - </a:t>
            </a:r>
            <a:r>
              <a:rPr lang="en-US" dirty="0">
                <a:latin typeface="Arial" pitchFamily="34" charset="0"/>
                <a:cs typeface="Arial" pitchFamily="34" charset="0"/>
              </a:rPr>
              <a:t>the construction of knowledge and reality through the interaction of cultural, historical, social and individual factors</a:t>
            </a:r>
          </a:p>
          <a:p>
            <a:pPr>
              <a:buFont typeface="Wingdings" pitchFamily="2" charset="2"/>
              <a:buChar char="§"/>
            </a:pPr>
            <a:r>
              <a:rPr lang="sr-Latn-R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ritical theory</a:t>
            </a:r>
            <a:r>
              <a:rPr lang="sr-Latn-R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- </a:t>
            </a:r>
            <a:r>
              <a:rPr lang="en-US" dirty="0">
                <a:latin typeface="Arial" pitchFamily="34" charset="0"/>
                <a:cs typeface="Arial" pitchFamily="34" charset="0"/>
              </a:rPr>
              <a:t>researchers strive not only to learn about the world, but also to change it</a:t>
            </a:r>
            <a:r>
              <a:rPr lang="sr-Latn-RS" dirty="0">
                <a:latin typeface="Arial" pitchFamily="34" charset="0"/>
                <a:cs typeface="Arial" pitchFamily="34" charset="0"/>
              </a:rPr>
              <a:t>; power and action</a:t>
            </a:r>
          </a:p>
          <a:p>
            <a:pPr>
              <a:buFont typeface="Wingdings" pitchFamily="2" charset="2"/>
              <a:buChar char="§"/>
            </a:pPr>
            <a:r>
              <a:rPr lang="sr-Latn-R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Grounded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theory</a:t>
            </a:r>
            <a:r>
              <a:rPr lang="sr-Latn-R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- </a:t>
            </a:r>
            <a:r>
              <a:rPr lang="en-US" dirty="0">
                <a:latin typeface="Arial" pitchFamily="34" charset="0"/>
                <a:cs typeface="Arial" pitchFamily="34" charset="0"/>
              </a:rPr>
              <a:t>concepts are based or "grounded" in data obtained from participants who experienced the</a:t>
            </a:r>
            <a:r>
              <a:rPr lang="sr-Latn-RS" dirty="0">
                <a:latin typeface="Arial" pitchFamily="34" charset="0"/>
                <a:cs typeface="Arial" pitchFamily="34" charset="0"/>
              </a:rPr>
              <a:t> researched </a:t>
            </a:r>
            <a:r>
              <a:rPr lang="en-US" dirty="0">
                <a:latin typeface="Arial" pitchFamily="34" charset="0"/>
                <a:cs typeface="Arial" pitchFamily="34" charset="0"/>
              </a:rPr>
              <a:t>phenomenon/process</a:t>
            </a:r>
            <a:r>
              <a:rPr lang="sr-Latn-RS" dirty="0">
                <a:latin typeface="Arial" pitchFamily="34" charset="0"/>
                <a:cs typeface="Arial" pitchFamily="34" charset="0"/>
              </a:rPr>
              <a:t> - </a:t>
            </a:r>
            <a:r>
              <a:rPr lang="en-US" dirty="0">
                <a:latin typeface="Arial" pitchFamily="34" charset="0"/>
                <a:cs typeface="Arial" pitchFamily="34" charset="0"/>
              </a:rPr>
              <a:t>an explanation of a process</a:t>
            </a:r>
            <a:r>
              <a:rPr lang="sr-Latn-RS" dirty="0">
                <a:latin typeface="Arial" pitchFamily="34" charset="0"/>
                <a:cs typeface="Arial" pitchFamily="34" charset="0"/>
              </a:rPr>
              <a:t> and</a:t>
            </a:r>
            <a:r>
              <a:rPr lang="en-US" dirty="0">
                <a:latin typeface="Arial" pitchFamily="34" charset="0"/>
                <a:cs typeface="Arial" pitchFamily="34" charset="0"/>
              </a:rPr>
              <a:t> interaction</a:t>
            </a:r>
          </a:p>
          <a:p>
            <a:pPr>
              <a:buFont typeface="Wingdings" pitchFamily="2" charset="2"/>
              <a:buChar char="§"/>
            </a:pPr>
            <a:r>
              <a:rPr lang="sr-Latn-R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eminist theories</a:t>
            </a:r>
            <a:r>
              <a:rPr lang="sr-Latn-R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- </a:t>
            </a:r>
            <a:r>
              <a:rPr lang="en-US" dirty="0">
                <a:latin typeface="Arial" pitchFamily="34" charset="0"/>
                <a:cs typeface="Arial" pitchFamily="34" charset="0"/>
              </a:rPr>
              <a:t>understanding the nature of inequality,</a:t>
            </a:r>
            <a:r>
              <a:rPr lang="sr-Latn-R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focus on power relations and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gender issues; </a:t>
            </a:r>
            <a:r>
              <a:rPr lang="en-US" dirty="0">
                <a:latin typeface="Arial" pitchFamily="34" charset="0"/>
                <a:cs typeface="Arial" pitchFamily="34" charset="0"/>
              </a:rPr>
              <a:t>equalizing power and/or reducing the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power </a:t>
            </a:r>
            <a:r>
              <a:rPr lang="en-US" dirty="0">
                <a:latin typeface="Arial" pitchFamily="34" charset="0"/>
                <a:cs typeface="Arial" pitchFamily="34" charset="0"/>
              </a:rPr>
              <a:t>imbalance</a:t>
            </a:r>
            <a:endParaRPr lang="sr-Latn-RS" dirty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DATA COLLECTION METHODS</a:t>
            </a:r>
            <a:r>
              <a:rPr lang="sr-Latn-RS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r-Latn-RS" sz="2800" dirty="0">
                <a:latin typeface="Arial" pitchFamily="34" charset="0"/>
                <a:cs typeface="Arial" pitchFamily="34" charset="0"/>
              </a:rPr>
              <a:t>Observation,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interview, focus groups, case studies, content analysis, ethnographic method...) to determine the meaning and understanding of certain occurrences/phenomena/processes</a:t>
            </a:r>
            <a:endParaRPr lang="sr-Latn-RS" sz="28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sr-Latn-R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QUALITATIVE DATA ANALYSIS: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Content analysis</a:t>
            </a:r>
            <a:r>
              <a:rPr lang="sr-Latn-RS" sz="2800" dirty="0">
                <a:latin typeface="Arial" pitchFamily="34" charset="0"/>
                <a:cs typeface="Arial" pitchFamily="34" charset="0"/>
              </a:rPr>
              <a:t>;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Thematic analysis</a:t>
            </a:r>
            <a:r>
              <a:rPr lang="sr-Latn-RS" sz="28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Narrative analysis</a:t>
            </a:r>
            <a:r>
              <a:rPr lang="sr-Latn-RS" sz="28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Grounded theory analysis</a:t>
            </a:r>
            <a:r>
              <a:rPr lang="sr-Latn-RS" sz="2800" dirty="0">
                <a:latin typeface="Arial" pitchFamily="34" charset="0"/>
                <a:cs typeface="Arial" pitchFamily="34" charset="0"/>
              </a:rPr>
              <a:t>;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Discourse analysis</a:t>
            </a:r>
          </a:p>
          <a:p>
            <a:pPr>
              <a:buFont typeface="Wingdings" pitchFamily="2" charset="2"/>
              <a:buChar char="§"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4</a:t>
            </a:fld>
            <a:endParaRPr lang="es-E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E6995A89-754C-87AD-CF29-A28764E8B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Qualitative analysis </a:t>
            </a:r>
            <a:r>
              <a:rPr lang="en-GB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latin typeface="Arial" pitchFamily="34" charset="0"/>
                <a:cs typeface="Arial" pitchFamily="34" charset="0"/>
              </a:rPr>
              <a:t>manually</a:t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latin typeface="Arial" pitchFamily="34" charset="0"/>
                <a:cs typeface="Arial" pitchFamily="34" charset="0"/>
              </a:rPr>
              <a:t>using a computer programme for qualitative analysis</a:t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r>
              <a:rPr lang="en-GB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b="1" dirty="0" smtClean="0">
                <a:latin typeface="Arial" pitchFamily="34" charset="0"/>
                <a:cs typeface="Arial" pitchFamily="34" charset="0"/>
              </a:rPr>
            </a:br>
            <a:endParaRPr lang="en-GB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značba mesta vsebine 4">
            <a:extLst>
              <a:ext uri="{FF2B5EF4-FFF2-40B4-BE49-F238E27FC236}">
                <a16:creationId xmlns="" xmlns:a16="http://schemas.microsoft.com/office/drawing/2014/main" id="{0F7AE499-9ECE-8536-373D-3BB1341BCF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134644"/>
            <a:ext cx="4791075" cy="952500"/>
          </a:xfrm>
          <a:prstGeom prst="rect">
            <a:avLst/>
          </a:prstGeom>
        </p:spPr>
      </p:pic>
      <p:sp>
        <p:nvSpPr>
          <p:cNvPr id="4" name="Označba mesta številke diapozitiva 3">
            <a:extLst>
              <a:ext uri="{FF2B5EF4-FFF2-40B4-BE49-F238E27FC236}">
                <a16:creationId xmlns="" xmlns:a16="http://schemas.microsoft.com/office/drawing/2014/main" id="{C04DA572-9CB3-8CFA-5B17-1C9B3585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40</a:t>
            </a:fld>
            <a:endParaRPr lang="es-ES"/>
          </a:p>
        </p:txBody>
      </p:sp>
      <p:pic>
        <p:nvPicPr>
          <p:cNvPr id="3" name="Slika 2">
            <a:extLst>
              <a:ext uri="{FF2B5EF4-FFF2-40B4-BE49-F238E27FC236}">
                <a16:creationId xmlns="" xmlns:a16="http://schemas.microsoft.com/office/drawing/2014/main" id="{287190F7-642C-E811-7F3C-CAC95835DF2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3532" y="4812665"/>
            <a:ext cx="3152775" cy="144780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C1EF7F76-203F-97B4-7A86-F8A2B2922DB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3358356"/>
            <a:ext cx="2952750" cy="155257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="" xmlns:a16="http://schemas.microsoft.com/office/drawing/2014/main" id="{33202AC0-A3E4-9C53-8840-A68282CA5BE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62152" y="819150"/>
            <a:ext cx="2619375" cy="174307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="" xmlns:a16="http://schemas.microsoft.com/office/drawing/2014/main" id="{3A7A48C2-F266-956B-2E9A-35B0CE007B2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81527" y="4368024"/>
            <a:ext cx="1525214" cy="2170888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="" xmlns:a16="http://schemas.microsoft.com/office/drawing/2014/main" id="{044C7E8F-87F1-0C87-6282-72B6E9119ED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147698" y="6669008"/>
            <a:ext cx="914479" cy="1889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32510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1B15ED52-F352-441B-82BF-E0EA34836D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="" xmlns:a16="http://schemas.microsoft.com/office/drawing/2014/main" id="{C2D0E844-7E5B-0E8C-D5CE-F3376BC1C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716" y="499397"/>
            <a:ext cx="5929422" cy="1640180"/>
          </a:xfrm>
        </p:spPr>
        <p:txBody>
          <a:bodyPr anchor="b">
            <a:normAutofit fontScale="90000"/>
          </a:bodyPr>
          <a:lstStyle/>
          <a:p>
            <a:r>
              <a:rPr lang="en-GB" sz="4000" b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The Delphi study on family support skills (FSS)</a:t>
            </a:r>
            <a:endParaRPr lang="en-GB" sz="4000" b="1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="" xmlns:a16="http://schemas.microsoft.com/office/drawing/2014/main" id="{64B0A8E8-4B87-40B4-2D86-3EF30A9FE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717" y="2423821"/>
            <a:ext cx="5929422" cy="35197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AU" dirty="0">
                <a:latin typeface="Arial" pitchFamily="34" charset="0"/>
                <a:cs typeface="Arial" pitchFamily="34" charset="0"/>
              </a:rPr>
              <a:t>1st round: open-ended questions</a:t>
            </a:r>
          </a:p>
          <a:p>
            <a:pPr marL="0" indent="0">
              <a:buNone/>
            </a:pPr>
            <a:endParaRPr lang="sl-SI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from the analysis of the qualitative material to the design of the questionnaire </a:t>
            </a:r>
            <a:r>
              <a:rPr lang="sl-SI" dirty="0">
                <a:latin typeface="Arial" pitchFamily="34" charset="0"/>
                <a:cs typeface="Arial" pitchFamily="34" charset="0"/>
              </a:rPr>
              <a:t>f</a:t>
            </a:r>
            <a:r>
              <a:rPr lang="en-US" dirty="0">
                <a:latin typeface="Arial" pitchFamily="34" charset="0"/>
                <a:cs typeface="Arial" pitchFamily="34" charset="0"/>
              </a:rPr>
              <a:t>or quantitative research (2nd and 3rd round)</a:t>
            </a:r>
            <a:endParaRPr lang="sl-SI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2778B37A-AFC8-22CE-24CF-417D99983C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5506" y="2122435"/>
            <a:ext cx="3765176" cy="250555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1707E60-CEC9-4661-AA82-69242EB4BD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F035CD8-AE30-4146-96F2-036B0CE5E4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="" xmlns:a16="http://schemas.microsoft.com/office/drawing/2014/main" id="{398572B4-C1CC-B5B4-7CF4-C23A60F3C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431"/>
            <a:ext cx="445913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89A6DF4-A07D-47D0-8758-60FAF3B61B84}" type="slidenum"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A3129824-FD38-182A-394B-9DA374E6003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73215" y="4805952"/>
            <a:ext cx="914479" cy="1889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901277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E51BA4DF-2BD4-4EC2-B1DB-B27C8AC718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="" xmlns:a16="http://schemas.microsoft.com/office/drawing/2014/main" id="{AEFD6E97-AF22-B74C-0180-22227F98F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anchor="b">
            <a:normAutofit/>
          </a:bodyPr>
          <a:lstStyle/>
          <a:p>
            <a:r>
              <a:rPr lang="en-AU" sz="37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Analysis 1st round: open-ended questions</a:t>
            </a:r>
            <a:r>
              <a:rPr lang="sl-SI" sz="3700" b="1" dirty="0">
                <a:latin typeface="Arial" pitchFamily="34" charset="0"/>
                <a:cs typeface="Arial" pitchFamily="34" charset="0"/>
              </a:rPr>
              <a:t/>
            </a:r>
            <a:br>
              <a:rPr lang="sl-SI" sz="3700" b="1" dirty="0">
                <a:latin typeface="Arial" pitchFamily="34" charset="0"/>
                <a:cs typeface="Arial" pitchFamily="34" charset="0"/>
              </a:rPr>
            </a:br>
            <a:endParaRPr lang="sl-SI" sz="37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Many question marks on black background">
            <a:extLst>
              <a:ext uri="{FF2B5EF4-FFF2-40B4-BE49-F238E27FC236}">
                <a16:creationId xmlns="" xmlns:a16="http://schemas.microsoft.com/office/drawing/2014/main" id="{BD8B98AD-CC74-09D3-366E-7303500D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2504" r="170" b="2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Označba mesta vsebine 2">
            <a:extLst>
              <a:ext uri="{FF2B5EF4-FFF2-40B4-BE49-F238E27FC236}">
                <a16:creationId xmlns="" xmlns:a16="http://schemas.microsoft.com/office/drawing/2014/main" id="{8D04A3A0-4FC2-0062-B3AA-53CD1EECF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203" y="1716147"/>
            <a:ext cx="7459590" cy="421168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GB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31 experts</a:t>
            </a:r>
            <a:r>
              <a:rPr lang="sl-SI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 </a:t>
            </a:r>
            <a:r>
              <a:rPr lang="en-GB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23 countries</a:t>
            </a:r>
            <a:r>
              <a:rPr lang="sl-SI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 </a:t>
            </a:r>
            <a:r>
              <a:rPr lang="en-GB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different areas of family support</a:t>
            </a:r>
            <a:endParaRPr lang="sl-SI" sz="2400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GB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a qualitative analysis of the collected material </a:t>
            </a:r>
            <a:endParaRPr lang="sl-SI" sz="2400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GB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two researchers conducted the coding separately</a:t>
            </a:r>
            <a:endParaRPr lang="sl-SI" sz="2400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sl-SI" sz="24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</a:t>
            </a:r>
            <a:r>
              <a:rPr lang="en-GB" sz="24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he first round of analysis included all the statements identified by the participants in each questions as a predefined theme</a:t>
            </a:r>
            <a:endParaRPr lang="sl-SI" sz="2400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GB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MAXQDA qualitative data analysis software (categorisation of text into thematic codes, overall representation of various codes, and analysis of the coded text)</a:t>
            </a:r>
            <a:r>
              <a:rPr lang="sl-SI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+ </a:t>
            </a:r>
            <a:r>
              <a:rPr lang="en-GB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coding by themes and categories in text</a:t>
            </a:r>
            <a:r>
              <a:rPr lang="sl-SI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(</a:t>
            </a:r>
            <a:r>
              <a:rPr lang="sl-SI" sz="2400" dirty="0" err="1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using</a:t>
            </a:r>
            <a:r>
              <a:rPr lang="sl-SI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Word)</a:t>
            </a:r>
            <a:r>
              <a:rPr lang="en-GB" sz="2400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 </a:t>
            </a:r>
            <a:endParaRPr lang="sl-SI" sz="2400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endParaRPr lang="sl-SI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="" xmlns:a16="http://schemas.microsoft.com/office/drawing/2014/main" id="{24C551DB-4ADC-251E-729C-4E68BDA38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3686" y="6356350"/>
            <a:ext cx="2160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89A6DF4-A07D-47D0-8758-60FAF3B61B84}" type="slidenum">
              <a:rPr lang="es-ES" smtClean="0"/>
              <a:pPr>
                <a:spcAft>
                  <a:spcPts val="600"/>
                </a:spcAft>
              </a:pPr>
              <a:t>42</a:t>
            </a:fld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26311728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="" xmlns:a16="http://schemas.microsoft.com/office/drawing/2014/main" id="{823A8FA8-1E8A-40E9-DE62-1AFB41B8B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43</a:t>
            </a:fld>
            <a:endParaRPr lang="es-ES"/>
          </a:p>
        </p:txBody>
      </p:sp>
      <p:pic>
        <p:nvPicPr>
          <p:cNvPr id="10" name="Slika 9">
            <a:extLst>
              <a:ext uri="{FF2B5EF4-FFF2-40B4-BE49-F238E27FC236}">
                <a16:creationId xmlns="" xmlns:a16="http://schemas.microsoft.com/office/drawing/2014/main" id="{202DDEB3-3048-2F2A-4097-849B5105B7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200" y="254000"/>
            <a:ext cx="11775440" cy="6786879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="" xmlns:a16="http://schemas.microsoft.com/office/drawing/2014/main" id="{8BF759C1-F3F9-51AB-DE3B-14AD6A8CE9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92829" y="6070726"/>
            <a:ext cx="9699171" cy="6695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13908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460EDFC5-DE7D-7D83-3B84-FF8F00804DE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617" y="1258613"/>
            <a:ext cx="6380480" cy="5841301"/>
          </a:xfrm>
          <a:prstGeom prst="rect">
            <a:avLst/>
          </a:prstGeom>
        </p:spPr>
      </p:pic>
      <p:sp>
        <p:nvSpPr>
          <p:cNvPr id="4" name="Označba mesta številke diapozitiva 3">
            <a:extLst>
              <a:ext uri="{FF2B5EF4-FFF2-40B4-BE49-F238E27FC236}">
                <a16:creationId xmlns="" xmlns:a16="http://schemas.microsoft.com/office/drawing/2014/main" id="{1C2E68D2-7A21-7DF4-5CA0-03F8B63BB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44</a:t>
            </a:fld>
            <a:endParaRPr lang="es-ES"/>
          </a:p>
        </p:txBody>
      </p:sp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520A1446-BB0B-2492-3F86-5A05B0C5BC6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90" y="616522"/>
            <a:ext cx="5763768" cy="294132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="" xmlns:a16="http://schemas.microsoft.com/office/drawing/2014/main" id="{F93520D7-3301-69C7-774A-CCB3A6D2855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8200" y="590102"/>
            <a:ext cx="6416890" cy="3115739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="" xmlns:a16="http://schemas.microsoft.com/office/drawing/2014/main" id="{7586F0E6-D08A-7C24-1266-1E17CCA7B1C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02919" y="3697721"/>
            <a:ext cx="5763768" cy="2941319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="" xmlns:a16="http://schemas.microsoft.com/office/drawing/2014/main" id="{26C1F8D5-93ED-F5FE-7481-9CB6FF19322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32509" y="3766264"/>
            <a:ext cx="6042581" cy="2941318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="" xmlns:a16="http://schemas.microsoft.com/office/drawing/2014/main" id="{D1D4D035-8123-CBB0-EDE3-45C64186FB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1300" y="49385"/>
            <a:ext cx="9436729" cy="3692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22604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7DF1D12B-97C2-1271-7EDE-36C1ED77E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" y="314325"/>
            <a:ext cx="11028680" cy="559435"/>
          </a:xfrm>
        </p:spPr>
        <p:txBody>
          <a:bodyPr>
            <a:normAutofit fontScale="90000"/>
          </a:bodyPr>
          <a:lstStyle/>
          <a:p>
            <a:r>
              <a:rPr lang="sr-Latn-RS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GB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roposed</a:t>
            </a:r>
            <a:r>
              <a:rPr lang="en-GB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categorisations of FSS</a:t>
            </a:r>
            <a:endParaRPr lang="en-GB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značba mesta vsebine 4">
            <a:extLst>
              <a:ext uri="{FF2B5EF4-FFF2-40B4-BE49-F238E27FC236}">
                <a16:creationId xmlns="" xmlns:a16="http://schemas.microsoft.com/office/drawing/2014/main" id="{0FF5B432-E704-0280-1B75-84B2F08DE9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120" y="995680"/>
            <a:ext cx="11379200" cy="5725795"/>
          </a:xfrm>
          <a:prstGeom prst="rect">
            <a:avLst/>
          </a:prstGeom>
        </p:spPr>
      </p:pic>
      <p:sp>
        <p:nvSpPr>
          <p:cNvPr id="4" name="Označba mesta številke diapozitiva 3">
            <a:extLst>
              <a:ext uri="{FF2B5EF4-FFF2-40B4-BE49-F238E27FC236}">
                <a16:creationId xmlns="" xmlns:a16="http://schemas.microsoft.com/office/drawing/2014/main" id="{9AF58727-FE53-26A5-0216-44D1B461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45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3483053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>
            <a:extLst>
              <a:ext uri="{FF2B5EF4-FFF2-40B4-BE49-F238E27FC236}">
                <a16:creationId xmlns="" xmlns:a16="http://schemas.microsoft.com/office/drawing/2014/main" id="{8A98A9D6-F2C9-96A5-035E-624FDA090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46</a:t>
            </a:fld>
            <a:endParaRPr lang="es-E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1337" y="976223"/>
            <a:ext cx="10676342" cy="5487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310759" y="2254468"/>
            <a:ext cx="23490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latin typeface="Arial" pitchFamily="34" charset="0"/>
                <a:cs typeface="Arial" pitchFamily="34" charset="0"/>
              </a:rPr>
              <a:t>Comments?</a:t>
            </a:r>
          </a:p>
          <a:p>
            <a:endParaRPr lang="sr-Latn-R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495394" y="2790499"/>
            <a:ext cx="2096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latin typeface="Arial" pitchFamily="34" charset="0"/>
                <a:cs typeface="Arial" pitchFamily="34" charset="0"/>
              </a:rPr>
              <a:t>Thoughts?</a:t>
            </a:r>
            <a:endParaRPr lang="sr-Latn-R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623848" y="3736427"/>
            <a:ext cx="13873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latin typeface="Arial" pitchFamily="34" charset="0"/>
                <a:cs typeface="Arial" pitchFamily="34" charset="0"/>
              </a:rPr>
              <a:t>Ideas? </a:t>
            </a:r>
          </a:p>
          <a:p>
            <a:endParaRPr lang="sr-Latn-R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175531" y="3831021"/>
            <a:ext cx="1671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dirty="0" smtClean="0">
                <a:latin typeface="Arial" pitchFamily="34" charset="0"/>
                <a:cs typeface="Arial" pitchFamily="34" charset="0"/>
              </a:rPr>
              <a:t>...</a:t>
            </a:r>
            <a:endParaRPr lang="sr-Latn-R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68963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Literature</a:t>
            </a:r>
            <a:endParaRPr lang="sr-Latn-RS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4453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buSzPct val="100000"/>
              <a:buFont typeface="Wingdings" pitchFamily="2" charset="2"/>
              <a:buChar char="§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Clark, A. (2017)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Listening to young children: a guide to understanding and using the Mosaic approach.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Third edition. London: Jessica Kingsley Publishing.</a:t>
            </a: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>
              <a:buSzPct val="100000"/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Creswell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W. J.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nd Creswell J.D.  (2017). 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Research Design</a:t>
            </a:r>
            <a:r>
              <a:rPr lang="sr-Latn-RS" sz="2200" i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Qualitative, Quantitative, and Mixed Methods Approaches</a:t>
            </a:r>
            <a:r>
              <a:rPr lang="sr-Latn-RS" sz="2200" i="1" dirty="0">
                <a:latin typeface="Arial" pitchFamily="34" charset="0"/>
                <a:cs typeface="Arial" pitchFamily="34" charset="0"/>
              </a:rPr>
              <a:t>. </a:t>
            </a:r>
            <a:r>
              <a:rPr lang="sr-Latn-RS" sz="2200" dirty="0">
                <a:latin typeface="Arial" pitchFamily="34" charset="0"/>
                <a:cs typeface="Arial" pitchFamily="34" charset="0"/>
              </a:rPr>
              <a:t>5th edition</a:t>
            </a:r>
            <a:r>
              <a:rPr lang="en-US" sz="2400" dirty="0"/>
              <a:t> SAGE Publications</a:t>
            </a:r>
            <a:r>
              <a:rPr lang="sr-Latn-RS" sz="2400" dirty="0"/>
              <a:t>.</a:t>
            </a:r>
            <a:endParaRPr lang="en-US" sz="2200" i="1" dirty="0">
              <a:latin typeface="Arial" pitchFamily="34" charset="0"/>
              <a:cs typeface="Arial" pitchFamily="34" charset="0"/>
            </a:endParaRPr>
          </a:p>
          <a:p>
            <a:pPr>
              <a:buSzPct val="100000"/>
              <a:buFont typeface="Wingdings" pitchFamily="2" charset="2"/>
              <a:buChar char="§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Creswell, 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W. J. (2007).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Qualitative</a:t>
            </a:r>
            <a:r>
              <a:rPr lang="sr-Latn-R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Inquiry</a:t>
            </a:r>
            <a:r>
              <a:rPr lang="sr-Latn-R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&amp;</a:t>
            </a:r>
            <a:r>
              <a:rPr lang="sr-Latn-R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Research Design</a:t>
            </a:r>
            <a:r>
              <a:rPr lang="sr-Latn-RS" sz="2000" i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Choosing Among Five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Appro</a:t>
            </a:r>
            <a:r>
              <a:rPr lang="sr-Latn-RS" sz="2000" i="1" dirty="0">
                <a:latin typeface="Arial" pitchFamily="34" charset="0"/>
                <a:cs typeface="Arial" pitchFamily="34" charset="0"/>
              </a:rPr>
              <a:t>aches</a:t>
            </a:r>
          </a:p>
          <a:p>
            <a:pPr>
              <a:buSzPct val="100000"/>
              <a:buFont typeface="Wingdings" pitchFamily="2" charset="2"/>
              <a:buChar char="§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Ferguson, H. (2014). Researching social work practice close up: Using ethnographic and mobile methods to understand encounters between social workers, children and families. 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The British Journal of Social Work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 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46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(1), 153-168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aches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. London: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SAGE Publications</a:t>
            </a: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>
              <a:buSzPct val="100000"/>
              <a:buFont typeface="Wingdings" pitchFamily="2" charset="2"/>
              <a:buChar char="§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Holland, S., Renold, E., Ross, N. J., &amp; Hillman, A. (2010). Power, agency and participatory agendas: A critical exploration of young people’s engagement in participative qualitative research. 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Childhood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 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17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(3), 360-375.</a:t>
            </a:r>
            <a:endParaRPr lang="sl-SI" sz="2000" dirty="0">
              <a:latin typeface="Arial" pitchFamily="34" charset="0"/>
              <a:cs typeface="Arial" pitchFamily="34" charset="0"/>
            </a:endParaRPr>
          </a:p>
          <a:p>
            <a:pPr>
              <a:buSzPct val="100000"/>
              <a:buFont typeface="Wingdings" pitchFamily="2" charset="2"/>
              <a:buChar char="§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Schön , D. (1991). The reflective practitioner: How professionals think in action.</a:t>
            </a:r>
            <a:r>
              <a:rPr lang="sl-SI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Aldershot etc.: Ashgate-Arena.</a:t>
            </a: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>
              <a:buSzPct val="100000"/>
              <a:buFont typeface="Wingdings" pitchFamily="2" charset="2"/>
              <a:buChar char="§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Shaw,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 I.,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Ramatowski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 A.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Ruckdeschel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, R., (2013)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Patterns, designs and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developments in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qualitative research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social work: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 research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note</a:t>
            </a:r>
            <a:r>
              <a:rPr lang="sr-Latn-R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Qualitative Social Work</a:t>
            </a:r>
            <a:r>
              <a:rPr lang="sr-Latn-R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12(6) 732–749</a:t>
            </a: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>
              <a:buSzPct val="100000"/>
              <a:buFont typeface="Wingdings" pitchFamily="2" charset="2"/>
              <a:buChar char="§"/>
            </a:pPr>
            <a:r>
              <a:rPr lang="sr-Latn-RS" sz="2000" dirty="0">
                <a:latin typeface="Arial" pitchFamily="34" charset="0"/>
                <a:cs typeface="Arial" pitchFamily="34" charset="0"/>
              </a:rPr>
              <a:t>Ritchie, J. And Lewis, J. (Ed) (2013) </a:t>
            </a:r>
            <a:r>
              <a:rPr lang="sr-Latn-RS" sz="2000" i="1" dirty="0">
                <a:latin typeface="Arial" pitchFamily="34" charset="0"/>
                <a:cs typeface="Arial" pitchFamily="34" charset="0"/>
              </a:rPr>
              <a:t>Qualitative research practice - A Guide for Social Science Students and </a:t>
            </a:r>
            <a:r>
              <a:rPr lang="sr-Latn-RS" sz="2000" i="1" dirty="0" smtClean="0">
                <a:latin typeface="Arial" pitchFamily="34" charset="0"/>
                <a:cs typeface="Arial" pitchFamily="34" charset="0"/>
              </a:rPr>
              <a:t>Researchers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.</a:t>
            </a:r>
            <a:r>
              <a:rPr lang="sr-Latn-R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RS" sz="2000" dirty="0">
                <a:latin typeface="Arial" pitchFamily="34" charset="0"/>
                <a:cs typeface="Arial" pitchFamily="34" charset="0"/>
              </a:rPr>
              <a:t>London: SAGE Publications.</a:t>
            </a:r>
          </a:p>
          <a:p>
            <a:pPr>
              <a:buSzPct val="100000"/>
              <a:buFont typeface="Wingdings" pitchFamily="2" charset="2"/>
              <a:buChar char="§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>
              <a:buSzPct val="100000"/>
              <a:buFont typeface="Wingdings" pitchFamily="2" charset="2"/>
              <a:buChar char="§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>
              <a:buSzPct val="100000"/>
              <a:buFont typeface="Wingdings" pitchFamily="2" charset="2"/>
              <a:buChar char="§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47</a:t>
            </a:fld>
            <a:endParaRPr lang="es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C9F8ED27-466A-95C2-7FA1-59BAB3B97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938" y="0"/>
            <a:ext cx="6713483" cy="945931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sl-SI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hear the voices of </a:t>
            </a:r>
            <a:r>
              <a:rPr lang="sr-Latn-R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sr-Latn-R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all involved</a:t>
            </a:r>
            <a:endParaRPr lang="sl-SI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Označba mesta vsebine 2">
            <a:extLst>
              <a:ext uri="{FF2B5EF4-FFF2-40B4-BE49-F238E27FC236}">
                <a16:creationId xmlns="" xmlns:a16="http://schemas.microsoft.com/office/drawing/2014/main" id="{96B96F37-5B4E-D24B-C56A-446089AEFC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l-SI" altLang="sl-SI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sl-SI" altLang="sl-SI" sz="2800" dirty="0"/>
              <a:t> 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l-SI" altLang="sl-SI" sz="28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sl-SI" altLang="sl-SI" sz="2800" dirty="0"/>
              <a:t>               			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sl-SI" altLang="sl-SI" sz="2800" dirty="0"/>
              <a:t>				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l-SI" altLang="sl-SI" dirty="0"/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="" xmlns:p14="http://schemas.microsoft.com/office/powerpoint/2010/main" val="905954994"/>
              </p:ext>
            </p:extLst>
          </p:nvPr>
        </p:nvGraphicFramePr>
        <p:xfrm>
          <a:off x="317938" y="867103"/>
          <a:ext cx="8450317" cy="5839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766734" y="0"/>
            <a:ext cx="5617780" cy="65556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itchFamily="34" charset="0"/>
              <a:buChar char="•"/>
            </a:pPr>
            <a:r>
              <a:rPr lang="en-GB" sz="2000" b="1" dirty="0">
                <a:latin typeface="Arial" pitchFamily="34" charset="0"/>
                <a:cs typeface="Arial" pitchFamily="34" charset="0"/>
              </a:rPr>
              <a:t>Values and principles (contribution, respect, trust, communication)?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GB" sz="2000" b="1" dirty="0">
                <a:latin typeface="Arial" pitchFamily="34" charset="0"/>
                <a:cs typeface="Arial" pitchFamily="34" charset="0"/>
              </a:rPr>
              <a:t>Meaningful participation and co-creation</a:t>
            </a:r>
            <a:r>
              <a:rPr lang="sr-Latn-RS" sz="2000" b="1" dirty="0">
                <a:latin typeface="Arial" pitchFamily="34" charset="0"/>
                <a:cs typeface="Arial" pitchFamily="34" charset="0"/>
              </a:rPr>
              <a:t> – to be heard</a:t>
            </a:r>
          </a:p>
          <a:p>
            <a:pPr marL="173038" lvl="0" indent="-173038">
              <a:buFont typeface="Arial" pitchFamily="34" charset="0"/>
              <a:buChar char="•"/>
            </a:pPr>
            <a:r>
              <a:rPr lang="en-GB" sz="2000" b="1" dirty="0">
                <a:latin typeface="Arial" pitchFamily="34" charset="0"/>
                <a:cs typeface="Arial" pitchFamily="34" charset="0"/>
              </a:rPr>
              <a:t>Partnership or Engagement</a:t>
            </a:r>
            <a:r>
              <a:rPr lang="sr-Latn-RS" sz="2000" b="1" dirty="0">
                <a:latin typeface="Arial" pitchFamily="34" charset="0"/>
                <a:cs typeface="Arial" pitchFamily="34" charset="0"/>
              </a:rPr>
              <a:t>: research </a:t>
            </a:r>
            <a:r>
              <a:rPr lang="sr-Latn-RS" sz="2000" b="1" dirty="0" smtClean="0">
                <a:latin typeface="Arial" pitchFamily="34" charset="0"/>
                <a:cs typeface="Arial" pitchFamily="34" charset="0"/>
              </a:rPr>
              <a:t>ON or WITH / BY?</a:t>
            </a:r>
            <a:endParaRPr lang="sr-Latn-RS" sz="2000" b="1" dirty="0">
              <a:latin typeface="Arial" pitchFamily="34" charset="0"/>
              <a:cs typeface="Arial" pitchFamily="34" charset="0"/>
            </a:endParaRPr>
          </a:p>
          <a:p>
            <a:pPr marL="173038" lvl="0" indent="-173038">
              <a:buFont typeface="Arial" pitchFamily="34" charset="0"/>
              <a:buChar char="•"/>
            </a:pPr>
            <a:r>
              <a:rPr lang="sr-Latn-RS" sz="2000" b="1" dirty="0">
                <a:latin typeface="Arial" pitchFamily="34" charset="0"/>
                <a:cs typeface="Arial" pitchFamily="34" charset="0"/>
              </a:rPr>
              <a:t>Potential vulnerability?</a:t>
            </a:r>
            <a:endParaRPr lang="en-GB" sz="2000" b="1" dirty="0">
              <a:latin typeface="Arial" pitchFamily="34" charset="0"/>
              <a:cs typeface="Arial" pitchFamily="34" charset="0"/>
            </a:endParaRPr>
          </a:p>
          <a:p>
            <a:pPr marL="173038" indent="-173038">
              <a:buFont typeface="Arial" pitchFamily="34" charset="0"/>
              <a:buChar char="•"/>
            </a:pPr>
            <a:r>
              <a:rPr lang="sr-Latn-RS" sz="2000" b="1" dirty="0">
                <a:latin typeface="Arial" pitchFamily="34" charset="0"/>
                <a:cs typeface="Arial" pitchFamily="34" charset="0"/>
              </a:rPr>
              <a:t>P</a:t>
            </a:r>
            <a:r>
              <a:rPr lang="en-GB" sz="2000" b="1" dirty="0">
                <a:latin typeface="Arial" pitchFamily="34" charset="0"/>
                <a:cs typeface="Arial" pitchFamily="34" charset="0"/>
              </a:rPr>
              <a:t>ositive and encouraging experience 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GB" sz="2000" b="1" dirty="0">
                <a:latin typeface="Arial" pitchFamily="34" charset="0"/>
                <a:cs typeface="Arial" pitchFamily="34" charset="0"/>
              </a:rPr>
              <a:t>Informed consent</a:t>
            </a:r>
            <a:r>
              <a:rPr lang="sr-Latn-RS" sz="2000" b="1" dirty="0">
                <a:latin typeface="Arial" pitchFamily="34" charset="0"/>
                <a:cs typeface="Arial" pitchFamily="34" charset="0"/>
              </a:rPr>
              <a:t>/ Power balance</a:t>
            </a:r>
            <a:endParaRPr lang="en-GB" sz="2000" b="1" dirty="0">
              <a:latin typeface="Arial" pitchFamily="34" charset="0"/>
              <a:cs typeface="Arial" pitchFamily="34" charset="0"/>
            </a:endParaRPr>
          </a:p>
          <a:p>
            <a:pPr marL="173038" indent="-173038">
              <a:buFont typeface="Arial" pitchFamily="34" charset="0"/>
              <a:buChar char="•"/>
            </a:pPr>
            <a:r>
              <a:rPr lang="en-GB" sz="2000" b="1" dirty="0">
                <a:latin typeface="Arial" pitchFamily="34" charset="0"/>
                <a:cs typeface="Arial" pitchFamily="34" charset="0"/>
              </a:rPr>
              <a:t>The environment: home, playground, school, office, community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GB" sz="2000" b="1" dirty="0">
                <a:latin typeface="Arial" pitchFamily="34" charset="0"/>
                <a:cs typeface="Arial" pitchFamily="34" charset="0"/>
              </a:rPr>
              <a:t>Ad</a:t>
            </a:r>
            <a:r>
              <a:rPr lang="sr-Latn-RS" sz="2000" b="1" dirty="0">
                <a:latin typeface="Arial" pitchFamily="34" charset="0"/>
                <a:cs typeface="Arial" pitchFamily="34" charset="0"/>
              </a:rPr>
              <a:t>jusment of</a:t>
            </a:r>
            <a:r>
              <a:rPr lang="en-GB" sz="2000" b="1" dirty="0">
                <a:latin typeface="Arial" pitchFamily="34" charset="0"/>
                <a:cs typeface="Arial" pitchFamily="34" charset="0"/>
              </a:rPr>
              <a:t> communication</a:t>
            </a:r>
            <a:endParaRPr lang="sr-Latn-RS" sz="2000" b="1" dirty="0">
              <a:latin typeface="Arial" pitchFamily="34" charset="0"/>
              <a:cs typeface="Arial" pitchFamily="34" charset="0"/>
            </a:endParaRPr>
          </a:p>
          <a:p>
            <a:pPr marL="173038" indent="-173038">
              <a:buFont typeface="Arial" pitchFamily="34" charset="0"/>
              <a:buChar char="•"/>
            </a:pPr>
            <a:r>
              <a:rPr lang="sr-Latn-RS" sz="2000" b="1" dirty="0">
                <a:latin typeface="Arial" pitchFamily="34" charset="0"/>
                <a:cs typeface="Arial" pitchFamily="34" charset="0"/>
              </a:rPr>
              <a:t>Unique insights and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the practice of active creation</a:t>
            </a:r>
            <a:r>
              <a:rPr lang="sr-Latn-RS" sz="2000" b="1" dirty="0">
                <a:latin typeface="Arial" pitchFamily="34" charset="0"/>
                <a:cs typeface="Arial" pitchFamily="34" charset="0"/>
              </a:rPr>
              <a:t> of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meaning</a:t>
            </a:r>
            <a:endParaRPr lang="sr-Latn-RS" sz="2000" b="1" dirty="0">
              <a:latin typeface="Arial" pitchFamily="34" charset="0"/>
              <a:cs typeface="Arial" pitchFamily="34" charset="0"/>
            </a:endParaRPr>
          </a:p>
          <a:p>
            <a:pPr marL="173038" indent="-173038">
              <a:buFont typeface="Arial" pitchFamily="34" charset="0"/>
              <a:buChar char="•"/>
            </a:pPr>
            <a:r>
              <a:rPr lang="sr-Latn-RS" sz="2000" b="1" dirty="0">
                <a:latin typeface="Arial" pitchFamily="34" charset="0"/>
                <a:cs typeface="Arial" pitchFamily="34" charset="0"/>
              </a:rPr>
              <a:t>R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elevance and legitimacy of research </a:t>
            </a:r>
            <a:r>
              <a:rPr lang="sr-Latn-RS" sz="2000" b="1" dirty="0">
                <a:latin typeface="Arial" pitchFamily="34" charset="0"/>
                <a:cs typeface="Arial" pitchFamily="34" charset="0"/>
              </a:rPr>
              <a:t>for invoved parties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sr-Latn-RS" sz="2000" b="1" dirty="0">
                <a:latin typeface="Arial" pitchFamily="34" charset="0"/>
                <a:cs typeface="Arial" pitchFamily="34" charset="0"/>
              </a:rPr>
              <a:t>Influence on research dessign, proces and interpretation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sr-Latn-RS" sz="2000" b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rophylactic against scientific harm</a:t>
            </a:r>
            <a:r>
              <a:rPr lang="sr-Latn-RS" sz="2000" b="1" dirty="0">
                <a:latin typeface="Arial" pitchFamily="34" charset="0"/>
                <a:cs typeface="Arial" pitchFamily="34" charset="0"/>
              </a:rPr>
              <a:t> and better public unederstanding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sr-Latn-RS" sz="2000" b="1" dirty="0">
                <a:latin typeface="Arial" pitchFamily="34" charset="0"/>
                <a:cs typeface="Arial" pitchFamily="34" charset="0"/>
              </a:rPr>
              <a:t>Positive outcomes/ impact</a:t>
            </a:r>
            <a:endParaRPr lang="en-GB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="" xmlns:a16="http://schemas.microsoft.com/office/drawing/2014/main" id="{3DBB5C80-A329-D873-BEE6-A165F3F54B97}"/>
              </a:ext>
            </a:extLst>
          </p:cNvPr>
          <p:cNvSpPr txBox="1"/>
          <p:nvPr/>
        </p:nvSpPr>
        <p:spPr>
          <a:xfrm>
            <a:off x="317937" y="4090015"/>
            <a:ext cx="64297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smtClean="0"/>
              <a:t>               </a:t>
            </a:r>
          </a:p>
          <a:p>
            <a:pPr marL="536575">
              <a:buFont typeface="Arial" pitchFamily="34" charset="0"/>
              <a:buChar char="•"/>
              <a:tabLst>
                <a:tab pos="1339850" algn="l"/>
              </a:tabLst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  Work overload </a:t>
            </a:r>
          </a:p>
          <a:p>
            <a:pPr marL="536575">
              <a:buFont typeface="Arial" pitchFamily="34" charset="0"/>
              <a:buChar char="•"/>
              <a:tabLst>
                <a:tab pos="1339850" algn="l"/>
              </a:tabLst>
            </a:pPr>
            <a:r>
              <a:rPr 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   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he role of the professionals in the research</a:t>
            </a:r>
            <a:r>
              <a:rPr 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536575">
              <a:buFont typeface="Arial" pitchFamily="34" charset="0"/>
              <a:buChar char="•"/>
              <a:tabLst>
                <a:tab pos="1339850" algn="l"/>
              </a:tabLst>
            </a:pPr>
            <a:r>
              <a:rPr 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How to research work processes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NEUTRALITY - OBJECTIVITY - GENERALIZABILITY - COMPLIANCE - VALIDITY</a:t>
            </a:r>
            <a:endParaRPr lang="sr-Latn-RS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0979" y="1718441"/>
            <a:ext cx="10121462" cy="4458522"/>
          </a:xfrm>
        </p:spPr>
        <p:txBody>
          <a:bodyPr>
            <a:normAutofit fontScale="92500" lnSpcReduction="20000"/>
          </a:bodyPr>
          <a:lstStyle/>
          <a:p>
            <a:pPr marL="971550" lvl="1" indent="-514350">
              <a:buFont typeface="+mj-lt"/>
              <a:buAutoNum type="arabicParenR"/>
            </a:pPr>
            <a:r>
              <a:rPr lang="en-GB" sz="2800" dirty="0" smtClean="0">
                <a:latin typeface="Arial" pitchFamily="34" charset="0"/>
                <a:cs typeface="Arial" pitchFamily="34" charset="0"/>
              </a:rPr>
              <a:t>What does each of these characteristics mean in the qualitative research process?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GB" sz="2800" dirty="0" smtClean="0">
                <a:latin typeface="Arial" pitchFamily="34" charset="0"/>
                <a:cs typeface="Arial" pitchFamily="34" charset="0"/>
              </a:rPr>
              <a:t>How is it achieved?</a:t>
            </a:r>
          </a:p>
          <a:p>
            <a:pPr marL="971550" lvl="1" indent="-514350">
              <a:buFont typeface="+mj-lt"/>
              <a:buAutoNum type="arabicParenR"/>
            </a:pPr>
            <a:r>
              <a:rPr lang="en-GB" sz="2800" dirty="0" smtClean="0">
                <a:latin typeface="Arial" pitchFamily="34" charset="0"/>
                <a:cs typeface="Arial" pitchFamily="34" charset="0"/>
              </a:rPr>
              <a:t>How can it be compromised?</a:t>
            </a:r>
          </a:p>
          <a:p>
            <a:pPr marL="514350" indent="-514350"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en-GB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Discussion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: specifics in research with </a:t>
            </a:r>
          </a:p>
          <a:p>
            <a:pPr marL="514350" indent="-514350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                      children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families</a:t>
            </a:r>
          </a:p>
          <a:p>
            <a:pPr marL="514350" indent="-514350"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n-GB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APPROACHES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Research subject; Consulti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at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ve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; Collaborative; Child/ Parents/ Family lead; 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GB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ROLES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Advisors; Interviewees; Co-researchers; Development workers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6</a:t>
            </a:fld>
            <a:endParaRPr lang="es-ES" dirty="0"/>
          </a:p>
        </p:txBody>
      </p:sp>
      <p:pic>
        <p:nvPicPr>
          <p:cNvPr id="24580" name="Picture 4" descr="Qualitative research methods - Optimal Worksh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2509" y="2096813"/>
            <a:ext cx="3920890" cy="2443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779" y="317829"/>
            <a:ext cx="10515600" cy="1325563"/>
          </a:xfrm>
        </p:spPr>
        <p:txBody>
          <a:bodyPr>
            <a:normAutofit/>
          </a:bodyPr>
          <a:lstStyle/>
          <a:p>
            <a:r>
              <a:rPr lang="sr-Latn-R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Etical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8275" y="1702676"/>
            <a:ext cx="10549759" cy="4616177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fontAlgn="base">
              <a:buFont typeface="Wingdings" pitchFamily="2" charset="2"/>
              <a:buChar char="§"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Respect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 and relevance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fontAlgn="base">
              <a:buFont typeface="Wingdings" pitchFamily="2" charset="2"/>
              <a:buChar char="§"/>
            </a:pPr>
            <a:r>
              <a:rPr lang="sr-Latn-RS" sz="2400" dirty="0">
                <a:latin typeface="Arial" pitchFamily="34" charset="0"/>
                <a:cs typeface="Arial" pitchFamily="34" charset="0"/>
              </a:rPr>
              <a:t>N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on-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maleficence (“do no harm”) and beneficence (“do good”)</a:t>
            </a:r>
          </a:p>
          <a:p>
            <a:pPr fontAlgn="base">
              <a:buFont typeface="Wingdings" pitchFamily="2" charset="2"/>
              <a:buChar char="§"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Justice/ n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o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n discrimination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 / inclusivness</a:t>
            </a:r>
          </a:p>
          <a:p>
            <a:pPr fontAlgn="base">
              <a:buFont typeface="Wingdings" pitchFamily="2" charset="2"/>
              <a:buChar char="§"/>
            </a:pPr>
            <a:r>
              <a:rPr lang="sr-Latn-RS" sz="2400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dapt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ed/ tailored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to a specific population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, child / parents and family friendly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fontAlgn="base">
              <a:buFont typeface="Wingdings" pitchFamily="2" charset="2"/>
              <a:buChar char="§"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Best interests of the child</a:t>
            </a:r>
          </a:p>
          <a:p>
            <a:pPr fontAlgn="base">
              <a:buFont typeface="Wingdings" pitchFamily="2" charset="2"/>
              <a:buChar char="§"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Voluntariness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/ transparence/ 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fontAlgn="base">
              <a:buFont typeface="Wingdings" pitchFamily="2" charset="2"/>
              <a:buChar char="§"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Confidentiality (including privacy and anonymity)</a:t>
            </a:r>
            <a:endParaRPr lang="sr-Latn-RS" sz="2400" dirty="0">
              <a:latin typeface="Arial" pitchFamily="34" charset="0"/>
              <a:cs typeface="Arial" pitchFamily="34" charset="0"/>
            </a:endParaRPr>
          </a:p>
          <a:p>
            <a:pPr fontAlgn="base">
              <a:buFont typeface="Wingdings" pitchFamily="2" charset="2"/>
              <a:buChar char="§"/>
            </a:pPr>
            <a:r>
              <a:rPr lang="sr-Latn-RS" sz="2400" dirty="0">
                <a:latin typeface="Arial" pitchFamily="34" charset="0"/>
                <a:cs typeface="Arial" pitchFamily="34" charset="0"/>
              </a:rPr>
              <a:t>Safety and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risk sensitivity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fontAlgn="base">
              <a:buFont typeface="Wingdings" pitchFamily="2" charset="2"/>
              <a:buChar char="§"/>
            </a:pPr>
            <a:r>
              <a:rPr lang="sr-Latn-RS" sz="2400" dirty="0">
                <a:latin typeface="Arial" pitchFamily="34" charset="0"/>
                <a:cs typeface="Arial" pitchFamily="34" charset="0"/>
              </a:rPr>
              <a:t>T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he right to be heard and properly researched</a:t>
            </a:r>
            <a:endParaRPr lang="sr-Latn-RS" sz="2400" dirty="0">
              <a:latin typeface="Arial" pitchFamily="34" charset="0"/>
              <a:cs typeface="Arial" pitchFamily="34" charset="0"/>
            </a:endParaRPr>
          </a:p>
          <a:p>
            <a:pPr fontAlgn="base">
              <a:buFont typeface="Wingdings" pitchFamily="2" charset="2"/>
              <a:buChar char="§"/>
            </a:pPr>
            <a:endParaRPr lang="sr-Latn-RS" sz="2400" dirty="0">
              <a:latin typeface="Arial" pitchFamily="34" charset="0"/>
              <a:cs typeface="Arial" pitchFamily="34" charset="0"/>
            </a:endParaRPr>
          </a:p>
          <a:p>
            <a:pPr lvl="1" algn="ctr" fontAlgn="base">
              <a:buNone/>
            </a:pPr>
            <a:r>
              <a:rPr lang="sr-Latn-R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C</a:t>
            </a:r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ritical reflection, cross-cultural, intersectoral and interdisciplinary 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dialogue</a:t>
            </a:r>
            <a:endParaRPr lang="sr-Latn-RS" sz="2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1" algn="ctr" fontAlgn="base">
              <a:buNone/>
            </a:pP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R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ontext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-specific </a:t>
            </a:r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problem solving</a:t>
            </a:r>
            <a:endParaRPr lang="en-GB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7</a:t>
            </a:fld>
            <a:endParaRPr lang="es-E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-2725" r="30090"/>
          <a:stretch>
            <a:fillRect/>
          </a:stretch>
        </p:blipFill>
        <p:spPr bwMode="auto">
          <a:xfrm>
            <a:off x="8970578" y="0"/>
            <a:ext cx="2608175" cy="2554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Discusion</a:t>
            </a:r>
            <a:r>
              <a:rPr lang="sr-Latn-R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br>
              <a:rPr lang="sr-Latn-R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sr-Latn-R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“hard to reach / research” children and parents/ families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>
                          <a:latin typeface="Arial" pitchFamily="34" charset="0"/>
                          <a:cs typeface="Arial" pitchFamily="34" charset="0"/>
                        </a:rPr>
                        <a:t>Children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2400" dirty="0">
                          <a:latin typeface="Arial" pitchFamily="34" charset="0"/>
                          <a:cs typeface="Arial" pitchFamily="34" charset="0"/>
                        </a:rPr>
                        <a:t>Parents/ families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  <a:p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8</a:t>
            </a:fld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73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sr-Latn-RS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Mosaic approach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A6DF4-A07D-47D0-8758-60FAF3B61B84}" type="slidenum">
              <a:rPr lang="es-ES" smtClean="0"/>
              <a:pPr/>
              <a:t>9</a:t>
            </a:fld>
            <a:endParaRPr lang="es-ES" dirty="0"/>
          </a:p>
        </p:txBody>
      </p:sp>
      <p:pic>
        <p:nvPicPr>
          <p:cNvPr id="6" name="Picture 2" descr="Listening to Young Children: A Guide to Understanding and Using the Mosaic  Approach | Nursery World"/>
          <p:cNvPicPr>
            <a:picLocks noChangeAspect="1" noChangeArrowheads="1"/>
          </p:cNvPicPr>
          <p:nvPr/>
        </p:nvPicPr>
        <p:blipFill>
          <a:blip r:embed="rId2" cstate="print"/>
          <a:srcRect t="-3735" r="5965"/>
          <a:stretch>
            <a:fillRect/>
          </a:stretch>
        </p:blipFill>
        <p:spPr bwMode="auto">
          <a:xfrm>
            <a:off x="8630317" y="3515711"/>
            <a:ext cx="3193766" cy="234455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46841" y="1371600"/>
            <a:ext cx="75201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Socio-constructivist paradigm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- adults and 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 children are seen as co-constructors of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meaning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Reflexivity</a:t>
            </a:r>
            <a:r>
              <a:rPr lang="sr-Latn-RS" sz="24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adults need to be aware of the way they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  interpret children's experiences</a:t>
            </a:r>
          </a:p>
          <a:p>
            <a:pPr>
              <a:buFont typeface="Wingdings" pitchFamily="2" charset="2"/>
              <a:buChar char="§"/>
            </a:pP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Multiple methods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to highlight children's  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 perspectives and experiences - a framework for  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 incorporating different methods through which   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 children and those who care for children can create 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 a picture or 'mosaic' of children's lives. The artifacts 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 produced are a stimulus for further exploration of  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 meaning, together with long children, researchers 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 and other adults - both results and implications are  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 considered</a:t>
            </a:r>
            <a:endParaRPr lang="sr-Latn-R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Incorporating Air Dry Clay Tiles in Mosaic Art | Mosaic Arts Onl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0987" y="1029541"/>
            <a:ext cx="4191013" cy="23600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plate power point" id="{4DFDE4C1-BAA1-4DC9-AF17-EA0A266F995E}" vid="{96C87116-5F9C-4621-BF27-C9F37E192F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power point</Template>
  <TotalTime>750</TotalTime>
  <Words>2122</Words>
  <Application>Microsoft Office PowerPoint</Application>
  <PresentationFormat>Custom</PresentationFormat>
  <Paragraphs>453</Paragraphs>
  <Slides>47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Tema de Office</vt:lpstr>
      <vt:lpstr>THE EUROPEAN FAMILY SUPPORT NETWORK</vt:lpstr>
      <vt:lpstr>Qualitative and creative methods in skills Qualitative and creative methods in skills research  </vt:lpstr>
      <vt:lpstr>Qualitative research process Communication practice that produces knowledge: sense/meaning that certain phenomena have for children/ families/ professionals and research into the quality and content of their experience</vt:lpstr>
      <vt:lpstr>Theoretical framework of qualitative research – interpretive Relying on narrative forms of explanation: a story/ narative that helps to explain how certain behaviors, practices, institutions become what they are and how they are maintained </vt:lpstr>
      <vt:lpstr>To hear the voices of  all involved</vt:lpstr>
      <vt:lpstr>NEUTRALITY - OBJECTIVITY - GENERALIZABILITY - COMPLIANCE - VALIDITY</vt:lpstr>
      <vt:lpstr>Etical principles</vt:lpstr>
      <vt:lpstr>Discusion:  “hard to reach / research” children and parents/ families</vt:lpstr>
      <vt:lpstr>Mosaic approach</vt:lpstr>
      <vt:lpstr>Visual techniques</vt:lpstr>
      <vt:lpstr>Slide 11</vt:lpstr>
      <vt:lpstr>GUIDED TOURS - CHILDREN LEAD Objective: To investigate what children like/dislike about the work they do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Creative techniques and other stimulating materials</vt:lpstr>
      <vt:lpstr>The Tree of Vision </vt:lpstr>
      <vt:lpstr>H assessment of existing policies, laws and research approaches to children's views on family support</vt:lpstr>
      <vt:lpstr>Guidelines for the use of creative / visual techniques</vt:lpstr>
      <vt:lpstr>Researcher's Bag</vt:lpstr>
      <vt:lpstr>The voice of the professionals </vt:lpstr>
      <vt:lpstr>PROFESSIONALS                            </vt:lpstr>
      <vt:lpstr>PROFESSIONALS                       </vt:lpstr>
      <vt:lpstr>(Why) do we need research on work processes, theory in use, skills? </vt:lpstr>
      <vt:lpstr>THE USE OF THEORIES IN PRACTICE (Schön, 1987)</vt:lpstr>
      <vt:lpstr>Slide 34</vt:lpstr>
      <vt:lpstr>Research </vt:lpstr>
      <vt:lpstr>In-depth interviews with each social worker on the working process</vt:lpstr>
      <vt:lpstr>COMPARISON OF THE MEANS OF THE INDEXES OF INDIVIDUAL WORKING CONCEPTS</vt:lpstr>
      <vt:lpstr>DISCUSSION</vt:lpstr>
      <vt:lpstr>When we collect a lot of material in qualitative research</vt:lpstr>
      <vt:lpstr>      Qualitative analysis   manually  using a computer programme for qualitative analysis  </vt:lpstr>
      <vt:lpstr>The Delphi study on family support skills (FSS)</vt:lpstr>
      <vt:lpstr>Analysis 1st round: open-ended questions </vt:lpstr>
      <vt:lpstr>Slide 43</vt:lpstr>
      <vt:lpstr>Slide 44</vt:lpstr>
      <vt:lpstr>Proposed categorisations of FSS</vt:lpstr>
      <vt:lpstr>Slide 46</vt:lpstr>
      <vt:lpstr>Literature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EUROPEAN FAMILY SUPPORT</dc:title>
  <dc:creator>ALVARO RODRIGUEZ MARTIN</dc:creator>
  <cp:lastModifiedBy>PC</cp:lastModifiedBy>
  <cp:revision>77</cp:revision>
  <dcterms:created xsi:type="dcterms:W3CDTF">2022-02-25T09:40:59Z</dcterms:created>
  <dcterms:modified xsi:type="dcterms:W3CDTF">2023-05-08T07:48:58Z</dcterms:modified>
</cp:coreProperties>
</file>