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layout2.xml" ContentType="application/vnd.openxmlformats-officedocument.drawingml.diagramLayout+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iagrams/colors1.xml" ContentType="application/vnd.openxmlformats-officedocument.drawingml.diagramColors+xml"/>
  <Default Extension="svg" ContentType="image/svg+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97" r:id="rId4"/>
    <p:sldMasterId id="2147483714" r:id="rId5"/>
  </p:sldMasterIdLst>
  <p:notesMasterIdLst>
    <p:notesMasterId r:id="rId31"/>
  </p:notesMasterIdLst>
  <p:sldIdLst>
    <p:sldId id="256" r:id="rId6"/>
    <p:sldId id="257" r:id="rId7"/>
    <p:sldId id="2141411423" r:id="rId8"/>
    <p:sldId id="260" r:id="rId9"/>
    <p:sldId id="262" r:id="rId10"/>
    <p:sldId id="263" r:id="rId11"/>
    <p:sldId id="2141411420" r:id="rId12"/>
    <p:sldId id="2141411418" r:id="rId13"/>
    <p:sldId id="2141411415" r:id="rId14"/>
    <p:sldId id="2141411411" r:id="rId15"/>
    <p:sldId id="2141411412" r:id="rId16"/>
    <p:sldId id="2141411406" r:id="rId17"/>
    <p:sldId id="2141411419" r:id="rId18"/>
    <p:sldId id="2141411414" r:id="rId19"/>
    <p:sldId id="2141411402" r:id="rId20"/>
    <p:sldId id="2141411410" r:id="rId21"/>
    <p:sldId id="2141411422" r:id="rId22"/>
    <p:sldId id="2141411426" r:id="rId23"/>
    <p:sldId id="280" r:id="rId24"/>
    <p:sldId id="2141411425" r:id="rId25"/>
    <p:sldId id="2141411398" r:id="rId26"/>
    <p:sldId id="2141411399" r:id="rId27"/>
    <p:sldId id="2141411396" r:id="rId28"/>
    <p:sldId id="2141411428" r:id="rId29"/>
    <p:sldId id="2141411427" r:id="rId3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377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182" autoAdjust="0"/>
  </p:normalViewPr>
  <p:slideViewPr>
    <p:cSldViewPr snapToGrid="0">
      <p:cViewPr>
        <p:scale>
          <a:sx n="70" d="100"/>
          <a:sy n="70" d="100"/>
        </p:scale>
        <p:origin x="456" y="-7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E62A8C-500A-454D-8203-67CE90ACFDDF}"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03F3BA29-A136-41B7-BFB0-4303A22E59DF}">
      <dgm:prSet phldrT="[Text]" custT="1"/>
      <dgm:spPr/>
      <dgm:t>
        <a:bodyPr/>
        <a:lstStyle/>
        <a:p>
          <a:r>
            <a:rPr lang="en-US" sz="1800" b="1" dirty="0"/>
            <a:t>Children First (Belgium)</a:t>
          </a:r>
        </a:p>
        <a:p>
          <a:r>
            <a:rPr lang="en-US" sz="1400" b="0" i="0" dirty="0"/>
            <a:t>Social workers are integrated into schools through the Children First practice in Ghent.</a:t>
          </a:r>
          <a:endParaRPr lang="en-US" sz="1400" dirty="0"/>
        </a:p>
        <a:p>
          <a:r>
            <a:rPr lang="en-US" sz="1400" dirty="0"/>
            <a:t>More comprehensive care for kids and families</a:t>
          </a:r>
        </a:p>
        <a:p>
          <a:r>
            <a:rPr lang="en-US" sz="1400" b="0" i="0" dirty="0"/>
            <a:t>Each school staff member has the authority to direct families to the PCSW worker.</a:t>
          </a:r>
        </a:p>
        <a:p>
          <a:r>
            <a:rPr lang="en-US" sz="1400" b="0" i="0" dirty="0"/>
            <a:t>Collaborating with schools results in faster and more lasting solutions and allows for the establishment of family-centred integrated care systems</a:t>
          </a:r>
          <a:endParaRPr lang="en-US" sz="1400" dirty="0"/>
        </a:p>
      </dgm:t>
    </dgm:pt>
    <dgm:pt modelId="{671A1799-1950-4C91-A0B9-397B78889C3B}" type="parTrans" cxnId="{276C321A-2509-4783-B20F-AE1A62AB23CB}">
      <dgm:prSet/>
      <dgm:spPr/>
      <dgm:t>
        <a:bodyPr/>
        <a:lstStyle/>
        <a:p>
          <a:endParaRPr lang="en-US"/>
        </a:p>
      </dgm:t>
    </dgm:pt>
    <dgm:pt modelId="{F161144A-E48D-4F1A-BE57-40C3F6D34705}" type="sibTrans" cxnId="{276C321A-2509-4783-B20F-AE1A62AB23CB}">
      <dgm:prSet/>
      <dgm:spPr/>
      <dgm:t>
        <a:bodyPr/>
        <a:lstStyle/>
        <a:p>
          <a:endParaRPr lang="en-US"/>
        </a:p>
      </dgm:t>
    </dgm:pt>
    <dgm:pt modelId="{91E0359E-5444-49D2-8C86-6344ADD8E879}">
      <dgm:prSet phldrT="[Text]" custT="1"/>
      <dgm:spPr/>
      <dgm:t>
        <a:bodyPr/>
        <a:lstStyle/>
        <a:p>
          <a:r>
            <a:rPr lang="en-US" sz="1800" b="1" i="0" dirty="0"/>
            <a:t>Mothers 4 Mothers (Germany)</a:t>
          </a:r>
        </a:p>
        <a:p>
          <a:r>
            <a:rPr lang="en-US" sz="1300" b="0" i="0" dirty="0"/>
            <a:t>In Offenbach County, 16% of children lack access to childcare, and many migrant women struggle to secure their first job.</a:t>
          </a:r>
        </a:p>
        <a:p>
          <a:pPr>
            <a:buFont typeface="Arial" panose="020B0604020202020204" pitchFamily="34" charset="0"/>
            <a:buChar char="•"/>
          </a:pPr>
          <a:r>
            <a:rPr lang="en-US" sz="1300" b="0" i="0" dirty="0"/>
            <a:t>Mums@Work project aims to provide social and educational support for young migrant mothers and encourage their successful integration into society</a:t>
          </a:r>
        </a:p>
        <a:p>
          <a:r>
            <a:rPr lang="en-US" sz="1300" b="0" i="0" dirty="0"/>
            <a:t>The project facilitates young immigrant moms’ access to the labour market and helps them earn a degree to lower or eliminate poverty.</a:t>
          </a:r>
          <a:endParaRPr lang="en-US" sz="1300" dirty="0"/>
        </a:p>
      </dgm:t>
    </dgm:pt>
    <dgm:pt modelId="{8C8CBDFF-66F3-4033-9882-63A6CF60D9FE}" type="parTrans" cxnId="{2D580573-80CB-4132-9341-E60F9AB5F1C0}">
      <dgm:prSet/>
      <dgm:spPr/>
      <dgm:t>
        <a:bodyPr/>
        <a:lstStyle/>
        <a:p>
          <a:endParaRPr lang="en-US"/>
        </a:p>
      </dgm:t>
    </dgm:pt>
    <dgm:pt modelId="{E562CD4D-8C59-4FFE-9736-442FB729F085}" type="sibTrans" cxnId="{2D580573-80CB-4132-9341-E60F9AB5F1C0}">
      <dgm:prSet/>
      <dgm:spPr/>
      <dgm:t>
        <a:bodyPr/>
        <a:lstStyle/>
        <a:p>
          <a:endParaRPr lang="en-US"/>
        </a:p>
      </dgm:t>
    </dgm:pt>
    <dgm:pt modelId="{C93667B6-3ACD-4C92-8EF6-AED3AA10C36A}">
      <dgm:prSet phldrT="[Text]" custT="1"/>
      <dgm:spPr/>
      <dgm:t>
        <a:bodyPr/>
        <a:lstStyle/>
        <a:p>
          <a:pPr algn="ctr"/>
          <a:endParaRPr lang="en-US" sz="1800" b="1" dirty="0"/>
        </a:p>
        <a:p>
          <a:pPr algn="ctr"/>
          <a:r>
            <a:rPr lang="en-US" sz="1800" b="1" dirty="0"/>
            <a:t>Supporting parents give their children the best start in life (Ireland)</a:t>
          </a:r>
          <a:endParaRPr lang="en-US" sz="1300" b="0" i="0" dirty="0"/>
        </a:p>
        <a:p>
          <a:pPr algn="ctr"/>
          <a:r>
            <a:rPr lang="en-US" sz="1300" b="0" i="0" dirty="0"/>
            <a:t>Home visits and programs for first-time parents</a:t>
          </a:r>
        </a:p>
        <a:p>
          <a:pPr algn="ctr"/>
          <a:r>
            <a:rPr lang="en-US" sz="1300" b="0" i="0" u="sng" dirty="0"/>
            <a:t>Parental Objectives</a:t>
          </a:r>
          <a:r>
            <a:rPr lang="en-US" sz="1300" b="0" i="0" dirty="0"/>
            <a:t>: Greater parental efficacy and knowledge of child development • Better and more stable relationships with their children </a:t>
          </a:r>
        </a:p>
        <a:p>
          <a:pPr algn="ctr"/>
          <a:r>
            <a:rPr lang="en-US" sz="1300" b="0" i="0" dirty="0"/>
            <a:t> </a:t>
          </a:r>
        </a:p>
        <a:p>
          <a:pPr algn="ctr"/>
          <a:r>
            <a:rPr lang="en-US" sz="1300" b="0" i="0" u="sng" dirty="0"/>
            <a:t>Objectives for Children</a:t>
          </a:r>
          <a:r>
            <a:rPr lang="en-US" sz="1300" b="0" i="0" dirty="0"/>
            <a:t>: Improved child-parent attachment and bonding • Improved development outcomes in terms of physical, emotional, and mental health</a:t>
          </a:r>
          <a:endParaRPr lang="en-US" sz="1200" b="0" i="0" dirty="0"/>
        </a:p>
        <a:p>
          <a:pPr algn="ctr"/>
          <a:endParaRPr lang="en-US" sz="1200" dirty="0"/>
        </a:p>
      </dgm:t>
    </dgm:pt>
    <dgm:pt modelId="{F32E4EFC-B9C3-431F-AFD0-C4E569BF02BB}" type="parTrans" cxnId="{F692AB0C-8382-4951-8E0F-3CFCB384070D}">
      <dgm:prSet/>
      <dgm:spPr/>
      <dgm:t>
        <a:bodyPr/>
        <a:lstStyle/>
        <a:p>
          <a:endParaRPr lang="en-US"/>
        </a:p>
      </dgm:t>
    </dgm:pt>
    <dgm:pt modelId="{49CF70DB-F6DE-4A61-9434-0C4568D80B9B}" type="sibTrans" cxnId="{F692AB0C-8382-4951-8E0F-3CFCB384070D}">
      <dgm:prSet/>
      <dgm:spPr/>
      <dgm:t>
        <a:bodyPr/>
        <a:lstStyle/>
        <a:p>
          <a:endParaRPr lang="en-US"/>
        </a:p>
      </dgm:t>
    </dgm:pt>
    <dgm:pt modelId="{1D804192-878F-4B99-AC8E-C76D5D0651B4}" type="pres">
      <dgm:prSet presAssocID="{2AE62A8C-500A-454D-8203-67CE90ACFDDF}" presName="Name0" presStyleCnt="0">
        <dgm:presLayoutVars>
          <dgm:dir/>
          <dgm:resizeHandles val="exact"/>
        </dgm:presLayoutVars>
      </dgm:prSet>
      <dgm:spPr/>
      <dgm:t>
        <a:bodyPr/>
        <a:lstStyle/>
        <a:p>
          <a:endParaRPr lang="sr-Latn-RS"/>
        </a:p>
      </dgm:t>
    </dgm:pt>
    <dgm:pt modelId="{C4BCE541-3533-4576-ADCF-D10BFD03E3D8}" type="pres">
      <dgm:prSet presAssocID="{03F3BA29-A136-41B7-BFB0-4303A22E59DF}" presName="node" presStyleLbl="node1" presStyleIdx="0" presStyleCnt="3">
        <dgm:presLayoutVars>
          <dgm:bulletEnabled val="1"/>
        </dgm:presLayoutVars>
      </dgm:prSet>
      <dgm:spPr/>
      <dgm:t>
        <a:bodyPr/>
        <a:lstStyle/>
        <a:p>
          <a:endParaRPr lang="sr-Latn-RS"/>
        </a:p>
      </dgm:t>
    </dgm:pt>
    <dgm:pt modelId="{DAF37AAB-6229-4AB3-88C6-A9DC7E2774F1}" type="pres">
      <dgm:prSet presAssocID="{F161144A-E48D-4F1A-BE57-40C3F6D34705}" presName="sibTrans" presStyleCnt="0"/>
      <dgm:spPr/>
    </dgm:pt>
    <dgm:pt modelId="{0A28DC2D-6F1C-463C-9F1A-55CCF24C0DFC}" type="pres">
      <dgm:prSet presAssocID="{91E0359E-5444-49D2-8C86-6344ADD8E879}" presName="node" presStyleLbl="node1" presStyleIdx="1" presStyleCnt="3" custLinFactNeighborX="15076" custLinFactNeighborY="2267">
        <dgm:presLayoutVars>
          <dgm:bulletEnabled val="1"/>
        </dgm:presLayoutVars>
      </dgm:prSet>
      <dgm:spPr/>
      <dgm:t>
        <a:bodyPr/>
        <a:lstStyle/>
        <a:p>
          <a:endParaRPr lang="sr-Latn-RS"/>
        </a:p>
      </dgm:t>
    </dgm:pt>
    <dgm:pt modelId="{60F52C26-5661-428B-8D23-F209E05352C1}" type="pres">
      <dgm:prSet presAssocID="{E562CD4D-8C59-4FFE-9736-442FB729F085}" presName="sibTrans" presStyleCnt="0"/>
      <dgm:spPr/>
    </dgm:pt>
    <dgm:pt modelId="{7F0E7816-8E0B-4959-A3B8-94570DD55652}" type="pres">
      <dgm:prSet presAssocID="{C93667B6-3ACD-4C92-8EF6-AED3AA10C36A}" presName="node" presStyleLbl="node1" presStyleIdx="2" presStyleCnt="3" custScaleX="117804">
        <dgm:presLayoutVars>
          <dgm:bulletEnabled val="1"/>
        </dgm:presLayoutVars>
      </dgm:prSet>
      <dgm:spPr/>
      <dgm:t>
        <a:bodyPr/>
        <a:lstStyle/>
        <a:p>
          <a:endParaRPr lang="sr-Latn-RS"/>
        </a:p>
      </dgm:t>
    </dgm:pt>
  </dgm:ptLst>
  <dgm:cxnLst>
    <dgm:cxn modelId="{A88C0047-0BB3-41BD-982B-D81892E1B65D}" type="presOf" srcId="{C93667B6-3ACD-4C92-8EF6-AED3AA10C36A}" destId="{7F0E7816-8E0B-4959-A3B8-94570DD55652}" srcOrd="0" destOrd="0" presId="urn:microsoft.com/office/officeart/2005/8/layout/hList6"/>
    <dgm:cxn modelId="{F07692A6-DD14-4FA4-9CE6-513F70750104}" type="presOf" srcId="{2AE62A8C-500A-454D-8203-67CE90ACFDDF}" destId="{1D804192-878F-4B99-AC8E-C76D5D0651B4}" srcOrd="0" destOrd="0" presId="urn:microsoft.com/office/officeart/2005/8/layout/hList6"/>
    <dgm:cxn modelId="{6FF00978-968D-47DC-A0D4-94DB9A8323D1}" type="presOf" srcId="{03F3BA29-A136-41B7-BFB0-4303A22E59DF}" destId="{C4BCE541-3533-4576-ADCF-D10BFD03E3D8}" srcOrd="0" destOrd="0" presId="urn:microsoft.com/office/officeart/2005/8/layout/hList6"/>
    <dgm:cxn modelId="{276C321A-2509-4783-B20F-AE1A62AB23CB}" srcId="{2AE62A8C-500A-454D-8203-67CE90ACFDDF}" destId="{03F3BA29-A136-41B7-BFB0-4303A22E59DF}" srcOrd="0" destOrd="0" parTransId="{671A1799-1950-4C91-A0B9-397B78889C3B}" sibTransId="{F161144A-E48D-4F1A-BE57-40C3F6D34705}"/>
    <dgm:cxn modelId="{F692AB0C-8382-4951-8E0F-3CFCB384070D}" srcId="{2AE62A8C-500A-454D-8203-67CE90ACFDDF}" destId="{C93667B6-3ACD-4C92-8EF6-AED3AA10C36A}" srcOrd="2" destOrd="0" parTransId="{F32E4EFC-B9C3-431F-AFD0-C4E569BF02BB}" sibTransId="{49CF70DB-F6DE-4A61-9434-0C4568D80B9B}"/>
    <dgm:cxn modelId="{C1834710-91F8-496B-9A39-0A3E010DA23F}" type="presOf" srcId="{91E0359E-5444-49D2-8C86-6344ADD8E879}" destId="{0A28DC2D-6F1C-463C-9F1A-55CCF24C0DFC}" srcOrd="0" destOrd="0" presId="urn:microsoft.com/office/officeart/2005/8/layout/hList6"/>
    <dgm:cxn modelId="{2D580573-80CB-4132-9341-E60F9AB5F1C0}" srcId="{2AE62A8C-500A-454D-8203-67CE90ACFDDF}" destId="{91E0359E-5444-49D2-8C86-6344ADD8E879}" srcOrd="1" destOrd="0" parTransId="{8C8CBDFF-66F3-4033-9882-63A6CF60D9FE}" sibTransId="{E562CD4D-8C59-4FFE-9736-442FB729F085}"/>
    <dgm:cxn modelId="{DD337150-9C34-45D8-AE52-EF3B308C7172}" type="presParOf" srcId="{1D804192-878F-4B99-AC8E-C76D5D0651B4}" destId="{C4BCE541-3533-4576-ADCF-D10BFD03E3D8}" srcOrd="0" destOrd="0" presId="urn:microsoft.com/office/officeart/2005/8/layout/hList6"/>
    <dgm:cxn modelId="{6C5B1E12-C043-48C5-8D9F-6589E8B40D4C}" type="presParOf" srcId="{1D804192-878F-4B99-AC8E-C76D5D0651B4}" destId="{DAF37AAB-6229-4AB3-88C6-A9DC7E2774F1}" srcOrd="1" destOrd="0" presId="urn:microsoft.com/office/officeart/2005/8/layout/hList6"/>
    <dgm:cxn modelId="{EFBDCC5E-16E2-4665-A355-1FA92EADFEFF}" type="presParOf" srcId="{1D804192-878F-4B99-AC8E-C76D5D0651B4}" destId="{0A28DC2D-6F1C-463C-9F1A-55CCF24C0DFC}" srcOrd="2" destOrd="0" presId="urn:microsoft.com/office/officeart/2005/8/layout/hList6"/>
    <dgm:cxn modelId="{3C00116B-4CFD-4E4C-97F7-0EA5D6DF33ED}" type="presParOf" srcId="{1D804192-878F-4B99-AC8E-C76D5D0651B4}" destId="{60F52C26-5661-428B-8D23-F209E05352C1}" srcOrd="3" destOrd="0" presId="urn:microsoft.com/office/officeart/2005/8/layout/hList6"/>
    <dgm:cxn modelId="{2F22C9A3-8E4F-4E1E-8EBE-65657062BF4C}" type="presParOf" srcId="{1D804192-878F-4B99-AC8E-C76D5D0651B4}" destId="{7F0E7816-8E0B-4959-A3B8-94570DD55652}"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E62A8C-500A-454D-8203-67CE90ACFDDF}"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03F3BA29-A136-41B7-BFB0-4303A22E59DF}">
      <dgm:prSet phldrT="[Text]" custT="1"/>
      <dgm:spPr/>
      <dgm:t>
        <a:bodyPr/>
        <a:lstStyle/>
        <a:p>
          <a:endParaRPr lang="en-US" sz="1800" b="1" dirty="0"/>
        </a:p>
        <a:p>
          <a:endParaRPr lang="en-US" sz="1800" b="1" dirty="0"/>
        </a:p>
        <a:p>
          <a:endParaRPr lang="en-US" sz="1800" b="1" dirty="0"/>
        </a:p>
        <a:p>
          <a:r>
            <a:rPr lang="en-US" sz="1800" b="1" dirty="0"/>
            <a:t>The Best for Every Child! (Sweden)</a:t>
          </a:r>
        </a:p>
        <a:p>
          <a:r>
            <a:rPr lang="en-US" sz="1600" b="0" i="0" dirty="0"/>
            <a:t>Adopting a child-focused approach to understanding the well-being and needs of a child.</a:t>
          </a:r>
        </a:p>
        <a:p>
          <a:r>
            <a:rPr lang="en-US" sz="1600" b="0" i="0" dirty="0"/>
            <a:t>Based on an understanding of the well-being of a child in their current situation and on tackling needs early </a:t>
          </a:r>
        </a:p>
        <a:p>
          <a:r>
            <a:rPr lang="en-US" sz="1600" b="0" i="0" dirty="0"/>
            <a:t>Prioritizing the interests of the child over the interests of the service providers.</a:t>
          </a:r>
        </a:p>
        <a:p>
          <a:endParaRPr lang="en-US" sz="1800" b="1" dirty="0"/>
        </a:p>
        <a:p>
          <a:endParaRPr lang="en-US" sz="1800" b="1" dirty="0"/>
        </a:p>
      </dgm:t>
    </dgm:pt>
    <dgm:pt modelId="{671A1799-1950-4C91-A0B9-397B78889C3B}" type="parTrans" cxnId="{276C321A-2509-4783-B20F-AE1A62AB23CB}">
      <dgm:prSet/>
      <dgm:spPr/>
      <dgm:t>
        <a:bodyPr/>
        <a:lstStyle/>
        <a:p>
          <a:endParaRPr lang="en-US"/>
        </a:p>
      </dgm:t>
    </dgm:pt>
    <dgm:pt modelId="{F161144A-E48D-4F1A-BE57-40C3F6D34705}" type="sibTrans" cxnId="{276C321A-2509-4783-B20F-AE1A62AB23CB}">
      <dgm:prSet/>
      <dgm:spPr/>
      <dgm:t>
        <a:bodyPr/>
        <a:lstStyle/>
        <a:p>
          <a:endParaRPr lang="en-US"/>
        </a:p>
      </dgm:t>
    </dgm:pt>
    <dgm:pt modelId="{91E0359E-5444-49D2-8C86-6344ADD8E879}">
      <dgm:prSet phldrT="[Text]" custT="1"/>
      <dgm:spPr/>
      <dgm:t>
        <a:bodyPr/>
        <a:lstStyle/>
        <a:p>
          <a:endParaRPr lang="en-US" sz="1800" b="1" i="0" dirty="0"/>
        </a:p>
        <a:p>
          <a:endParaRPr lang="en-US" sz="1800" b="1" i="0" dirty="0"/>
        </a:p>
        <a:p>
          <a:r>
            <a:rPr lang="en-US" sz="1800" b="1" i="0" dirty="0"/>
            <a:t>The Looked After Children Service (Malta)</a:t>
          </a:r>
        </a:p>
        <a:p>
          <a:r>
            <a:rPr lang="en-US" sz="1600" b="0" i="0" dirty="0"/>
            <a:t>Establish individual care plan to meet the child's needs</a:t>
          </a:r>
        </a:p>
        <a:p>
          <a:r>
            <a:rPr lang="en-US" sz="1600" b="0" i="0" dirty="0"/>
            <a:t>Focus on stability and independence for the child</a:t>
          </a:r>
        </a:p>
        <a:p>
          <a:r>
            <a:rPr lang="en-US" sz="1600" b="0" i="0" dirty="0"/>
            <a:t>The goal is to see children return to family homes if in their best interest</a:t>
          </a:r>
        </a:p>
        <a:p>
          <a:r>
            <a:rPr lang="en-US" sz="1600" b="0" i="0" dirty="0"/>
            <a:t>Provide continuous support and information for an independent and stable life in society</a:t>
          </a:r>
        </a:p>
        <a:p>
          <a:endParaRPr lang="en-US" sz="1800" b="1" i="0" dirty="0"/>
        </a:p>
      </dgm:t>
    </dgm:pt>
    <dgm:pt modelId="{8C8CBDFF-66F3-4033-9882-63A6CF60D9FE}" type="parTrans" cxnId="{2D580573-80CB-4132-9341-E60F9AB5F1C0}">
      <dgm:prSet/>
      <dgm:spPr/>
      <dgm:t>
        <a:bodyPr/>
        <a:lstStyle/>
        <a:p>
          <a:endParaRPr lang="en-US"/>
        </a:p>
      </dgm:t>
    </dgm:pt>
    <dgm:pt modelId="{E562CD4D-8C59-4FFE-9736-442FB729F085}" type="sibTrans" cxnId="{2D580573-80CB-4132-9341-E60F9AB5F1C0}">
      <dgm:prSet/>
      <dgm:spPr/>
      <dgm:t>
        <a:bodyPr/>
        <a:lstStyle/>
        <a:p>
          <a:endParaRPr lang="en-US"/>
        </a:p>
      </dgm:t>
    </dgm:pt>
    <dgm:pt modelId="{C93667B6-3ACD-4C92-8EF6-AED3AA10C36A}">
      <dgm:prSet phldrT="[Text]" custT="1"/>
      <dgm:spPr/>
      <dgm:t>
        <a:bodyPr/>
        <a:lstStyle/>
        <a:p>
          <a:pPr algn="ctr"/>
          <a:r>
            <a:rPr lang="en-US" sz="1800" b="1" dirty="0"/>
            <a:t>Early Detection and Intervention for Children (Spain)</a:t>
          </a:r>
        </a:p>
        <a:p>
          <a:pPr algn="ctr"/>
          <a:r>
            <a:rPr lang="en-US" sz="1400" b="0" i="0" dirty="0"/>
            <a:t>Local networks of specialists in education, health, and social services will collaborate to identify at-risk children earlier and offer more comprehensive help.</a:t>
          </a:r>
        </a:p>
        <a:p>
          <a:pPr algn="ctr"/>
          <a:r>
            <a:rPr lang="en-US" sz="1400" b="0" i="0" dirty="0"/>
            <a:t>Goals include helping children access nursery schools and early childhood services, improving parents' competency, promoting children's growth, and encouraging diverse community environments.</a:t>
          </a:r>
          <a:endParaRPr lang="en-US" sz="1400" dirty="0"/>
        </a:p>
      </dgm:t>
    </dgm:pt>
    <dgm:pt modelId="{F32E4EFC-B9C3-431F-AFD0-C4E569BF02BB}" type="parTrans" cxnId="{F692AB0C-8382-4951-8E0F-3CFCB384070D}">
      <dgm:prSet/>
      <dgm:spPr/>
      <dgm:t>
        <a:bodyPr/>
        <a:lstStyle/>
        <a:p>
          <a:endParaRPr lang="en-US"/>
        </a:p>
      </dgm:t>
    </dgm:pt>
    <dgm:pt modelId="{49CF70DB-F6DE-4A61-9434-0C4568D80B9B}" type="sibTrans" cxnId="{F692AB0C-8382-4951-8E0F-3CFCB384070D}">
      <dgm:prSet/>
      <dgm:spPr/>
      <dgm:t>
        <a:bodyPr/>
        <a:lstStyle/>
        <a:p>
          <a:endParaRPr lang="en-US"/>
        </a:p>
      </dgm:t>
    </dgm:pt>
    <dgm:pt modelId="{1D804192-878F-4B99-AC8E-C76D5D0651B4}" type="pres">
      <dgm:prSet presAssocID="{2AE62A8C-500A-454D-8203-67CE90ACFDDF}" presName="Name0" presStyleCnt="0">
        <dgm:presLayoutVars>
          <dgm:dir/>
          <dgm:resizeHandles val="exact"/>
        </dgm:presLayoutVars>
      </dgm:prSet>
      <dgm:spPr/>
      <dgm:t>
        <a:bodyPr/>
        <a:lstStyle/>
        <a:p>
          <a:endParaRPr lang="sr-Latn-RS"/>
        </a:p>
      </dgm:t>
    </dgm:pt>
    <dgm:pt modelId="{C4BCE541-3533-4576-ADCF-D10BFD03E3D8}" type="pres">
      <dgm:prSet presAssocID="{03F3BA29-A136-41B7-BFB0-4303A22E59DF}" presName="node" presStyleLbl="node1" presStyleIdx="0" presStyleCnt="3">
        <dgm:presLayoutVars>
          <dgm:bulletEnabled val="1"/>
        </dgm:presLayoutVars>
      </dgm:prSet>
      <dgm:spPr/>
      <dgm:t>
        <a:bodyPr/>
        <a:lstStyle/>
        <a:p>
          <a:endParaRPr lang="sr-Latn-RS"/>
        </a:p>
      </dgm:t>
    </dgm:pt>
    <dgm:pt modelId="{DAF37AAB-6229-4AB3-88C6-A9DC7E2774F1}" type="pres">
      <dgm:prSet presAssocID="{F161144A-E48D-4F1A-BE57-40C3F6D34705}" presName="sibTrans" presStyleCnt="0"/>
      <dgm:spPr/>
    </dgm:pt>
    <dgm:pt modelId="{0A28DC2D-6F1C-463C-9F1A-55CCF24C0DFC}" type="pres">
      <dgm:prSet presAssocID="{91E0359E-5444-49D2-8C86-6344ADD8E879}" presName="node" presStyleLbl="node1" presStyleIdx="1" presStyleCnt="3">
        <dgm:presLayoutVars>
          <dgm:bulletEnabled val="1"/>
        </dgm:presLayoutVars>
      </dgm:prSet>
      <dgm:spPr/>
      <dgm:t>
        <a:bodyPr/>
        <a:lstStyle/>
        <a:p>
          <a:endParaRPr lang="sr-Latn-RS"/>
        </a:p>
      </dgm:t>
    </dgm:pt>
    <dgm:pt modelId="{60F52C26-5661-428B-8D23-F209E05352C1}" type="pres">
      <dgm:prSet presAssocID="{E562CD4D-8C59-4FFE-9736-442FB729F085}" presName="sibTrans" presStyleCnt="0"/>
      <dgm:spPr/>
    </dgm:pt>
    <dgm:pt modelId="{7F0E7816-8E0B-4959-A3B8-94570DD55652}" type="pres">
      <dgm:prSet presAssocID="{C93667B6-3ACD-4C92-8EF6-AED3AA10C36A}" presName="node" presStyleLbl="node1" presStyleIdx="2" presStyleCnt="3" custLinFactNeighborX="-25914" custLinFactNeighborY="496">
        <dgm:presLayoutVars>
          <dgm:bulletEnabled val="1"/>
        </dgm:presLayoutVars>
      </dgm:prSet>
      <dgm:spPr/>
      <dgm:t>
        <a:bodyPr/>
        <a:lstStyle/>
        <a:p>
          <a:endParaRPr lang="sr-Latn-RS"/>
        </a:p>
      </dgm:t>
    </dgm:pt>
  </dgm:ptLst>
  <dgm:cxnLst>
    <dgm:cxn modelId="{A88C0047-0BB3-41BD-982B-D81892E1B65D}" type="presOf" srcId="{C93667B6-3ACD-4C92-8EF6-AED3AA10C36A}" destId="{7F0E7816-8E0B-4959-A3B8-94570DD55652}" srcOrd="0" destOrd="0" presId="urn:microsoft.com/office/officeart/2005/8/layout/hList6"/>
    <dgm:cxn modelId="{F07692A6-DD14-4FA4-9CE6-513F70750104}" type="presOf" srcId="{2AE62A8C-500A-454D-8203-67CE90ACFDDF}" destId="{1D804192-878F-4B99-AC8E-C76D5D0651B4}" srcOrd="0" destOrd="0" presId="urn:microsoft.com/office/officeart/2005/8/layout/hList6"/>
    <dgm:cxn modelId="{6FF00978-968D-47DC-A0D4-94DB9A8323D1}" type="presOf" srcId="{03F3BA29-A136-41B7-BFB0-4303A22E59DF}" destId="{C4BCE541-3533-4576-ADCF-D10BFD03E3D8}" srcOrd="0" destOrd="0" presId="urn:microsoft.com/office/officeart/2005/8/layout/hList6"/>
    <dgm:cxn modelId="{276C321A-2509-4783-B20F-AE1A62AB23CB}" srcId="{2AE62A8C-500A-454D-8203-67CE90ACFDDF}" destId="{03F3BA29-A136-41B7-BFB0-4303A22E59DF}" srcOrd="0" destOrd="0" parTransId="{671A1799-1950-4C91-A0B9-397B78889C3B}" sibTransId="{F161144A-E48D-4F1A-BE57-40C3F6D34705}"/>
    <dgm:cxn modelId="{F692AB0C-8382-4951-8E0F-3CFCB384070D}" srcId="{2AE62A8C-500A-454D-8203-67CE90ACFDDF}" destId="{C93667B6-3ACD-4C92-8EF6-AED3AA10C36A}" srcOrd="2" destOrd="0" parTransId="{F32E4EFC-B9C3-431F-AFD0-C4E569BF02BB}" sibTransId="{49CF70DB-F6DE-4A61-9434-0C4568D80B9B}"/>
    <dgm:cxn modelId="{C1834710-91F8-496B-9A39-0A3E010DA23F}" type="presOf" srcId="{91E0359E-5444-49D2-8C86-6344ADD8E879}" destId="{0A28DC2D-6F1C-463C-9F1A-55CCF24C0DFC}" srcOrd="0" destOrd="0" presId="urn:microsoft.com/office/officeart/2005/8/layout/hList6"/>
    <dgm:cxn modelId="{2D580573-80CB-4132-9341-E60F9AB5F1C0}" srcId="{2AE62A8C-500A-454D-8203-67CE90ACFDDF}" destId="{91E0359E-5444-49D2-8C86-6344ADD8E879}" srcOrd="1" destOrd="0" parTransId="{8C8CBDFF-66F3-4033-9882-63A6CF60D9FE}" sibTransId="{E562CD4D-8C59-4FFE-9736-442FB729F085}"/>
    <dgm:cxn modelId="{DD337150-9C34-45D8-AE52-EF3B308C7172}" type="presParOf" srcId="{1D804192-878F-4B99-AC8E-C76D5D0651B4}" destId="{C4BCE541-3533-4576-ADCF-D10BFD03E3D8}" srcOrd="0" destOrd="0" presId="urn:microsoft.com/office/officeart/2005/8/layout/hList6"/>
    <dgm:cxn modelId="{6C5B1E12-C043-48C5-8D9F-6589E8B40D4C}" type="presParOf" srcId="{1D804192-878F-4B99-AC8E-C76D5D0651B4}" destId="{DAF37AAB-6229-4AB3-88C6-A9DC7E2774F1}" srcOrd="1" destOrd="0" presId="urn:microsoft.com/office/officeart/2005/8/layout/hList6"/>
    <dgm:cxn modelId="{EFBDCC5E-16E2-4665-A355-1FA92EADFEFF}" type="presParOf" srcId="{1D804192-878F-4B99-AC8E-C76D5D0651B4}" destId="{0A28DC2D-6F1C-463C-9F1A-55CCF24C0DFC}" srcOrd="2" destOrd="0" presId="urn:microsoft.com/office/officeart/2005/8/layout/hList6"/>
    <dgm:cxn modelId="{3C00116B-4CFD-4E4C-97F7-0EA5D6DF33ED}" type="presParOf" srcId="{1D804192-878F-4B99-AC8E-C76D5D0651B4}" destId="{60F52C26-5661-428B-8D23-F209E05352C1}" srcOrd="3" destOrd="0" presId="urn:microsoft.com/office/officeart/2005/8/layout/hList6"/>
    <dgm:cxn modelId="{2F22C9A3-8E4F-4E1E-8EBE-65657062BF4C}" type="presParOf" srcId="{1D804192-878F-4B99-AC8E-C76D5D0651B4}" destId="{7F0E7816-8E0B-4959-A3B8-94570DD55652}"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F72820-7889-48F7-A302-754428D168A4}" type="datetimeFigureOut">
              <a:rPr lang="es-ES" smtClean="0"/>
              <a:pPr/>
              <a:t>12/05/2023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652784-8C3B-48E2-B840-7153AEEA2E95}" type="slidenum">
              <a:rPr lang="es-ES" smtClean="0"/>
              <a:pPr/>
              <a:t>‹#›</a:t>
            </a:fld>
            <a:endParaRPr lang="es-ES"/>
          </a:p>
        </p:txBody>
      </p:sp>
    </p:spTree>
    <p:extLst>
      <p:ext uri="{BB962C8B-B14F-4D97-AF65-F5344CB8AC3E}">
        <p14:creationId xmlns:p14="http://schemas.microsoft.com/office/powerpoint/2010/main" xmlns="" val="312277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European Social Network (ESN) carried out a survey amongst its members working in </a:t>
            </a:r>
          </a:p>
          <a:p>
            <a:r>
              <a:rPr lang="en-US" dirty="0"/>
              <a:t>children services in August 2012 to assess the support mechanisms provided by family and </a:t>
            </a:r>
          </a:p>
          <a:p>
            <a:r>
              <a:rPr lang="en-US" dirty="0"/>
              <a:t>parenting services across Europe, </a:t>
            </a:r>
            <a:r>
              <a:rPr lang="en-US" b="1" dirty="0"/>
              <a:t>particularly to evaluate the extent to which this support </a:t>
            </a:r>
          </a:p>
          <a:p>
            <a:r>
              <a:rPr lang="en-US" b="1" dirty="0"/>
              <a:t>can help reducing child poverty. ESN wanted to focus on this, because it is an aspect of </a:t>
            </a:r>
          </a:p>
          <a:p>
            <a:r>
              <a:rPr lang="en-US" b="1" dirty="0"/>
              <a:t>social services that has been underplayed so far in EU policy discussions. </a:t>
            </a:r>
            <a:r>
              <a:rPr lang="en-US" dirty="0"/>
              <a:t>In the survey,</a:t>
            </a:r>
          </a:p>
          <a:p>
            <a:r>
              <a:rPr lang="en-US" dirty="0"/>
              <a:t>ESN tried to assess a number of areas; </a:t>
            </a:r>
            <a:r>
              <a:rPr lang="en-US" b="1" dirty="0"/>
              <a:t>from factors leading to disadvantage through forms </a:t>
            </a:r>
          </a:p>
          <a:p>
            <a:r>
              <a:rPr lang="en-US" b="1" dirty="0"/>
              <a:t>of family support to outcomes measurement. </a:t>
            </a:r>
            <a:endParaRPr lang="en-GB" b="1" dirty="0"/>
          </a:p>
        </p:txBody>
      </p:sp>
      <p:sp>
        <p:nvSpPr>
          <p:cNvPr id="4" name="Slide Number Placeholder 3"/>
          <p:cNvSpPr>
            <a:spLocks noGrp="1"/>
          </p:cNvSpPr>
          <p:nvPr>
            <p:ph type="sldNum" sz="quarter" idx="5"/>
          </p:nvPr>
        </p:nvSpPr>
        <p:spPr/>
        <p:txBody>
          <a:bodyPr/>
          <a:lstStyle/>
          <a:p>
            <a:fld id="{2C652784-8C3B-48E2-B840-7153AEEA2E95}" type="slidenum">
              <a:rPr lang="es-ES" smtClean="0"/>
              <a:pPr/>
              <a:t>2</a:t>
            </a:fld>
            <a:endParaRPr lang="es-ES"/>
          </a:p>
        </p:txBody>
      </p:sp>
    </p:spTree>
    <p:extLst>
      <p:ext uri="{BB962C8B-B14F-4D97-AF65-F5344CB8AC3E}">
        <p14:creationId xmlns:p14="http://schemas.microsoft.com/office/powerpoint/2010/main" xmlns="" val="1194887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Understanding alternative care</a:t>
            </a:r>
          </a:p>
          <a:p>
            <a:endParaRPr lang="en-US" dirty="0">
              <a:highlight>
                <a:srgbClr val="FFFF00"/>
              </a:highlight>
            </a:endParaRPr>
          </a:p>
          <a:p>
            <a:r>
              <a:rPr lang="en-US" dirty="0">
                <a:highlight>
                  <a:srgbClr val="FFFF00"/>
                </a:highlight>
              </a:rPr>
              <a:t>With respect to the setting where the alternative care is provided, the Guidelines for the Alternative Care of Children acknowledge in guideline 53, priority to family and community-based care [7]. </a:t>
            </a:r>
          </a:p>
          <a:p>
            <a:r>
              <a:rPr lang="en-US" b="1" dirty="0">
                <a:highlight>
                  <a:srgbClr val="FFFF00"/>
                </a:highlight>
              </a:rPr>
              <a:t>In family-based care, an existing family is the care provider, such as in: (</a:t>
            </a:r>
            <a:r>
              <a:rPr lang="en-US" b="1" dirty="0" err="1">
                <a:highlight>
                  <a:srgbClr val="FFFF00"/>
                </a:highlight>
              </a:rPr>
              <a:t>i</a:t>
            </a:r>
            <a:r>
              <a:rPr lang="en-US" b="1" dirty="0">
                <a:highlight>
                  <a:srgbClr val="FFFF00"/>
                </a:highlight>
              </a:rPr>
              <a:t>) kinship care—within the child’s extended family or another carer close to the family and known to the child; (ii) foster care—within accredited couples or individuals in their own homes; or (iii) other family-based care. </a:t>
            </a:r>
          </a:p>
          <a:p>
            <a:endParaRPr lang="en-US" dirty="0">
              <a:highlight>
                <a:srgbClr val="FFFF00"/>
              </a:highlight>
            </a:endParaRPr>
          </a:p>
          <a:p>
            <a:r>
              <a:rPr lang="en-US" dirty="0">
                <a:highlight>
                  <a:srgbClr val="FFFF00"/>
                </a:highlight>
              </a:rPr>
              <a:t>Cantwell and colleagues [6] specify that the other family-based care includes settings where a family plays a care role identical to foster care but does not function within the foster care service. Families who act like guardians for children with long-term alternative care needs are examples of other family-based care. In a complementary way, community-based care refers to the idea that the child lives alongside other people and the community is involved in the process of the child’s recovery [8]. The effects of growing up in a family environment on a child’s life are widely recognized [9,10,11,12,13], </a:t>
            </a:r>
            <a:r>
              <a:rPr lang="en-US" dirty="0" err="1">
                <a:highlight>
                  <a:srgbClr val="FFFF00"/>
                </a:highlight>
              </a:rPr>
              <a:t>centred</a:t>
            </a:r>
            <a:r>
              <a:rPr lang="en-US" dirty="0">
                <a:highlight>
                  <a:srgbClr val="FFFF00"/>
                </a:highlight>
              </a:rPr>
              <a:t> on the possibility of achieving a sense of belonging, a family model, long term relationships and attachment, educational and </a:t>
            </a:r>
            <a:r>
              <a:rPr lang="en-US" dirty="0" err="1">
                <a:highlight>
                  <a:srgbClr val="FFFF00"/>
                </a:highlight>
              </a:rPr>
              <a:t>labour</a:t>
            </a:r>
            <a:r>
              <a:rPr lang="en-US" dirty="0">
                <a:highlight>
                  <a:srgbClr val="FFFF00"/>
                </a:highlight>
              </a:rPr>
              <a:t> support as well as a social life.</a:t>
            </a:r>
            <a:endParaRPr lang="en-GB"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15</a:t>
            </a:fld>
            <a:endParaRPr lang="es-ES"/>
          </a:p>
        </p:txBody>
      </p:sp>
    </p:spTree>
    <p:extLst>
      <p:ext uri="{BB962C8B-B14F-4D97-AF65-F5344CB8AC3E}">
        <p14:creationId xmlns:p14="http://schemas.microsoft.com/office/powerpoint/2010/main" xmlns="" val="2682792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The overall picture is that public social services in Europe provide a wide variety of family </a:t>
            </a:r>
          </a:p>
          <a:p>
            <a:r>
              <a:rPr lang="en-US" dirty="0">
                <a:highlight>
                  <a:srgbClr val="FFFF00"/>
                </a:highlight>
              </a:rPr>
              <a:t>and parenting support mechanisms –from early childcare to health prevention and health </a:t>
            </a:r>
          </a:p>
          <a:p>
            <a:r>
              <a:rPr lang="en-US" dirty="0">
                <a:highlight>
                  <a:srgbClr val="FFFF00"/>
                </a:highlight>
              </a:rPr>
              <a:t>promotion measures in the early years to rights, money and housing advice. Other forms of </a:t>
            </a:r>
          </a:p>
          <a:p>
            <a:r>
              <a:rPr lang="en-US" dirty="0">
                <a:highlight>
                  <a:srgbClr val="FFFF00"/>
                </a:highlight>
              </a:rPr>
              <a:t>support comprise pre and post-natal parental support, parents’ communication and </a:t>
            </a:r>
          </a:p>
          <a:p>
            <a:r>
              <a:rPr lang="en-US" dirty="0">
                <a:highlight>
                  <a:srgbClr val="FFFF00"/>
                </a:highlight>
              </a:rPr>
              <a:t>relationship skills and specific support for some families –mono-parental families and those </a:t>
            </a:r>
          </a:p>
          <a:p>
            <a:r>
              <a:rPr lang="en-US" dirty="0">
                <a:highlight>
                  <a:srgbClr val="FFFF00"/>
                </a:highlight>
              </a:rPr>
              <a:t>with economic difficulties. However, ESN members have noted difficulties in delivering </a:t>
            </a:r>
          </a:p>
          <a:p>
            <a:r>
              <a:rPr lang="en-US" dirty="0">
                <a:highlight>
                  <a:srgbClr val="FFFF00"/>
                </a:highlight>
              </a:rPr>
              <a:t>comprehensive and coordinated family support with all sectors involved in joint planning and </a:t>
            </a:r>
          </a:p>
          <a:p>
            <a:r>
              <a:rPr lang="en-US" dirty="0">
                <a:highlight>
                  <a:srgbClr val="FFFF00"/>
                </a:highlight>
              </a:rPr>
              <a:t>delivery. Furthermore, the threat of public spending cuts that, due to the crisis, have been </a:t>
            </a:r>
          </a:p>
          <a:p>
            <a:r>
              <a:rPr lang="en-US" dirty="0">
                <a:highlight>
                  <a:srgbClr val="FFFF00"/>
                </a:highlight>
              </a:rPr>
              <a:t>affecting most preventive services</a:t>
            </a: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a:p>
            <a:r>
              <a:rPr lang="en-US" dirty="0">
                <a:highlight>
                  <a:srgbClr val="FFFF00"/>
                </a:highlight>
              </a:rPr>
              <a:t>In almost 80% of the 17 countries represented in the survey, parenting support1 services are </a:t>
            </a:r>
          </a:p>
          <a:p>
            <a:r>
              <a:rPr lang="en-US" dirty="0">
                <a:highlight>
                  <a:srgbClr val="FFFF00"/>
                </a:highlight>
              </a:rPr>
              <a:t>foreseen by the legislation. According to most responses (almost 74%), parenting support </a:t>
            </a:r>
          </a:p>
          <a:p>
            <a:r>
              <a:rPr lang="en-US" dirty="0">
                <a:highlight>
                  <a:srgbClr val="FFFF00"/>
                </a:highlight>
              </a:rPr>
              <a:t>services are provided in kind, that is to say, through training parents on their resources and </a:t>
            </a:r>
          </a:p>
          <a:p>
            <a:r>
              <a:rPr lang="en-US" dirty="0">
                <a:highlight>
                  <a:srgbClr val="FFFF00"/>
                </a:highlight>
              </a:rPr>
              <a:t>competences. According to 72% of respondents, these services are targeted at those who </a:t>
            </a:r>
          </a:p>
          <a:p>
            <a:r>
              <a:rPr lang="en-US" dirty="0">
                <a:highlight>
                  <a:srgbClr val="FFFF00"/>
                </a:highlight>
              </a:rPr>
              <a:t>need them more, such as disadvantaged and poor families. In connection with this, almost </a:t>
            </a:r>
          </a:p>
          <a:p>
            <a:r>
              <a:rPr lang="en-US" dirty="0">
                <a:highlight>
                  <a:srgbClr val="FFFF00"/>
                </a:highlight>
              </a:rPr>
              <a:t> 1 According to the following definition of parenting support services by Daly (2012), parenting support </a:t>
            </a:r>
          </a:p>
          <a:p>
            <a:r>
              <a:rPr lang="en-US" dirty="0">
                <a:highlight>
                  <a:srgbClr val="FFFF00"/>
                </a:highlight>
              </a:rPr>
              <a:t>services must fulfil 3 conditions:</a:t>
            </a:r>
          </a:p>
          <a:p>
            <a:r>
              <a:rPr lang="en-US" dirty="0">
                <a:highlight>
                  <a:srgbClr val="FFFF00"/>
                </a:highlight>
              </a:rPr>
              <a:t>a. Parents are the first line target and focus on their parenting role</a:t>
            </a:r>
          </a:p>
          <a:p>
            <a:r>
              <a:rPr lang="en-US" dirty="0">
                <a:highlight>
                  <a:srgbClr val="FFFF00"/>
                </a:highlight>
              </a:rPr>
              <a:t>b. Support provide is a service in kind (cash excluded)</a:t>
            </a:r>
          </a:p>
          <a:p>
            <a:r>
              <a:rPr lang="en-US" dirty="0">
                <a:highlight>
                  <a:srgbClr val="FFFF00"/>
                </a:highlight>
              </a:rPr>
              <a:t>c. Focus on parents’ resources and competences</a:t>
            </a:r>
          </a:p>
          <a:p>
            <a:r>
              <a:rPr lang="en-US" dirty="0">
                <a:highlight>
                  <a:srgbClr val="FFFF00"/>
                </a:highlight>
              </a:rPr>
              <a:t>3</a:t>
            </a:r>
          </a:p>
          <a:p>
            <a:r>
              <a:rPr lang="en-US" dirty="0">
                <a:highlight>
                  <a:srgbClr val="FFFF00"/>
                </a:highlight>
              </a:rPr>
              <a:t>90% of ESN members who answered the survey responded that parenting support </a:t>
            </a:r>
          </a:p>
          <a:p>
            <a:r>
              <a:rPr lang="en-US" dirty="0" err="1">
                <a:highlight>
                  <a:srgbClr val="FFFF00"/>
                </a:highlight>
              </a:rPr>
              <a:t>programmes</a:t>
            </a:r>
            <a:r>
              <a:rPr lang="en-US" dirty="0">
                <a:highlight>
                  <a:srgbClr val="FFFF00"/>
                </a:highlight>
              </a:rPr>
              <a:t> take into account that poverty can pose a stress on parenting. </a:t>
            </a:r>
          </a:p>
          <a:p>
            <a:endParaRPr lang="en-US" dirty="0">
              <a:highlight>
                <a:srgbClr val="FFFF00"/>
              </a:highlight>
            </a:endParaRPr>
          </a:p>
          <a:p>
            <a:r>
              <a:rPr lang="en-US" dirty="0">
                <a:highlight>
                  <a:srgbClr val="FFFF00"/>
                </a:highlight>
              </a:rPr>
              <a:t>Amongst the support services that public services across Europe provide for disadvantaged </a:t>
            </a:r>
          </a:p>
          <a:p>
            <a:r>
              <a:rPr lang="en-US" dirty="0">
                <a:highlight>
                  <a:srgbClr val="FFFF00"/>
                </a:highlight>
              </a:rPr>
              <a:t>families, the three most important forms of support are: early child care, universal child </a:t>
            </a:r>
          </a:p>
          <a:p>
            <a:r>
              <a:rPr lang="en-US" dirty="0">
                <a:highlight>
                  <a:srgbClr val="FFFF00"/>
                </a:highlight>
              </a:rPr>
              <a:t>benefits, and targeted measures (such as free education materials, free school meals and </a:t>
            </a:r>
          </a:p>
          <a:p>
            <a:r>
              <a:rPr lang="en-US" dirty="0">
                <a:highlight>
                  <a:srgbClr val="FFFF00"/>
                </a:highlight>
              </a:rPr>
              <a:t>free access to leisure and culture). In the area of prevention, ESN members who are </a:t>
            </a:r>
          </a:p>
          <a:p>
            <a:r>
              <a:rPr lang="en-US" dirty="0">
                <a:highlight>
                  <a:srgbClr val="FFFF00"/>
                </a:highlight>
              </a:rPr>
              <a:t>regional authorities also design preventive health care and health promotion </a:t>
            </a:r>
            <a:r>
              <a:rPr lang="en-US" dirty="0" err="1">
                <a:highlight>
                  <a:srgbClr val="FFFF00"/>
                </a:highlight>
              </a:rPr>
              <a:t>programmes</a:t>
            </a:r>
            <a:r>
              <a:rPr lang="en-US" dirty="0">
                <a:highlight>
                  <a:srgbClr val="FFFF00"/>
                </a:highlight>
              </a:rPr>
              <a:t>. </a:t>
            </a:r>
          </a:p>
          <a:p>
            <a:r>
              <a:rPr lang="en-US" dirty="0">
                <a:highlight>
                  <a:srgbClr val="FFFF00"/>
                </a:highlight>
              </a:rPr>
              <a:t>The provision of parenting services in most countries is designed and planned based on an </a:t>
            </a:r>
          </a:p>
          <a:p>
            <a:r>
              <a:rPr lang="en-US" dirty="0">
                <a:highlight>
                  <a:srgbClr val="FFFF00"/>
                </a:highlight>
              </a:rPr>
              <a:t>evaluation. Soren Frost, Head of Social Innovation at the city of Aarhus (Denmark), </a:t>
            </a:r>
          </a:p>
          <a:p>
            <a:r>
              <a:rPr lang="en-US" dirty="0">
                <a:highlight>
                  <a:srgbClr val="FFFF00"/>
                </a:highlight>
              </a:rPr>
              <a:t>confirms that families are assessed by professionals working in social services, and a family </a:t>
            </a:r>
          </a:p>
          <a:p>
            <a:r>
              <a:rPr lang="en-US" dirty="0">
                <a:highlight>
                  <a:srgbClr val="FFFF00"/>
                </a:highlight>
              </a:rPr>
              <a:t>action plan is drawn up stating the responsibilities and actions of family and social services.</a:t>
            </a: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US" dirty="0">
              <a:highlight>
                <a:srgbClr val="FFFF00"/>
              </a:highlight>
            </a:endParaRPr>
          </a:p>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16</a:t>
            </a:fld>
            <a:endParaRPr lang="es-ES"/>
          </a:p>
        </p:txBody>
      </p:sp>
    </p:spTree>
    <p:extLst>
      <p:ext uri="{BB962C8B-B14F-4D97-AF65-F5344CB8AC3E}">
        <p14:creationId xmlns:p14="http://schemas.microsoft.com/office/powerpoint/2010/main" xmlns="" val="668104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The role of local authorities</a:t>
            </a:r>
          </a:p>
          <a:p>
            <a:r>
              <a:rPr lang="en-US" dirty="0">
                <a:highlight>
                  <a:srgbClr val="FFFF00"/>
                </a:highlight>
              </a:rPr>
              <a:t>Legislation in several of the countries that have been </a:t>
            </a:r>
            <a:r>
              <a:rPr lang="en-US" dirty="0" err="1">
                <a:highlight>
                  <a:srgbClr val="FFFF00"/>
                </a:highlight>
              </a:rPr>
              <a:t>analysed</a:t>
            </a:r>
            <a:r>
              <a:rPr lang="en-US" dirty="0">
                <a:highlight>
                  <a:srgbClr val="FFFF00"/>
                </a:highlight>
              </a:rPr>
              <a:t> sets out the specific </a:t>
            </a:r>
          </a:p>
          <a:p>
            <a:r>
              <a:rPr lang="en-US" dirty="0">
                <a:highlight>
                  <a:srgbClr val="FFFF00"/>
                </a:highlight>
              </a:rPr>
              <a:t>responsibilities of local authorities to assess the needs of children and young people and </a:t>
            </a:r>
          </a:p>
          <a:p>
            <a:r>
              <a:rPr lang="en-US" dirty="0">
                <a:highlight>
                  <a:srgbClr val="FFFF00"/>
                </a:highlight>
              </a:rPr>
              <a:t>to look after them. Specialist social services in the field of child protection – in cooperation </a:t>
            </a:r>
          </a:p>
          <a:p>
            <a:r>
              <a:rPr lang="en-US" dirty="0">
                <a:highlight>
                  <a:srgbClr val="FFFF00"/>
                </a:highlight>
              </a:rPr>
              <a:t>with other statutory services, such as health, education and the police – undertake a </a:t>
            </a:r>
          </a:p>
          <a:p>
            <a:r>
              <a:rPr lang="en-US" dirty="0">
                <a:highlight>
                  <a:srgbClr val="FFFF00"/>
                </a:highlight>
              </a:rPr>
              <a:t>multidisciplinary assessment of the family’s situation, parenting skills, their impact on the </a:t>
            </a:r>
          </a:p>
          <a:p>
            <a:r>
              <a:rPr lang="en-US" dirty="0">
                <a:highlight>
                  <a:srgbClr val="FFFF00"/>
                </a:highlight>
              </a:rPr>
              <a:t>child and the potential threat to the child. In all countries </a:t>
            </a:r>
            <a:r>
              <a:rPr lang="en-US" dirty="0" err="1">
                <a:highlight>
                  <a:srgbClr val="FFFF00"/>
                </a:highlight>
              </a:rPr>
              <a:t>analysed</a:t>
            </a:r>
            <a:r>
              <a:rPr lang="en-US" dirty="0">
                <a:highlight>
                  <a:srgbClr val="FFFF00"/>
                </a:highlight>
              </a:rPr>
              <a:t>, child protection services </a:t>
            </a:r>
          </a:p>
          <a:p>
            <a:r>
              <a:rPr lang="en-US" dirty="0">
                <a:highlight>
                  <a:srgbClr val="FFFF00"/>
                </a:highlight>
              </a:rPr>
              <a:t>(at different government levels) may implement measures around family support, financial </a:t>
            </a:r>
          </a:p>
          <a:p>
            <a:r>
              <a:rPr lang="en-US" dirty="0">
                <a:highlight>
                  <a:srgbClr val="FFFF00"/>
                </a:highlight>
              </a:rPr>
              <a:t>benefits, parental support, family mediation and </a:t>
            </a:r>
            <a:r>
              <a:rPr lang="en-US" dirty="0" err="1">
                <a:highlight>
                  <a:srgbClr val="FFFF00"/>
                </a:highlight>
              </a:rPr>
              <a:t>personalised</a:t>
            </a:r>
            <a:r>
              <a:rPr lang="en-US" dirty="0">
                <a:highlight>
                  <a:srgbClr val="FFFF00"/>
                </a:highlight>
              </a:rPr>
              <a:t> work with children and families. </a:t>
            </a:r>
          </a:p>
          <a:p>
            <a:r>
              <a:rPr lang="en-US" dirty="0">
                <a:highlight>
                  <a:srgbClr val="FFFF00"/>
                </a:highlight>
              </a:rPr>
              <a:t>Child protection services may also apply to the courts for a number of different orders about </a:t>
            </a:r>
          </a:p>
          <a:p>
            <a:r>
              <a:rPr lang="en-US" dirty="0">
                <a:highlight>
                  <a:srgbClr val="FFFF00"/>
                </a:highlight>
              </a:rPr>
              <a:t>the type of care necessary and parental and relatives’ contact with the children. These orders </a:t>
            </a:r>
          </a:p>
          <a:p>
            <a:r>
              <a:rPr lang="en-US" dirty="0">
                <a:highlight>
                  <a:srgbClr val="FFFF00"/>
                </a:highlight>
              </a:rPr>
              <a:t>may involve a supervision order, involving the child being visited and monitored in their own </a:t>
            </a:r>
          </a:p>
          <a:p>
            <a:r>
              <a:rPr lang="en-US" dirty="0">
                <a:highlight>
                  <a:srgbClr val="FFFF00"/>
                </a:highlight>
              </a:rPr>
              <a:t>homes, or a consensual or compulsory order involving the child being taken into care.</a:t>
            </a:r>
          </a:p>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17</a:t>
            </a:fld>
            <a:endParaRPr lang="es-ES"/>
          </a:p>
        </p:txBody>
      </p:sp>
    </p:spTree>
    <p:extLst>
      <p:ext uri="{BB962C8B-B14F-4D97-AF65-F5344CB8AC3E}">
        <p14:creationId xmlns:p14="http://schemas.microsoft.com/office/powerpoint/2010/main" xmlns="" val="3056192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The role of local authorities</a:t>
            </a:r>
          </a:p>
          <a:p>
            <a:r>
              <a:rPr lang="en-US" dirty="0">
                <a:highlight>
                  <a:srgbClr val="FFFF00"/>
                </a:highlight>
              </a:rPr>
              <a:t>Legislation in several of the countries that have been </a:t>
            </a:r>
            <a:r>
              <a:rPr lang="en-US" dirty="0" err="1">
                <a:highlight>
                  <a:srgbClr val="FFFF00"/>
                </a:highlight>
              </a:rPr>
              <a:t>analysed</a:t>
            </a:r>
            <a:r>
              <a:rPr lang="en-US" dirty="0">
                <a:highlight>
                  <a:srgbClr val="FFFF00"/>
                </a:highlight>
              </a:rPr>
              <a:t> sets out the specific </a:t>
            </a:r>
          </a:p>
          <a:p>
            <a:r>
              <a:rPr lang="en-US" dirty="0">
                <a:highlight>
                  <a:srgbClr val="FFFF00"/>
                </a:highlight>
              </a:rPr>
              <a:t>responsibilities of local authorities to assess the needs of children and young people and </a:t>
            </a:r>
          </a:p>
          <a:p>
            <a:r>
              <a:rPr lang="en-US" dirty="0">
                <a:highlight>
                  <a:srgbClr val="FFFF00"/>
                </a:highlight>
              </a:rPr>
              <a:t>to look after them. Specialist social services in the field of child protection – in cooperation </a:t>
            </a:r>
          </a:p>
          <a:p>
            <a:r>
              <a:rPr lang="en-US" dirty="0">
                <a:highlight>
                  <a:srgbClr val="FFFF00"/>
                </a:highlight>
              </a:rPr>
              <a:t>with other statutory services, such as health, education and the police – undertake a </a:t>
            </a:r>
          </a:p>
          <a:p>
            <a:r>
              <a:rPr lang="en-US" dirty="0">
                <a:highlight>
                  <a:srgbClr val="FFFF00"/>
                </a:highlight>
              </a:rPr>
              <a:t>multidisciplinary assessment of the family’s situation, parenting skills, their impact on the </a:t>
            </a:r>
          </a:p>
          <a:p>
            <a:r>
              <a:rPr lang="en-US" dirty="0">
                <a:highlight>
                  <a:srgbClr val="FFFF00"/>
                </a:highlight>
              </a:rPr>
              <a:t>child and the potential threat to the child. In all countries </a:t>
            </a:r>
            <a:r>
              <a:rPr lang="en-US" dirty="0" err="1">
                <a:highlight>
                  <a:srgbClr val="FFFF00"/>
                </a:highlight>
              </a:rPr>
              <a:t>analysed</a:t>
            </a:r>
            <a:r>
              <a:rPr lang="en-US" dirty="0">
                <a:highlight>
                  <a:srgbClr val="FFFF00"/>
                </a:highlight>
              </a:rPr>
              <a:t>, child protection services </a:t>
            </a:r>
          </a:p>
          <a:p>
            <a:r>
              <a:rPr lang="en-US" dirty="0">
                <a:highlight>
                  <a:srgbClr val="FFFF00"/>
                </a:highlight>
              </a:rPr>
              <a:t>(at different government levels) may implement measures around family support, financial </a:t>
            </a:r>
          </a:p>
          <a:p>
            <a:r>
              <a:rPr lang="en-US" dirty="0">
                <a:highlight>
                  <a:srgbClr val="FFFF00"/>
                </a:highlight>
              </a:rPr>
              <a:t>benefits, parental support, family mediation and </a:t>
            </a:r>
            <a:r>
              <a:rPr lang="en-US" dirty="0" err="1">
                <a:highlight>
                  <a:srgbClr val="FFFF00"/>
                </a:highlight>
              </a:rPr>
              <a:t>personalised</a:t>
            </a:r>
            <a:r>
              <a:rPr lang="en-US" dirty="0">
                <a:highlight>
                  <a:srgbClr val="FFFF00"/>
                </a:highlight>
              </a:rPr>
              <a:t> work with children and families. </a:t>
            </a:r>
          </a:p>
          <a:p>
            <a:r>
              <a:rPr lang="en-US" dirty="0">
                <a:highlight>
                  <a:srgbClr val="FFFF00"/>
                </a:highlight>
              </a:rPr>
              <a:t>Child protection services may also apply to the courts for a number of different orders about </a:t>
            </a:r>
          </a:p>
          <a:p>
            <a:r>
              <a:rPr lang="en-US" dirty="0">
                <a:highlight>
                  <a:srgbClr val="FFFF00"/>
                </a:highlight>
              </a:rPr>
              <a:t>the type of care necessary and parental and relatives’ contact with the children. These orders </a:t>
            </a:r>
          </a:p>
          <a:p>
            <a:r>
              <a:rPr lang="en-US" dirty="0">
                <a:highlight>
                  <a:srgbClr val="FFFF00"/>
                </a:highlight>
              </a:rPr>
              <a:t>may involve a supervision order, involving the child being visited and monitored in their own </a:t>
            </a:r>
          </a:p>
          <a:p>
            <a:r>
              <a:rPr lang="en-US" dirty="0">
                <a:highlight>
                  <a:srgbClr val="FFFF00"/>
                </a:highlight>
              </a:rPr>
              <a:t>homes, or a consensual or compulsory order involving the child being taken into care.</a:t>
            </a:r>
          </a:p>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18</a:t>
            </a:fld>
            <a:endParaRPr lang="es-ES"/>
          </a:p>
        </p:txBody>
      </p:sp>
    </p:spTree>
    <p:extLst>
      <p:ext uri="{BB962C8B-B14F-4D97-AF65-F5344CB8AC3E}">
        <p14:creationId xmlns:p14="http://schemas.microsoft.com/office/powerpoint/2010/main" xmlns="" val="385555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egnaposto immagine diapositiva 1"/>
          <p:cNvSpPr>
            <a:spLocks noGrp="1" noRot="1" noChangeAspect="1"/>
          </p:cNvSpPr>
          <p:nvPr>
            <p:ph type="sldImg"/>
          </p:nvPr>
        </p:nvSpPr>
        <p:spPr/>
      </p:sp>
      <p:sp>
        <p:nvSpPr>
          <p:cNvPr id="46082" name="Segnaposto note 2"/>
          <p:cNvSpPr>
            <a:spLocks noGrp="1"/>
          </p:cNvSpPr>
          <p:nvPr>
            <p:ph type="body" idx="1"/>
          </p:nvPr>
        </p:nvSpPr>
        <p:spPr>
          <a:noFill/>
        </p:spPr>
        <p:txBody>
          <a:bodyPr lIns="84408" tIns="42204" rIns="84408" bIns="42204"/>
          <a:lstStyle/>
          <a:p>
            <a:endParaRPr lang="fr-FR" dirty="0">
              <a:latin typeface="Times New Roman" pitchFamily="18" charset="0"/>
              <a:ea typeface="ＭＳ Ｐゴシック" pitchFamily="34" charset="-128"/>
            </a:endParaRPr>
          </a:p>
        </p:txBody>
      </p:sp>
    </p:spTree>
    <p:extLst>
      <p:ext uri="{BB962C8B-B14F-4D97-AF65-F5344CB8AC3E}">
        <p14:creationId xmlns:p14="http://schemas.microsoft.com/office/powerpoint/2010/main" xmlns="" val="4255958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The study visit to Dublin, Ireland, will be hosted by </a:t>
            </a:r>
            <a:r>
              <a:rPr lang="en-US" dirty="0" err="1">
                <a:highlight>
                  <a:srgbClr val="FFFF00"/>
                </a:highlight>
              </a:rPr>
              <a:t>Tusla</a:t>
            </a:r>
            <a:r>
              <a:rPr lang="en-US" dirty="0">
                <a:highlight>
                  <a:srgbClr val="FFFF00"/>
                </a:highlight>
              </a:rPr>
              <a:t> - Child and Family Agency who will present the national </a:t>
            </a:r>
            <a:r>
              <a:rPr lang="en-US" dirty="0" err="1">
                <a:highlight>
                  <a:srgbClr val="FFFF00"/>
                </a:highlight>
              </a:rPr>
              <a:t>Meitheal</a:t>
            </a:r>
            <a:r>
              <a:rPr lang="en-US" dirty="0">
                <a:highlight>
                  <a:srgbClr val="FFFF00"/>
                </a:highlight>
              </a:rPr>
              <a:t> </a:t>
            </a:r>
            <a:r>
              <a:rPr lang="en-US" dirty="0" err="1">
                <a:highlight>
                  <a:srgbClr val="FFFF00"/>
                </a:highlight>
              </a:rPr>
              <a:t>programme</a:t>
            </a:r>
            <a:r>
              <a:rPr lang="en-US" dirty="0">
                <a:highlight>
                  <a:srgbClr val="FFFF00"/>
                </a:highlight>
              </a:rPr>
              <a:t>. </a:t>
            </a:r>
          </a:p>
          <a:p>
            <a:endParaRPr lang="en-US" dirty="0">
              <a:highlight>
                <a:srgbClr val="FFFF00"/>
              </a:highlight>
            </a:endParaRPr>
          </a:p>
          <a:p>
            <a:r>
              <a:rPr lang="en-US" dirty="0" err="1">
                <a:highlight>
                  <a:srgbClr val="FFFF00"/>
                </a:highlight>
              </a:rPr>
              <a:t>Tusla</a:t>
            </a:r>
            <a:r>
              <a:rPr lang="en-US" dirty="0">
                <a:highlight>
                  <a:srgbClr val="FFFF00"/>
                </a:highlight>
              </a:rPr>
              <a:t> has developed </a:t>
            </a:r>
            <a:r>
              <a:rPr lang="en-US" dirty="0" err="1">
                <a:highlight>
                  <a:srgbClr val="FFFF00"/>
                </a:highlight>
              </a:rPr>
              <a:t>Meitheal</a:t>
            </a:r>
            <a:r>
              <a:rPr lang="en-US" dirty="0">
                <a:highlight>
                  <a:srgbClr val="FFFF00"/>
                </a:highlight>
              </a:rPr>
              <a:t> as a national early intervention practice model to ensure that the needs and strengths of children and their families are effectively identified, understood and responded to in a timely way so that children and families get the help and support needed to improve children’s outcomes and to </a:t>
            </a:r>
            <a:r>
              <a:rPr lang="en-US" dirty="0" err="1">
                <a:highlight>
                  <a:srgbClr val="FFFF00"/>
                </a:highlight>
              </a:rPr>
              <a:t>realise</a:t>
            </a:r>
            <a:r>
              <a:rPr lang="en-US" dirty="0">
                <a:highlight>
                  <a:srgbClr val="FFFF00"/>
                </a:highlight>
              </a:rPr>
              <a:t> their rights. </a:t>
            </a:r>
          </a:p>
          <a:p>
            <a:endParaRPr lang="en-US" dirty="0">
              <a:highlight>
                <a:srgbClr val="FFFF00"/>
              </a:highlight>
            </a:endParaRPr>
          </a:p>
          <a:p>
            <a:r>
              <a:rPr lang="en-US" dirty="0" err="1">
                <a:highlight>
                  <a:srgbClr val="FFFF00"/>
                </a:highlight>
              </a:rPr>
              <a:t>Meitheal’s</a:t>
            </a:r>
            <a:r>
              <a:rPr lang="en-US" dirty="0">
                <a:highlight>
                  <a:srgbClr val="FFFF00"/>
                </a:highlight>
              </a:rPr>
              <a:t> main characteristics: </a:t>
            </a:r>
          </a:p>
          <a:p>
            <a:endParaRPr lang="en-US" dirty="0">
              <a:highlight>
                <a:srgbClr val="FFFF00"/>
              </a:highlight>
            </a:endParaRPr>
          </a:p>
          <a:p>
            <a:r>
              <a:rPr lang="en-US" dirty="0" err="1">
                <a:highlight>
                  <a:srgbClr val="FFFF00"/>
                </a:highlight>
              </a:rPr>
              <a:t>Meitheal</a:t>
            </a:r>
            <a:r>
              <a:rPr lang="en-US" dirty="0">
                <a:highlight>
                  <a:srgbClr val="FFFF00"/>
                </a:highlight>
              </a:rPr>
              <a:t> is a case co-ordination process, facilitated by </a:t>
            </a:r>
            <a:r>
              <a:rPr lang="en-US" dirty="0" err="1">
                <a:highlight>
                  <a:srgbClr val="FFFF00"/>
                </a:highlight>
              </a:rPr>
              <a:t>Tusla</a:t>
            </a:r>
            <a:r>
              <a:rPr lang="en-US" dirty="0">
                <a:highlight>
                  <a:srgbClr val="FFFF00"/>
                </a:highlight>
              </a:rPr>
              <a:t> staff, for families with additional needs who require multi-agency intervention but who do not need a mandatory child protection response by the Social Work Department.  </a:t>
            </a:r>
          </a:p>
          <a:p>
            <a:r>
              <a:rPr lang="en-US" dirty="0">
                <a:highlight>
                  <a:srgbClr val="FFFF00"/>
                </a:highlight>
              </a:rPr>
              <a:t>Practitioners in different agencies can use and lead on </a:t>
            </a:r>
            <a:r>
              <a:rPr lang="en-US" dirty="0" err="1">
                <a:highlight>
                  <a:srgbClr val="FFFF00"/>
                </a:highlight>
              </a:rPr>
              <a:t>Meitheal</a:t>
            </a:r>
            <a:r>
              <a:rPr lang="en-US" dirty="0">
                <a:highlight>
                  <a:srgbClr val="FFFF00"/>
                </a:highlight>
              </a:rPr>
              <a:t> so that they can communicate and work together more effectively to bring together a range of expertise, knowledge and skills to meet the needs of the child and family within their community. </a:t>
            </a:r>
          </a:p>
          <a:p>
            <a:r>
              <a:rPr lang="en-US" dirty="0">
                <a:highlight>
                  <a:srgbClr val="FFFF00"/>
                </a:highlight>
              </a:rPr>
              <a:t>The main focus of the </a:t>
            </a:r>
            <a:r>
              <a:rPr lang="en-US" dirty="0" err="1">
                <a:highlight>
                  <a:srgbClr val="FFFF00"/>
                </a:highlight>
              </a:rPr>
              <a:t>Meitheal</a:t>
            </a:r>
            <a:r>
              <a:rPr lang="en-US" dirty="0">
                <a:highlight>
                  <a:srgbClr val="FFFF00"/>
                </a:highlight>
              </a:rPr>
              <a:t> framework is on early intervention aiming to promote and protect the health, well-being and rights of all children, young people and their families. In addition, particular attention is given to those who are vulnerable or at risk of harm to try to prevent the need for a child protection response by </a:t>
            </a:r>
            <a:r>
              <a:rPr lang="en-US" dirty="0" err="1">
                <a:highlight>
                  <a:srgbClr val="FFFF00"/>
                </a:highlight>
              </a:rPr>
              <a:t>Tusla</a:t>
            </a:r>
            <a:r>
              <a:rPr lang="en-US" dirty="0">
                <a:highlight>
                  <a:srgbClr val="FFFF00"/>
                </a:highlight>
              </a:rPr>
              <a:t>.  </a:t>
            </a:r>
          </a:p>
          <a:p>
            <a:r>
              <a:rPr lang="en-US" dirty="0">
                <a:highlight>
                  <a:srgbClr val="FFFF00"/>
                </a:highlight>
              </a:rPr>
              <a:t>The </a:t>
            </a:r>
            <a:r>
              <a:rPr lang="en-US" dirty="0" err="1">
                <a:highlight>
                  <a:srgbClr val="FFFF00"/>
                </a:highlight>
              </a:rPr>
              <a:t>programme</a:t>
            </a:r>
            <a:r>
              <a:rPr lang="en-US" dirty="0">
                <a:highlight>
                  <a:srgbClr val="FFFF00"/>
                </a:highlight>
              </a:rPr>
              <a:t> promotes positive parenting with families, which is non-violent, democratic and reciprocal; </a:t>
            </a:r>
            <a:r>
              <a:rPr lang="en-US" dirty="0" err="1">
                <a:highlight>
                  <a:srgbClr val="FFFF00"/>
                </a:highlight>
              </a:rPr>
              <a:t>emphasises</a:t>
            </a:r>
            <a:r>
              <a:rPr lang="en-US" dirty="0">
                <a:highlight>
                  <a:srgbClr val="FFFF00"/>
                </a:highlight>
              </a:rPr>
              <a:t> strong support, warmth and responsiveness and involves the child in decision making. </a:t>
            </a:r>
          </a:p>
          <a:p>
            <a:r>
              <a:rPr lang="en-US" dirty="0">
                <a:highlight>
                  <a:srgbClr val="FFFF00"/>
                </a:highlight>
              </a:rPr>
              <a:t>Suggested stakeholders for this study visit from our European partners are those involved in child protection and welfare policy and practice, particularly the interface between child protection and family support, prevention &amp; early intervention. </a:t>
            </a:r>
          </a:p>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20</a:t>
            </a:fld>
            <a:endParaRPr lang="es-ES"/>
          </a:p>
        </p:txBody>
      </p:sp>
    </p:spTree>
    <p:extLst>
      <p:ext uri="{BB962C8B-B14F-4D97-AF65-F5344CB8AC3E}">
        <p14:creationId xmlns:p14="http://schemas.microsoft.com/office/powerpoint/2010/main" xmlns="" val="1409281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2C652784-8C3B-48E2-B840-7153AEEA2E95}" type="slidenum">
              <a:rPr lang="es-ES" smtClean="0"/>
              <a:pPr/>
              <a:t>24</a:t>
            </a:fld>
            <a:endParaRPr lang="es-ES"/>
          </a:p>
        </p:txBody>
      </p:sp>
    </p:spTree>
    <p:extLst>
      <p:ext uri="{BB962C8B-B14F-4D97-AF65-F5344CB8AC3E}">
        <p14:creationId xmlns:p14="http://schemas.microsoft.com/office/powerpoint/2010/main" xmlns="" val="1428957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652784-8C3B-48E2-B840-7153AEEA2E95}" type="slidenum">
              <a:rPr lang="es-ES" smtClean="0"/>
              <a:pPr/>
              <a:t>3</a:t>
            </a:fld>
            <a:endParaRPr lang="es-ES"/>
          </a:p>
        </p:txBody>
      </p:sp>
    </p:spTree>
    <p:extLst>
      <p:ext uri="{BB962C8B-B14F-4D97-AF65-F5344CB8AC3E}">
        <p14:creationId xmlns:p14="http://schemas.microsoft.com/office/powerpoint/2010/main" xmlns="" val="3352526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Target group: </a:t>
            </a:r>
          </a:p>
          <a:p>
            <a:r>
              <a:rPr lang="en-US" dirty="0">
                <a:highlight>
                  <a:srgbClr val="FFFF00"/>
                </a:highlight>
              </a:rPr>
              <a:t>According to ESN, the definition of poverty should account for the economic and social </a:t>
            </a:r>
          </a:p>
          <a:p>
            <a:r>
              <a:rPr lang="en-US" dirty="0">
                <a:highlight>
                  <a:srgbClr val="FFFF00"/>
                </a:highlight>
              </a:rPr>
              <a:t>obstacles that the most disadvantaged children face such as lack of financial means, social </a:t>
            </a:r>
          </a:p>
          <a:p>
            <a:r>
              <a:rPr lang="en-US" dirty="0">
                <a:highlight>
                  <a:srgbClr val="FFFF00"/>
                </a:highlight>
              </a:rPr>
              <a:t>exclusion, disability, mental health problems, alternative care, risk of neglect/abuse, </a:t>
            </a:r>
          </a:p>
          <a:p>
            <a:r>
              <a:rPr lang="en-US" dirty="0">
                <a:highlight>
                  <a:srgbClr val="FFFF00"/>
                </a:highlight>
              </a:rPr>
              <a:t>undocumented child migrants/asylum-seekers, Roma and </a:t>
            </a:r>
            <a:r>
              <a:rPr lang="en-US" dirty="0" err="1">
                <a:highlight>
                  <a:srgbClr val="FFFF00"/>
                </a:highlight>
              </a:rPr>
              <a:t>traveller</a:t>
            </a:r>
            <a:r>
              <a:rPr lang="en-US" dirty="0">
                <a:highlight>
                  <a:srgbClr val="FFFF00"/>
                </a:highlight>
              </a:rPr>
              <a:t> children.</a:t>
            </a:r>
          </a:p>
          <a:p>
            <a:endParaRPr lang="en-US" dirty="0">
              <a:highlight>
                <a:srgbClr val="FFFF00"/>
              </a:highlight>
            </a:endParaRPr>
          </a:p>
          <a:p>
            <a:r>
              <a:rPr lang="en-US" dirty="0">
                <a:highlight>
                  <a:srgbClr val="FFFF00"/>
                </a:highlight>
              </a:rPr>
              <a:t>European Social Network (ESN) carried out a survey amongst its members working in </a:t>
            </a:r>
          </a:p>
          <a:p>
            <a:r>
              <a:rPr lang="en-US" dirty="0">
                <a:highlight>
                  <a:srgbClr val="FFFF00"/>
                </a:highlight>
              </a:rPr>
              <a:t>children services in August 2012 to </a:t>
            </a:r>
            <a:r>
              <a:rPr lang="en-US" b="1" dirty="0">
                <a:highlight>
                  <a:srgbClr val="FFFF00"/>
                </a:highlight>
              </a:rPr>
              <a:t>assess the support mechanisms provided by family and </a:t>
            </a:r>
          </a:p>
          <a:p>
            <a:r>
              <a:rPr lang="en-US" b="1" dirty="0">
                <a:highlight>
                  <a:srgbClr val="FFFF00"/>
                </a:highlight>
              </a:rPr>
              <a:t>parenting services across Europe, particularly to evaluate the extent to which this support </a:t>
            </a:r>
          </a:p>
          <a:p>
            <a:r>
              <a:rPr lang="en-US" b="1" dirty="0">
                <a:highlight>
                  <a:srgbClr val="FFFF00"/>
                </a:highlight>
              </a:rPr>
              <a:t>can help reducing child poverty. ESN wanted to focus on this, because it is an aspect of </a:t>
            </a:r>
          </a:p>
          <a:p>
            <a:r>
              <a:rPr lang="en-US" b="1" dirty="0">
                <a:highlight>
                  <a:srgbClr val="FFFF00"/>
                </a:highlight>
              </a:rPr>
              <a:t>social services that has been underplayed so far in EU policy discussions</a:t>
            </a:r>
            <a:r>
              <a:rPr lang="en-US" dirty="0">
                <a:highlight>
                  <a:srgbClr val="FFFF00"/>
                </a:highlight>
              </a:rPr>
              <a:t>. In the survey,</a:t>
            </a:r>
          </a:p>
          <a:p>
            <a:r>
              <a:rPr lang="en-US" dirty="0">
                <a:highlight>
                  <a:srgbClr val="FFFF00"/>
                </a:highlight>
              </a:rPr>
              <a:t>ESN tried to assess a number of areas; from factors leading to disadvantage through forms </a:t>
            </a:r>
          </a:p>
          <a:p>
            <a:r>
              <a:rPr lang="en-US" dirty="0">
                <a:highlight>
                  <a:srgbClr val="FFFF00"/>
                </a:highlight>
              </a:rPr>
              <a:t>of family support to outcomes measurement. </a:t>
            </a:r>
            <a:endParaRPr lang="en-GB"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8</a:t>
            </a:fld>
            <a:endParaRPr lang="es-ES"/>
          </a:p>
        </p:txBody>
      </p:sp>
    </p:spTree>
    <p:extLst>
      <p:ext uri="{BB962C8B-B14F-4D97-AF65-F5344CB8AC3E}">
        <p14:creationId xmlns:p14="http://schemas.microsoft.com/office/powerpoint/2010/main" xmlns="" val="3568916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First it is important to clarify what is the target group we are covering here</a:t>
            </a:r>
            <a:br>
              <a:rPr lang="en-US" dirty="0">
                <a:highlight>
                  <a:srgbClr val="FFFF00"/>
                </a:highlight>
              </a:rPr>
            </a:br>
            <a:endParaRPr lang="en-US" dirty="0">
              <a:highlight>
                <a:srgbClr val="FFFF00"/>
              </a:highlight>
            </a:endParaRPr>
          </a:p>
          <a:p>
            <a:r>
              <a:rPr lang="en-US" dirty="0">
                <a:highlight>
                  <a:srgbClr val="FFFF00"/>
                </a:highlight>
              </a:rPr>
              <a:t>In 2008 ESN decided to </a:t>
            </a:r>
            <a:r>
              <a:rPr lang="en-US" b="1" dirty="0">
                <a:highlight>
                  <a:srgbClr val="FFFF00"/>
                </a:highlight>
              </a:rPr>
              <a:t>approach the important social challenges affecting children and </a:t>
            </a:r>
          </a:p>
          <a:p>
            <a:r>
              <a:rPr lang="en-US" b="1" dirty="0">
                <a:highlight>
                  <a:srgbClr val="FFFF00"/>
                </a:highlight>
              </a:rPr>
              <a:t>families </a:t>
            </a:r>
            <a:r>
              <a:rPr lang="en-US" dirty="0">
                <a:highlight>
                  <a:srgbClr val="FFFF00"/>
                </a:highlight>
              </a:rPr>
              <a:t>through a working group that brought together people with experience of </a:t>
            </a:r>
          </a:p>
          <a:p>
            <a:r>
              <a:rPr lang="en-US" b="1" dirty="0">
                <a:highlight>
                  <a:srgbClr val="FFFF00"/>
                </a:highlight>
              </a:rPr>
              <a:t>managing mainstream public childcare and specialized services for vulnerable children </a:t>
            </a:r>
          </a:p>
          <a:p>
            <a:r>
              <a:rPr lang="en-US" b="1" dirty="0">
                <a:highlight>
                  <a:srgbClr val="FFFF00"/>
                </a:highlight>
              </a:rPr>
              <a:t>alongside others with a strong background in research and policy development</a:t>
            </a:r>
            <a:r>
              <a:rPr lang="en-US" dirty="0">
                <a:highlight>
                  <a:srgbClr val="FFFF00"/>
                </a:highlight>
              </a:rPr>
              <a:t>. Based </a:t>
            </a:r>
          </a:p>
          <a:p>
            <a:r>
              <a:rPr lang="en-US" dirty="0">
                <a:highlight>
                  <a:srgbClr val="FFFF00"/>
                </a:highlight>
              </a:rPr>
              <a:t>on the work of the Group, ESN has identified the following groups of children in </a:t>
            </a:r>
          </a:p>
          <a:p>
            <a:r>
              <a:rPr lang="en-US" dirty="0">
                <a:highlight>
                  <a:srgbClr val="FFFF00"/>
                </a:highlight>
              </a:rPr>
              <a:t>situations of vulnerability:</a:t>
            </a:r>
          </a:p>
          <a:p>
            <a:endParaRPr lang="en-US" b="1" dirty="0">
              <a:highlight>
                <a:srgbClr val="FFFF00"/>
              </a:highlight>
            </a:endParaRPr>
          </a:p>
          <a:p>
            <a:r>
              <a:rPr lang="en-US" b="1" dirty="0">
                <a:highlight>
                  <a:srgbClr val="FFFF00"/>
                </a:highlight>
              </a:rPr>
              <a:t>Main factors contributing to disadvantage in children</a:t>
            </a:r>
          </a:p>
          <a:p>
            <a:r>
              <a:rPr lang="en-US" dirty="0">
                <a:highlight>
                  <a:srgbClr val="FFFF00"/>
                </a:highlight>
              </a:rPr>
              <a:t>In the survey ESN asked its members what are the main contributing factors in parents’ </a:t>
            </a:r>
          </a:p>
          <a:p>
            <a:r>
              <a:rPr lang="en-US" dirty="0">
                <a:highlight>
                  <a:srgbClr val="FFFF00"/>
                </a:highlight>
              </a:rPr>
              <a:t>lives that lead children to be disadvantaged. Almost 90% of directors of social services </a:t>
            </a:r>
          </a:p>
          <a:p>
            <a:r>
              <a:rPr lang="en-US" dirty="0">
                <a:highlight>
                  <a:srgbClr val="FFFF00"/>
                </a:highlight>
              </a:rPr>
              <a:t>working with children who responded to this survey </a:t>
            </a:r>
            <a:r>
              <a:rPr lang="en-US" dirty="0" err="1">
                <a:highlight>
                  <a:srgbClr val="FFFF00"/>
                </a:highlight>
              </a:rPr>
              <a:t>emphasised</a:t>
            </a:r>
            <a:r>
              <a:rPr lang="en-US" dirty="0">
                <a:highlight>
                  <a:srgbClr val="FFFF00"/>
                </a:highlight>
              </a:rPr>
              <a:t> alcohol addictions and </a:t>
            </a:r>
          </a:p>
          <a:p>
            <a:r>
              <a:rPr lang="en-US" dirty="0">
                <a:highlight>
                  <a:srgbClr val="FFFF00"/>
                </a:highlight>
              </a:rPr>
              <a:t>homelessness as the main factors in parents’ lives leading children to disadvantage followed </a:t>
            </a:r>
          </a:p>
          <a:p>
            <a:r>
              <a:rPr lang="en-US" dirty="0">
                <a:highlight>
                  <a:srgbClr val="FFFF00"/>
                </a:highlight>
              </a:rPr>
              <a:t>by drug addiction (88%) and mental health problems (78%). A third set of factors ranked as </a:t>
            </a:r>
          </a:p>
          <a:p>
            <a:r>
              <a:rPr lang="en-US" dirty="0">
                <a:highlight>
                  <a:srgbClr val="FFFF00"/>
                </a:highlight>
              </a:rPr>
              <a:t>being of moderate importance were: parents’ unemployment (32%), a migrant background</a:t>
            </a:r>
          </a:p>
          <a:p>
            <a:r>
              <a:rPr lang="en-US" dirty="0">
                <a:highlight>
                  <a:srgbClr val="FFFF00"/>
                </a:highlight>
              </a:rPr>
              <a:t>and having a single parent (30%). Unemployment, inadequate education and lack of </a:t>
            </a:r>
          </a:p>
          <a:p>
            <a:r>
              <a:rPr lang="en-US" dirty="0">
                <a:highlight>
                  <a:srgbClr val="FFFF00"/>
                </a:highlight>
              </a:rPr>
              <a:t>community integration were also cited as contributing factors. This reflects the responsibility </a:t>
            </a:r>
          </a:p>
          <a:p>
            <a:r>
              <a:rPr lang="en-US" dirty="0">
                <a:highlight>
                  <a:srgbClr val="FFFF00"/>
                </a:highlight>
              </a:rPr>
              <a:t>of public authorities for specialist child protection and social work services</a:t>
            </a:r>
            <a:endParaRPr lang="en-GB"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9</a:t>
            </a:fld>
            <a:endParaRPr lang="es-ES"/>
          </a:p>
        </p:txBody>
      </p:sp>
    </p:spTree>
    <p:extLst>
      <p:ext uri="{BB962C8B-B14F-4D97-AF65-F5344CB8AC3E}">
        <p14:creationId xmlns:p14="http://schemas.microsoft.com/office/powerpoint/2010/main" xmlns="" val="1572367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which can strain relations and overwhelm families, undermining parents’ ability to provide a loving, nurturing and safe environment of their children. </a:t>
            </a:r>
          </a:p>
          <a:p>
            <a:endParaRPr lang="en-US" dirty="0">
              <a:highlight>
                <a:srgbClr val="FFFF00"/>
              </a:highlight>
            </a:endParaRPr>
          </a:p>
          <a:p>
            <a:r>
              <a:rPr lang="en-US" dirty="0">
                <a:highlight>
                  <a:srgbClr val="FFFF00"/>
                </a:highlight>
              </a:rPr>
              <a:t>In 2008 ESN decided to </a:t>
            </a:r>
            <a:r>
              <a:rPr lang="en-US" b="1" dirty="0">
                <a:highlight>
                  <a:srgbClr val="FFFF00"/>
                </a:highlight>
              </a:rPr>
              <a:t>approach the important social challenges affecting children and </a:t>
            </a:r>
          </a:p>
          <a:p>
            <a:r>
              <a:rPr lang="en-US" b="1" dirty="0">
                <a:highlight>
                  <a:srgbClr val="FFFF00"/>
                </a:highlight>
              </a:rPr>
              <a:t>families </a:t>
            </a:r>
            <a:r>
              <a:rPr lang="en-US" dirty="0">
                <a:highlight>
                  <a:srgbClr val="FFFF00"/>
                </a:highlight>
              </a:rPr>
              <a:t>through a working group that brought together people with experience of </a:t>
            </a:r>
          </a:p>
          <a:p>
            <a:r>
              <a:rPr lang="en-US" b="1" dirty="0">
                <a:highlight>
                  <a:srgbClr val="FFFF00"/>
                </a:highlight>
              </a:rPr>
              <a:t>managing mainstream public childcare and specialized services for vulnerable children </a:t>
            </a:r>
          </a:p>
          <a:p>
            <a:r>
              <a:rPr lang="en-US" b="1" dirty="0">
                <a:highlight>
                  <a:srgbClr val="FFFF00"/>
                </a:highlight>
              </a:rPr>
              <a:t>alongside others with a strong background in research and policy development</a:t>
            </a:r>
            <a:r>
              <a:rPr lang="en-US" dirty="0">
                <a:highlight>
                  <a:srgbClr val="FFFF00"/>
                </a:highlight>
              </a:rPr>
              <a:t>. Based </a:t>
            </a:r>
          </a:p>
          <a:p>
            <a:r>
              <a:rPr lang="en-US" dirty="0">
                <a:highlight>
                  <a:srgbClr val="FFFF00"/>
                </a:highlight>
              </a:rPr>
              <a:t>on the work of the Group, ESN has identified the following groups of children in </a:t>
            </a:r>
          </a:p>
          <a:p>
            <a:r>
              <a:rPr lang="en-US" dirty="0">
                <a:highlight>
                  <a:srgbClr val="FFFF00"/>
                </a:highlight>
              </a:rPr>
              <a:t>situations of vulnerability:</a:t>
            </a:r>
          </a:p>
          <a:p>
            <a:endParaRPr lang="en-US" b="1"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10</a:t>
            </a:fld>
            <a:endParaRPr lang="es-ES"/>
          </a:p>
        </p:txBody>
      </p:sp>
    </p:spTree>
    <p:extLst>
      <p:ext uri="{BB962C8B-B14F-4D97-AF65-F5344CB8AC3E}">
        <p14:creationId xmlns:p14="http://schemas.microsoft.com/office/powerpoint/2010/main" xmlns="" val="683728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This systems approach helps</a:t>
            </a:r>
          </a:p>
          <a:p>
            <a:r>
              <a:rPr lang="en-US" dirty="0">
                <a:highlight>
                  <a:srgbClr val="FFFF00"/>
                </a:highlight>
              </a:rPr>
              <a:t>resolve problems that drive neglectful </a:t>
            </a:r>
            <a:r>
              <a:rPr lang="en-US" dirty="0" err="1">
                <a:highlight>
                  <a:srgbClr val="FFFF00"/>
                </a:highlight>
              </a:rPr>
              <a:t>behaviour</a:t>
            </a:r>
            <a:r>
              <a:rPr lang="en-US" dirty="0">
                <a:highlight>
                  <a:srgbClr val="FFFF00"/>
                </a:highlight>
              </a:rPr>
              <a:t> and violent relationships </a:t>
            </a:r>
            <a:r>
              <a:rPr lang="en-US" dirty="0" err="1">
                <a:highlight>
                  <a:srgbClr val="FFFF00"/>
                </a:highlight>
              </a:rPr>
              <a:t>withinfamilies</a:t>
            </a:r>
            <a:r>
              <a:rPr lang="en-US" dirty="0">
                <a:highlight>
                  <a:srgbClr val="FFFF00"/>
                </a:highlight>
              </a:rPr>
              <a:t> in a way that tangibly protects children and fulfils their rights in accordance with national and international law.</a:t>
            </a:r>
          </a:p>
          <a:p>
            <a:endParaRPr lang="en-US" dirty="0">
              <a:highlight>
                <a:srgbClr val="FFFF00"/>
              </a:highlight>
            </a:endParaRPr>
          </a:p>
          <a:p>
            <a:r>
              <a:rPr lang="en-US" dirty="0">
                <a:highlight>
                  <a:srgbClr val="FFFF00"/>
                </a:highlight>
              </a:rPr>
              <a:t> Accordingly, interventions to protect children should work with families, rather than against them</a:t>
            </a:r>
          </a:p>
          <a:p>
            <a:endParaRPr lang="en-GB"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11</a:t>
            </a:fld>
            <a:endParaRPr lang="es-ES"/>
          </a:p>
        </p:txBody>
      </p:sp>
    </p:spTree>
    <p:extLst>
      <p:ext uri="{BB962C8B-B14F-4D97-AF65-F5344CB8AC3E}">
        <p14:creationId xmlns:p14="http://schemas.microsoft.com/office/powerpoint/2010/main" xmlns="" val="692067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their families and that only when it is in the best interests of a child should an alternative</a:t>
            </a:r>
          </a:p>
          <a:p>
            <a:r>
              <a:rPr lang="en-US" dirty="0">
                <a:highlight>
                  <a:srgbClr val="FFFF00"/>
                </a:highlight>
              </a:rPr>
              <a:t>care placement be sought for a child.</a:t>
            </a:r>
          </a:p>
          <a:p>
            <a:endParaRPr lang="en-US" dirty="0">
              <a:highlight>
                <a:srgbClr val="FFFF00"/>
              </a:highlight>
            </a:endParaRPr>
          </a:p>
          <a:p>
            <a:r>
              <a:rPr lang="en-US" dirty="0">
                <a:highlight>
                  <a:srgbClr val="FFFF00"/>
                </a:highlight>
              </a:rPr>
              <a:t>The Commission’s Recommendation </a:t>
            </a:r>
            <a:r>
              <a:rPr lang="en-US" dirty="0" err="1">
                <a:highlight>
                  <a:srgbClr val="FFFF00"/>
                </a:highlight>
              </a:rPr>
              <a:t>recognises</a:t>
            </a:r>
            <a:r>
              <a:rPr lang="en-US" dirty="0">
                <a:highlight>
                  <a:srgbClr val="FFFF00"/>
                </a:highlight>
              </a:rPr>
              <a:t> the role of family support and the development of community-based services for children and families as crucial elements of alternative care. The issues in children’s services addressed on day 1 focused on child protection reform to promote stability and permanence for children in care as well as the situation of unaccompanied children in Europe, a group at a higher risk of poverty and social exclusion. On day 2, participants heard about international evidence on the crucial role of the early years in people’s development and the role of integrated child protection services in improving outcomes for children.</a:t>
            </a:r>
          </a:p>
          <a:p>
            <a:endParaRPr lang="en-US" dirty="0">
              <a:highlight>
                <a:srgbClr val="FFFF00"/>
              </a:highlight>
            </a:endParaRPr>
          </a:p>
          <a:p>
            <a:r>
              <a:rPr lang="en-US" dirty="0">
                <a:highlight>
                  <a:srgbClr val="FFFF00"/>
                </a:highlight>
              </a:rPr>
              <a:t>https://www.coe.int/en/web/children/alternative-care</a:t>
            </a:r>
          </a:p>
        </p:txBody>
      </p:sp>
      <p:sp>
        <p:nvSpPr>
          <p:cNvPr id="4" name="Slide Number Placeholder 3"/>
          <p:cNvSpPr>
            <a:spLocks noGrp="1"/>
          </p:cNvSpPr>
          <p:nvPr>
            <p:ph type="sldNum" sz="quarter" idx="5"/>
          </p:nvPr>
        </p:nvSpPr>
        <p:spPr/>
        <p:txBody>
          <a:bodyPr/>
          <a:lstStyle/>
          <a:p>
            <a:fld id="{2C652784-8C3B-48E2-B840-7153AEEA2E95}" type="slidenum">
              <a:rPr lang="es-ES" smtClean="0"/>
              <a:pPr/>
              <a:t>12</a:t>
            </a:fld>
            <a:endParaRPr lang="es-ES"/>
          </a:p>
        </p:txBody>
      </p:sp>
    </p:spTree>
    <p:extLst>
      <p:ext uri="{BB962C8B-B14F-4D97-AF65-F5344CB8AC3E}">
        <p14:creationId xmlns:p14="http://schemas.microsoft.com/office/powerpoint/2010/main" xmlns="" val="2179356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FF00"/>
              </a:highlight>
            </a:endParaRPr>
          </a:p>
        </p:txBody>
      </p:sp>
      <p:sp>
        <p:nvSpPr>
          <p:cNvPr id="4" name="Slide Number Placeholder 3"/>
          <p:cNvSpPr>
            <a:spLocks noGrp="1"/>
          </p:cNvSpPr>
          <p:nvPr>
            <p:ph type="sldNum" sz="quarter" idx="5"/>
          </p:nvPr>
        </p:nvSpPr>
        <p:spPr/>
        <p:txBody>
          <a:bodyPr/>
          <a:lstStyle/>
          <a:p>
            <a:fld id="{2C652784-8C3B-48E2-B840-7153AEEA2E95}" type="slidenum">
              <a:rPr lang="es-ES" smtClean="0"/>
              <a:pPr/>
              <a:t>13</a:t>
            </a:fld>
            <a:endParaRPr lang="es-ES"/>
          </a:p>
        </p:txBody>
      </p:sp>
    </p:spTree>
    <p:extLst>
      <p:ext uri="{BB962C8B-B14F-4D97-AF65-F5344CB8AC3E}">
        <p14:creationId xmlns:p14="http://schemas.microsoft.com/office/powerpoint/2010/main" xmlns="" val="3314760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The European Commission has started to show interest</a:t>
            </a:r>
          </a:p>
          <a:p>
            <a:r>
              <a:rPr lang="en-US" dirty="0">
                <a:highlight>
                  <a:srgbClr val="FFFF00"/>
                </a:highlight>
              </a:rPr>
              <a:t>in parenting, especially in a context of child poverty</a:t>
            </a:r>
          </a:p>
          <a:p>
            <a:r>
              <a:rPr lang="en-US" dirty="0">
                <a:highlight>
                  <a:srgbClr val="FFFF00"/>
                </a:highlight>
              </a:rPr>
              <a:t>and social exclusion.</a:t>
            </a:r>
          </a:p>
          <a:p>
            <a:endParaRPr lang="en-US" dirty="0">
              <a:highlight>
                <a:srgbClr val="FFFF00"/>
              </a:highlight>
            </a:endParaRPr>
          </a:p>
          <a:p>
            <a:r>
              <a:rPr lang="en-US" dirty="0">
                <a:highlight>
                  <a:srgbClr val="FFFF00"/>
                </a:highlight>
              </a:rPr>
              <a:t>https://www.coe.int/en/web/children/alternative-care</a:t>
            </a:r>
          </a:p>
          <a:p>
            <a:endParaRPr lang="en-US" dirty="0">
              <a:highlight>
                <a:srgbClr val="FFFF00"/>
              </a:highlight>
            </a:endParaRPr>
          </a:p>
          <a:p>
            <a:r>
              <a:rPr lang="en-US" dirty="0">
                <a:highlight>
                  <a:srgbClr val="FFFF00"/>
                </a:highlight>
              </a:rPr>
              <a:t>https://fra.europa.eu/en/news/2019/10-ways-protect-children-deprived-parental-care-and-combat-child-trafficking</a:t>
            </a:r>
          </a:p>
        </p:txBody>
      </p:sp>
      <p:sp>
        <p:nvSpPr>
          <p:cNvPr id="4" name="Slide Number Placeholder 3"/>
          <p:cNvSpPr>
            <a:spLocks noGrp="1"/>
          </p:cNvSpPr>
          <p:nvPr>
            <p:ph type="sldNum" sz="quarter" idx="5"/>
          </p:nvPr>
        </p:nvSpPr>
        <p:spPr/>
        <p:txBody>
          <a:bodyPr/>
          <a:lstStyle/>
          <a:p>
            <a:fld id="{2C652784-8C3B-48E2-B840-7153AEEA2E95}" type="slidenum">
              <a:rPr lang="es-ES" smtClean="0"/>
              <a:pPr/>
              <a:t>14</a:t>
            </a:fld>
            <a:endParaRPr lang="es-ES"/>
          </a:p>
        </p:txBody>
      </p:sp>
    </p:spTree>
    <p:extLst>
      <p:ext uri="{BB962C8B-B14F-4D97-AF65-F5344CB8AC3E}">
        <p14:creationId xmlns:p14="http://schemas.microsoft.com/office/powerpoint/2010/main" xmlns="" val="3632676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CD70FD5-A098-4DC6-9C4B-0DD420D3691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F2F20244-B12D-41BE-9A15-932BD13D18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ED2A029E-A3B7-42A0-B5B9-11F97EBD6B78}"/>
              </a:ext>
            </a:extLst>
          </p:cNvPr>
          <p:cNvSpPr>
            <a:spLocks noGrp="1"/>
          </p:cNvSpPr>
          <p:nvPr>
            <p:ph type="dt" sz="half" idx="10"/>
          </p:nvPr>
        </p:nvSpPr>
        <p:spPr/>
        <p:txBody>
          <a:bodyPr/>
          <a:lstStyle/>
          <a:p>
            <a:fld id="{A0B36E4C-BA33-4241-86CC-8DF1B0B96C83}" type="datetime1">
              <a:rPr lang="es-ES" smtClean="0"/>
              <a:pPr/>
              <a:t>12/05/2023</a:t>
            </a:fld>
            <a:endParaRPr lang="es-ES"/>
          </a:p>
        </p:txBody>
      </p:sp>
      <p:sp>
        <p:nvSpPr>
          <p:cNvPr id="5" name="Marcador de pie de página 4">
            <a:extLst>
              <a:ext uri="{FF2B5EF4-FFF2-40B4-BE49-F238E27FC236}">
                <a16:creationId xmlns:a16="http://schemas.microsoft.com/office/drawing/2014/main" xmlns="" id="{CA265B60-5996-4B84-A4D0-1D997BA0584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EB902EE1-AA38-4674-913E-F71C7482FCB5}"/>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3176016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8C50732-A98B-49C4-8695-E5A0D2BD6496}"/>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62204BC0-E743-4B20-9A4D-C4CDCEB4A69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4568236-4921-430F-B7B8-6498740148CD}"/>
              </a:ext>
            </a:extLst>
          </p:cNvPr>
          <p:cNvSpPr>
            <a:spLocks noGrp="1"/>
          </p:cNvSpPr>
          <p:nvPr>
            <p:ph type="dt" sz="half" idx="10"/>
          </p:nvPr>
        </p:nvSpPr>
        <p:spPr/>
        <p:txBody>
          <a:bodyPr/>
          <a:lstStyle/>
          <a:p>
            <a:fld id="{F2675B1A-00BC-4D5C-BE9B-90F5115CF30A}" type="datetime1">
              <a:rPr lang="es-ES" smtClean="0"/>
              <a:pPr/>
              <a:t>12/05/2023</a:t>
            </a:fld>
            <a:endParaRPr lang="es-ES"/>
          </a:p>
        </p:txBody>
      </p:sp>
      <p:sp>
        <p:nvSpPr>
          <p:cNvPr id="5" name="Marcador de pie de página 4">
            <a:extLst>
              <a:ext uri="{FF2B5EF4-FFF2-40B4-BE49-F238E27FC236}">
                <a16:creationId xmlns:a16="http://schemas.microsoft.com/office/drawing/2014/main" xmlns="" id="{1D6C0870-85C6-45E6-9ABC-880A202E95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5FCA6107-9433-4AA0-AAAF-6E3FC829AEC1}"/>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744152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395F4DC4-55AF-48E1-B18B-F5967F5FD25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B1C9B52D-6C94-44DF-852C-C6AF1D4D31D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939A031-F11E-4878-B35F-1E1004A435DB}"/>
              </a:ext>
            </a:extLst>
          </p:cNvPr>
          <p:cNvSpPr>
            <a:spLocks noGrp="1"/>
          </p:cNvSpPr>
          <p:nvPr>
            <p:ph type="dt" sz="half" idx="10"/>
          </p:nvPr>
        </p:nvSpPr>
        <p:spPr/>
        <p:txBody>
          <a:bodyPr/>
          <a:lstStyle/>
          <a:p>
            <a:fld id="{0B7BFA63-E786-4858-86C1-75FE9E846F59}" type="datetime1">
              <a:rPr lang="es-ES" smtClean="0"/>
              <a:pPr/>
              <a:t>12/05/2023</a:t>
            </a:fld>
            <a:endParaRPr lang="es-ES"/>
          </a:p>
        </p:txBody>
      </p:sp>
      <p:sp>
        <p:nvSpPr>
          <p:cNvPr id="5" name="Marcador de pie de página 4">
            <a:extLst>
              <a:ext uri="{FF2B5EF4-FFF2-40B4-BE49-F238E27FC236}">
                <a16:creationId xmlns:a16="http://schemas.microsoft.com/office/drawing/2014/main" xmlns="" id="{15185E12-D220-413D-991F-B264338F0FF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964CB44D-0F2F-43DF-9FD3-DAE4E2C2C7DF}"/>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1120942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1D5B1-F238-0D50-32F9-055BBB231C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895761B3-9975-25B4-0377-E7F573329A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8CDC9E14-F25F-5BCF-4FAC-11E8BE8893D0}"/>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5B4785F6-5A78-8C28-D108-801D628AFA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E06093F-D7AD-2A64-9252-4CD1ECE520EF}"/>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232727870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C09569-DFB1-6C25-2A7F-6F63443D658D}"/>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xmlns="" id="{2A9E3D6E-D708-352E-C0AF-DC61338D6B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C3FA3E1-1055-F6A4-66EA-C5D0711F1503}"/>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F089EEE6-DF39-82DD-6942-2ADFB21445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282AEADF-194C-314F-18CD-DAD7620DDC0B}"/>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4192463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7550B2-00F2-2B99-E659-2613ED70A2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B5970E4C-1548-3C23-7627-23160DD342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2E122E8-89E3-94CC-54DC-D126A33CA97D}"/>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055BEBDC-4EA4-A2A8-2E61-8C7B413841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6A339C2-6285-44D9-A282-59D5023EDDB5}"/>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522837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13FC85-D98D-A3AF-52D2-D4E7B83AF4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72740AB-4573-DEED-4395-7B3599F1F6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5EACB36C-A536-A36C-9AFA-3B35F3A3BF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7B7351F3-F47F-B6BB-8131-D9F73233696A}"/>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6" name="Footer Placeholder 5">
            <a:extLst>
              <a:ext uri="{FF2B5EF4-FFF2-40B4-BE49-F238E27FC236}">
                <a16:creationId xmlns:a16="http://schemas.microsoft.com/office/drawing/2014/main" xmlns="" id="{28CEABB2-FE1C-FAAD-405D-E60FEACEB6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75A3659F-F8E7-B82F-BD3F-922C68314746}"/>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218445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3E502E-78B1-48AB-3E6D-B5C20E82A71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CD462F26-5B26-A5AA-98F4-3B9747A625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A18D09B-0779-9AF4-2DFD-768EC5B91D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1DDDDF37-65E1-BCBF-FD3A-DDB5D2339E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27B6918-E057-E071-B6E5-B30CA8357C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BCB20C78-ED19-719B-BD88-AECCB0841A37}"/>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8" name="Footer Placeholder 7">
            <a:extLst>
              <a:ext uri="{FF2B5EF4-FFF2-40B4-BE49-F238E27FC236}">
                <a16:creationId xmlns:a16="http://schemas.microsoft.com/office/drawing/2014/main" xmlns="" id="{60CCF6FC-04A6-68C4-07A7-D5016B2EB6E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3F072102-CCD0-78CF-F497-5E1E66E8A4B5}"/>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4285381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26EB6F-DB45-2952-D6AB-1B62093649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A731BC0F-0904-8CC6-9A09-E5267432CD80}"/>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4" name="Footer Placeholder 3">
            <a:extLst>
              <a:ext uri="{FF2B5EF4-FFF2-40B4-BE49-F238E27FC236}">
                <a16:creationId xmlns:a16="http://schemas.microsoft.com/office/drawing/2014/main" xmlns="" id="{FC266418-AE1D-70F4-79EA-EDB6358FB5F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67600DFF-662B-5A29-0F5C-84C0D3CF6ED2}"/>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41015279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22CE287-7E95-440E-454B-763911CF2B3C}"/>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3" name="Footer Placeholder 2">
            <a:extLst>
              <a:ext uri="{FF2B5EF4-FFF2-40B4-BE49-F238E27FC236}">
                <a16:creationId xmlns:a16="http://schemas.microsoft.com/office/drawing/2014/main" xmlns="" id="{43FC1F05-C9DB-39C3-AD44-B42235C9DD0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5EF932D6-1127-7212-85AE-B685E6BBC029}"/>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9990553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B04BB2-9DB3-47D3-4D35-D354F7EB29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A3F031BF-EC5A-BB22-1FE6-1C652E6C60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8A1F8DD2-19EE-0215-F66F-25591C9C6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602BB47-9109-47FA-F9FA-139C4A0CB4C5}"/>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6" name="Footer Placeholder 5">
            <a:extLst>
              <a:ext uri="{FF2B5EF4-FFF2-40B4-BE49-F238E27FC236}">
                <a16:creationId xmlns:a16="http://schemas.microsoft.com/office/drawing/2014/main" xmlns="" id="{90F53043-B773-0891-40F6-5EF62F5662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2FF834E6-331A-BE53-5791-76D70E2026B8}"/>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658196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B5AE8F8-54AA-4EC6-A49F-353E70C47CB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CE3A84A6-DFAE-4CEE-9EE4-FDD116C0AB8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0E28671C-734A-4170-8F94-84FAB79AE7C6}"/>
              </a:ext>
            </a:extLst>
          </p:cNvPr>
          <p:cNvSpPr>
            <a:spLocks noGrp="1"/>
          </p:cNvSpPr>
          <p:nvPr>
            <p:ph type="dt" sz="half" idx="10"/>
          </p:nvPr>
        </p:nvSpPr>
        <p:spPr/>
        <p:txBody>
          <a:bodyPr/>
          <a:lstStyle/>
          <a:p>
            <a:fld id="{1B350655-73A0-4572-A0ED-89A977D4F4B4}" type="datetime1">
              <a:rPr lang="es-ES" smtClean="0"/>
              <a:pPr/>
              <a:t>12/05/2023</a:t>
            </a:fld>
            <a:endParaRPr lang="es-ES"/>
          </a:p>
        </p:txBody>
      </p:sp>
      <p:sp>
        <p:nvSpPr>
          <p:cNvPr id="5" name="Marcador de pie de página 4">
            <a:extLst>
              <a:ext uri="{FF2B5EF4-FFF2-40B4-BE49-F238E27FC236}">
                <a16:creationId xmlns:a16="http://schemas.microsoft.com/office/drawing/2014/main" xmlns="" id="{9050405B-6A76-46F1-A849-AA756EA4112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11C09FAE-A759-4A77-931D-4F7511C098D0}"/>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29184652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06EA92-FBE7-5F79-58EE-123A01B790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470CA3FF-B6EB-AC2C-287A-64CC9995A1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4D53EABD-A7B6-21F1-F0CE-44F55FD806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D4A38B8-E8F8-2644-071F-A48AFE34FF0E}"/>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6" name="Footer Placeholder 5">
            <a:extLst>
              <a:ext uri="{FF2B5EF4-FFF2-40B4-BE49-F238E27FC236}">
                <a16:creationId xmlns:a16="http://schemas.microsoft.com/office/drawing/2014/main" xmlns="" id="{9C463861-4BAF-BB79-A3C8-AF9F13DB34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5B3E122-4FAB-4FA0-D51C-6DA9486B01F3}"/>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946389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1E1A6A-2280-10D6-70D5-DC85401C302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1143E5ED-D25F-EED4-7F35-4C180400EE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A5CA0E1A-1BC2-DA08-10D0-7D6445B29848}"/>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A214FD58-B3E1-1451-A0A2-D01DA26E97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84D7D3B-BE1C-0A79-B7C7-6CC74D56DA25}"/>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85278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C64632D-D487-D6D7-D433-785E00FCEA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6BBFCB53-FBD0-66BD-E232-898AB2BD97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39FECA0B-37E3-ABB6-FF1B-B963AE2BF6BD}"/>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FAFC6588-C203-A035-8F5B-E553F0F202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6CCAF1A-24C2-FA6C-1A64-D7A7AB5A7CC5}"/>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3911731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7" name="Freeform 6">
            <a:extLst>
              <a:ext uri="{FF2B5EF4-FFF2-40B4-BE49-F238E27FC236}">
                <a16:creationId xmlns:a16="http://schemas.microsoft.com/office/drawing/2014/main" xmlns="" id="{5F202288-E122-424F-B17E-BF35FBE74F4F}"/>
              </a:ext>
            </a:extLst>
          </p:cNvPr>
          <p:cNvSpPr/>
          <p:nvPr userDrawn="1"/>
        </p:nvSpPr>
        <p:spPr bwMode="auto">
          <a:xfrm>
            <a:off x="0" y="1"/>
            <a:ext cx="12192000" cy="1303506"/>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solidFill>
            <a:srgbClr val="203585"/>
          </a:solidFill>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x-none" dirty="0"/>
          </a:p>
        </p:txBody>
      </p:sp>
    </p:spTree>
    <p:extLst>
      <p:ext uri="{BB962C8B-B14F-4D97-AF65-F5344CB8AC3E}">
        <p14:creationId xmlns:p14="http://schemas.microsoft.com/office/powerpoint/2010/main" xmlns="" val="3293871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E1D5B1-F238-0D50-32F9-055BBB231C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895761B3-9975-25B4-0377-E7F573329A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8CDC9E14-F25F-5BCF-4FAC-11E8BE8893D0}"/>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5B4785F6-5A78-8C28-D108-801D628AFA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9E06093F-D7AD-2A64-9252-4CD1ECE520EF}"/>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21131804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C09569-DFB1-6C25-2A7F-6F63443D658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2A9E3D6E-D708-352E-C0AF-DC61338D6B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C3FA3E1-1055-F6A4-66EA-C5D0711F1503}"/>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F089EEE6-DF39-82DD-6942-2ADFB21445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282AEADF-194C-314F-18CD-DAD7620DDC0B}"/>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21532215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7550B2-00F2-2B99-E659-2613ED70A2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B5970E4C-1548-3C23-7627-23160DD342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2E122E8-89E3-94CC-54DC-D126A33CA97D}"/>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055BEBDC-4EA4-A2A8-2E61-8C7B413841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6A339C2-6285-44D9-A282-59D5023EDDB5}"/>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2572092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13FC85-D98D-A3AF-52D2-D4E7B83AF4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72740AB-4573-DEED-4395-7B3599F1F6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5EACB36C-A536-A36C-9AFA-3B35F3A3BF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7B7351F3-F47F-B6BB-8131-D9F73233696A}"/>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6" name="Footer Placeholder 5">
            <a:extLst>
              <a:ext uri="{FF2B5EF4-FFF2-40B4-BE49-F238E27FC236}">
                <a16:creationId xmlns:a16="http://schemas.microsoft.com/office/drawing/2014/main" xmlns="" id="{28CEABB2-FE1C-FAAD-405D-E60FEACEB6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75A3659F-F8E7-B82F-BD3F-922C68314746}"/>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15422885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3E502E-78B1-48AB-3E6D-B5C20E82A71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CD462F26-5B26-A5AA-98F4-3B9747A625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A18D09B-0779-9AF4-2DFD-768EC5B91D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1DDDDF37-65E1-BCBF-FD3A-DDB5D2339E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27B6918-E057-E071-B6E5-B30CA8357C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BCB20C78-ED19-719B-BD88-AECCB0841A37}"/>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8" name="Footer Placeholder 7">
            <a:extLst>
              <a:ext uri="{FF2B5EF4-FFF2-40B4-BE49-F238E27FC236}">
                <a16:creationId xmlns:a16="http://schemas.microsoft.com/office/drawing/2014/main" xmlns="" id="{60CCF6FC-04A6-68C4-07A7-D5016B2EB6E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3F072102-CCD0-78CF-F497-5E1E66E8A4B5}"/>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29231219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26EB6F-DB45-2952-D6AB-1B62093649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A731BC0F-0904-8CC6-9A09-E5267432CD80}"/>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4" name="Footer Placeholder 3">
            <a:extLst>
              <a:ext uri="{FF2B5EF4-FFF2-40B4-BE49-F238E27FC236}">
                <a16:creationId xmlns:a16="http://schemas.microsoft.com/office/drawing/2014/main" xmlns="" id="{FC266418-AE1D-70F4-79EA-EDB6358FB5F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67600DFF-662B-5A29-0F5C-84C0D3CF6ED2}"/>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2905875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F0790EE-90E0-4302-935F-4D0993D9C7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3EF15C41-A530-4970-827C-8726006BC3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A90DF606-F28A-444F-A994-5E5772E09886}"/>
              </a:ext>
            </a:extLst>
          </p:cNvPr>
          <p:cNvSpPr>
            <a:spLocks noGrp="1"/>
          </p:cNvSpPr>
          <p:nvPr>
            <p:ph type="dt" sz="half" idx="10"/>
          </p:nvPr>
        </p:nvSpPr>
        <p:spPr/>
        <p:txBody>
          <a:bodyPr/>
          <a:lstStyle/>
          <a:p>
            <a:fld id="{D6440607-1A33-41AC-B862-4CAF17F88E26}" type="datetime1">
              <a:rPr lang="es-ES" smtClean="0"/>
              <a:pPr/>
              <a:t>12/05/2023</a:t>
            </a:fld>
            <a:endParaRPr lang="es-ES"/>
          </a:p>
        </p:txBody>
      </p:sp>
      <p:sp>
        <p:nvSpPr>
          <p:cNvPr id="5" name="Marcador de pie de página 4">
            <a:extLst>
              <a:ext uri="{FF2B5EF4-FFF2-40B4-BE49-F238E27FC236}">
                <a16:creationId xmlns:a16="http://schemas.microsoft.com/office/drawing/2014/main" xmlns="" id="{D4F6F367-2509-45A1-ACA6-B85720C0F0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7E5FB4F6-95E8-41B2-8101-4B901C32EE9E}"/>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25287777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22CE287-7E95-440E-454B-763911CF2B3C}"/>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3" name="Footer Placeholder 2">
            <a:extLst>
              <a:ext uri="{FF2B5EF4-FFF2-40B4-BE49-F238E27FC236}">
                <a16:creationId xmlns:a16="http://schemas.microsoft.com/office/drawing/2014/main" xmlns="" id="{43FC1F05-C9DB-39C3-AD44-B42235C9DD0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5EF932D6-1127-7212-85AE-B685E6BBC029}"/>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0393152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B04BB2-9DB3-47D3-4D35-D354F7EB29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A3F031BF-EC5A-BB22-1FE6-1C652E6C60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8A1F8DD2-19EE-0215-F66F-25591C9C6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602BB47-9109-47FA-F9FA-139C4A0CB4C5}"/>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6" name="Footer Placeholder 5">
            <a:extLst>
              <a:ext uri="{FF2B5EF4-FFF2-40B4-BE49-F238E27FC236}">
                <a16:creationId xmlns:a16="http://schemas.microsoft.com/office/drawing/2014/main" xmlns="" id="{90F53043-B773-0891-40F6-5EF62F5662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2FF834E6-331A-BE53-5791-76D70E2026B8}"/>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27408820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06EA92-FBE7-5F79-58EE-123A01B790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470CA3FF-B6EB-AC2C-287A-64CC9995A1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4D53EABD-A7B6-21F1-F0CE-44F55FD806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D4A38B8-E8F8-2644-071F-A48AFE34FF0E}"/>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6" name="Footer Placeholder 5">
            <a:extLst>
              <a:ext uri="{FF2B5EF4-FFF2-40B4-BE49-F238E27FC236}">
                <a16:creationId xmlns:a16="http://schemas.microsoft.com/office/drawing/2014/main" xmlns="" id="{9C463861-4BAF-BB79-A3C8-AF9F13DB34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C5B3E122-4FAB-4FA0-D51C-6DA9486B01F3}"/>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7269382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1E1A6A-2280-10D6-70D5-DC85401C302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1143E5ED-D25F-EED4-7F35-4C180400EE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A5CA0E1A-1BC2-DA08-10D0-7D6445B29848}"/>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A214FD58-B3E1-1451-A0A2-D01DA26E97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C84D7D3B-BE1C-0A79-B7C7-6CC74D56DA25}"/>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14848855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C64632D-D487-D6D7-D433-785E00FCEA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6BBFCB53-FBD0-66BD-E232-898AB2BD97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39FECA0B-37E3-ABB6-FF1B-B963AE2BF6BD}"/>
              </a:ext>
            </a:extLst>
          </p:cNvPr>
          <p:cNvSpPr>
            <a:spLocks noGrp="1"/>
          </p:cNvSpPr>
          <p:nvPr>
            <p:ph type="dt" sz="half" idx="10"/>
          </p:nvPr>
        </p:nvSpPr>
        <p:spPr/>
        <p:txBody>
          <a:body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FAFC6588-C203-A035-8F5B-E553F0F202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16CCAF1A-24C2-FA6C-1A64-D7A7AB5A7CC5}"/>
              </a:ext>
            </a:extLst>
          </p:cNvPr>
          <p:cNvSpPr>
            <a:spLocks noGrp="1"/>
          </p:cNvSpPr>
          <p:nvPr>
            <p:ph type="sldNum" sz="quarter" idx="12"/>
          </p:nvPr>
        </p:nvSpPr>
        <p:spPr/>
        <p:txBody>
          <a:body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8207345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Copertina presentazione">
    <p:spTree>
      <p:nvGrpSpPr>
        <p:cNvPr id="1" name=""/>
        <p:cNvGrpSpPr/>
        <p:nvPr/>
      </p:nvGrpSpPr>
      <p:grpSpPr>
        <a:xfrm>
          <a:off x="0" y="0"/>
          <a:ext cx="0" cy="0"/>
          <a:chOff x="0" y="0"/>
          <a:chExt cx="0" cy="0"/>
        </a:xfrm>
      </p:grpSpPr>
      <p:sp>
        <p:nvSpPr>
          <p:cNvPr id="5" name="Shape 5"/>
          <p:cNvSpPr>
            <a:spLocks noGrp="1"/>
          </p:cNvSpPr>
          <p:nvPr>
            <p:ph type="title"/>
          </p:nvPr>
        </p:nvSpPr>
        <p:spPr>
          <a:xfrm>
            <a:off x="369094" y="1348383"/>
            <a:ext cx="9810750" cy="794742"/>
          </a:xfrm>
          <a:prstGeom prst="rect">
            <a:avLst/>
          </a:prstGeom>
        </p:spPr>
        <p:txBody>
          <a:bodyPr anchor="t">
            <a:noAutofit/>
          </a:bodyPr>
          <a:lstStyle>
            <a:lvl1pPr>
              <a:tabLst>
                <a:tab pos="2098402" algn="l"/>
              </a:tabLst>
              <a:defRPr>
                <a:solidFill>
                  <a:srgbClr val="DE6A10"/>
                </a:solidFill>
              </a:defRPr>
            </a:lvl1pPr>
          </a:lstStyle>
          <a:p>
            <a:pPr lvl="0">
              <a:defRPr sz="1800">
                <a:solidFill>
                  <a:srgbClr val="000000"/>
                </a:solidFill>
              </a:defRPr>
            </a:pPr>
            <a:r>
              <a:rPr sz="5625">
                <a:solidFill>
                  <a:srgbClr val="DE6A10"/>
                </a:solidFill>
              </a:rPr>
              <a:t>Titolo Testo</a:t>
            </a:r>
          </a:p>
        </p:txBody>
      </p:sp>
      <p:pic>
        <p:nvPicPr>
          <p:cNvPr id="6" name="logo Ministero.pdf"/>
          <p:cNvPicPr/>
          <p:nvPr/>
        </p:nvPicPr>
        <p:blipFill>
          <a:blip r:embed="rId2" cstate="print"/>
          <a:stretch>
            <a:fillRect/>
          </a:stretch>
        </p:blipFill>
        <p:spPr>
          <a:xfrm>
            <a:off x="5642443" y="5456185"/>
            <a:ext cx="1947516" cy="428333"/>
          </a:xfrm>
          <a:prstGeom prst="rect">
            <a:avLst/>
          </a:prstGeom>
          <a:ln w="12700">
            <a:miter lim="400000"/>
          </a:ln>
        </p:spPr>
      </p:pic>
      <p:pic>
        <p:nvPicPr>
          <p:cNvPr id="7" name="SigilloLogoLAST_OK.pdf"/>
          <p:cNvPicPr/>
          <p:nvPr/>
        </p:nvPicPr>
        <p:blipFill>
          <a:blip r:embed="rId3" cstate="print"/>
          <a:stretch>
            <a:fillRect/>
          </a:stretch>
        </p:blipFill>
        <p:spPr>
          <a:xfrm>
            <a:off x="463177" y="5253549"/>
            <a:ext cx="1667210" cy="833605"/>
          </a:xfrm>
          <a:prstGeom prst="rect">
            <a:avLst/>
          </a:prstGeom>
          <a:ln w="12700">
            <a:miter lim="400000"/>
          </a:ln>
        </p:spPr>
      </p:pic>
      <p:pic>
        <p:nvPicPr>
          <p:cNvPr id="8" name="Schermata 2015-03-16 alle 22.21.40.png"/>
          <p:cNvPicPr/>
          <p:nvPr/>
        </p:nvPicPr>
        <p:blipFill>
          <a:blip r:embed="rId4" cstate="print"/>
          <a:stretch>
            <a:fillRect/>
          </a:stretch>
        </p:blipFill>
        <p:spPr>
          <a:xfrm>
            <a:off x="3240473" y="5228277"/>
            <a:ext cx="1291883" cy="687696"/>
          </a:xfrm>
          <a:prstGeom prst="rect">
            <a:avLst/>
          </a:prstGeom>
          <a:ln w="12700">
            <a:miter lim="400000"/>
          </a:ln>
        </p:spPr>
      </p:pic>
      <p:sp>
        <p:nvSpPr>
          <p:cNvPr id="9" name="Shape 9"/>
          <p:cNvSpPr/>
          <p:nvPr/>
        </p:nvSpPr>
        <p:spPr>
          <a:xfrm flipH="1" flipV="1">
            <a:off x="5147186" y="5272981"/>
            <a:ext cx="1" cy="794742"/>
          </a:xfrm>
          <a:prstGeom prst="line">
            <a:avLst/>
          </a:prstGeom>
          <a:ln w="12700">
            <a:solidFill>
              <a:srgbClr val="A6AAA9"/>
            </a:solidFill>
            <a:miter lim="400000"/>
          </a:ln>
        </p:spPr>
        <p:txBody>
          <a:bodyPr lIns="0" tIns="0" rIns="0" bIns="0" anchor="ctr"/>
          <a:lstStyle/>
          <a:p>
            <a:pPr algn="ctr" defTabSz="410751">
              <a:defRPr sz="2400">
                <a:solidFill>
                  <a:srgbClr val="000000"/>
                </a:solidFill>
                <a:latin typeface="Helvetica Light"/>
                <a:ea typeface="Helvetica Light"/>
                <a:cs typeface="Helvetica Light"/>
                <a:sym typeface="Helvetica Light"/>
              </a:defRPr>
            </a:pPr>
            <a:endParaRPr sz="1687" kern="0">
              <a:solidFill>
                <a:srgbClr val="000000"/>
              </a:solidFill>
              <a:latin typeface="Helvetica Light"/>
              <a:ea typeface="Helvetica Light"/>
              <a:cs typeface="Helvetica Light"/>
              <a:sym typeface="Helvetica Light"/>
            </a:endParaRPr>
          </a:p>
        </p:txBody>
      </p:sp>
      <p:sp>
        <p:nvSpPr>
          <p:cNvPr id="10" name="Shape 10"/>
          <p:cNvSpPr/>
          <p:nvPr/>
        </p:nvSpPr>
        <p:spPr>
          <a:xfrm flipV="1">
            <a:off x="2873092" y="5272981"/>
            <a:ext cx="1" cy="794742"/>
          </a:xfrm>
          <a:prstGeom prst="line">
            <a:avLst/>
          </a:prstGeom>
          <a:ln w="12700">
            <a:solidFill>
              <a:srgbClr val="A6AAA9"/>
            </a:solidFill>
            <a:miter lim="400000"/>
          </a:ln>
        </p:spPr>
        <p:txBody>
          <a:bodyPr lIns="0" tIns="0" rIns="0" bIns="0" anchor="ctr"/>
          <a:lstStyle/>
          <a:p>
            <a:pPr algn="ctr" defTabSz="410751">
              <a:defRPr sz="2400">
                <a:solidFill>
                  <a:srgbClr val="000000"/>
                </a:solidFill>
                <a:latin typeface="Helvetica Light"/>
                <a:ea typeface="Helvetica Light"/>
                <a:cs typeface="Helvetica Light"/>
                <a:sym typeface="Helvetica Light"/>
              </a:defRPr>
            </a:pPr>
            <a:endParaRPr sz="1687" kern="0">
              <a:solidFill>
                <a:srgbClr val="000000"/>
              </a:solidFill>
              <a:latin typeface="Helvetica Light"/>
              <a:ea typeface="Helvetica Light"/>
              <a:cs typeface="Helvetica Light"/>
              <a:sym typeface="Helvetica Light"/>
            </a:endParaRPr>
          </a:p>
        </p:txBody>
      </p:sp>
      <p:sp>
        <p:nvSpPr>
          <p:cNvPr id="11" name="Shape 11"/>
          <p:cNvSpPr/>
          <p:nvPr/>
        </p:nvSpPr>
        <p:spPr>
          <a:xfrm>
            <a:off x="369094" y="267891"/>
            <a:ext cx="2837269" cy="365699"/>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pPr defTabSz="410751">
              <a:lnSpc>
                <a:spcPts val="1266"/>
              </a:lnSpc>
              <a:spcBef>
                <a:spcPts val="1266"/>
              </a:spcBef>
              <a:defRPr>
                <a:solidFill>
                  <a:srgbClr val="000000"/>
                </a:solidFill>
              </a:defRPr>
            </a:pPr>
            <a:r>
              <a:rPr lang="it-IT" sz="1125" kern="0" dirty="0" err="1">
                <a:solidFill>
                  <a:srgbClr val="A6AAA9"/>
                </a:solidFill>
                <a:sym typeface="Candara"/>
              </a:rPr>
              <a:t>Lisbon</a:t>
            </a:r>
            <a:endParaRPr lang="it-IT" sz="1125" kern="0" dirty="0">
              <a:solidFill>
                <a:srgbClr val="A6AAA9"/>
              </a:solidFill>
              <a:sym typeface="Candara"/>
            </a:endParaRPr>
          </a:p>
          <a:p>
            <a:pPr defTabSz="410751">
              <a:lnSpc>
                <a:spcPts val="1266"/>
              </a:lnSpc>
              <a:spcBef>
                <a:spcPts val="1266"/>
              </a:spcBef>
              <a:defRPr>
                <a:solidFill>
                  <a:srgbClr val="000000"/>
                </a:solidFill>
              </a:defRPr>
            </a:pPr>
            <a:r>
              <a:rPr lang="it-IT" sz="1125" kern="0" dirty="0">
                <a:solidFill>
                  <a:srgbClr val="A6AAA9"/>
                </a:solidFill>
                <a:sym typeface="Candara"/>
              </a:rPr>
              <a:t>07.07.</a:t>
            </a:r>
            <a:r>
              <a:rPr sz="1125" kern="0" dirty="0">
                <a:solidFill>
                  <a:srgbClr val="A6AAA9"/>
                </a:solidFill>
                <a:sym typeface="Candara"/>
              </a:rPr>
              <a:t>2015</a:t>
            </a:r>
          </a:p>
        </p:txBody>
      </p:sp>
      <p:sp>
        <p:nvSpPr>
          <p:cNvPr id="12" name="Shape 12"/>
          <p:cNvSpPr/>
          <p:nvPr/>
        </p:nvSpPr>
        <p:spPr>
          <a:xfrm>
            <a:off x="3559969" y="267891"/>
            <a:ext cx="1368661" cy="365699"/>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a:lnSpc>
                <a:spcPts val="1800"/>
              </a:lnSpc>
              <a:spcBef>
                <a:spcPts val="1800"/>
              </a:spcBef>
              <a:defRPr sz="1600">
                <a:solidFill>
                  <a:srgbClr val="A6AAA9"/>
                </a:solidFill>
              </a:defRPr>
            </a:lvl1pPr>
          </a:lstStyle>
          <a:p>
            <a:pPr defTabSz="410751">
              <a:defRPr sz="1800">
                <a:solidFill>
                  <a:srgbClr val="000000"/>
                </a:solidFill>
              </a:defRPr>
            </a:pPr>
            <a:r>
              <a:rPr sz="1266" kern="0">
                <a:sym typeface="Candara"/>
              </a:rPr>
              <a:t>P.I.P.P.I. 2015</a:t>
            </a:r>
          </a:p>
        </p:txBody>
      </p:sp>
      <p:sp>
        <p:nvSpPr>
          <p:cNvPr id="13" name="Shape 13"/>
          <p:cNvSpPr/>
          <p:nvPr/>
        </p:nvSpPr>
        <p:spPr>
          <a:xfrm>
            <a:off x="5947172" y="258751"/>
            <a:ext cx="1368661" cy="3657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a:lnSpc>
                <a:spcPts val="1800"/>
              </a:lnSpc>
              <a:spcBef>
                <a:spcPts val="1800"/>
              </a:spcBef>
              <a:defRPr sz="1600">
                <a:solidFill>
                  <a:srgbClr val="A6AAA9"/>
                </a:solidFill>
              </a:defRPr>
            </a:lvl1pPr>
          </a:lstStyle>
          <a:p>
            <a:pPr defTabSz="410751">
              <a:defRPr sz="1800">
                <a:solidFill>
                  <a:srgbClr val="000000"/>
                </a:solidFill>
              </a:defRPr>
            </a:pPr>
            <a:r>
              <a:rPr sz="1266" kern="0">
                <a:sym typeface="Candara"/>
              </a:rPr>
              <a:t>LabRIEF</a:t>
            </a:r>
          </a:p>
        </p:txBody>
      </p:sp>
    </p:spTree>
    <p:extLst>
      <p:ext uri="{BB962C8B-B14F-4D97-AF65-F5344CB8AC3E}">
        <p14:creationId xmlns:p14="http://schemas.microsoft.com/office/powerpoint/2010/main" xmlns="" val="3458940992"/>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Testatina">
    <p:spTree>
      <p:nvGrpSpPr>
        <p:cNvPr id="1" name=""/>
        <p:cNvGrpSpPr/>
        <p:nvPr/>
      </p:nvGrpSpPr>
      <p:grpSpPr>
        <a:xfrm>
          <a:off x="0" y="0"/>
          <a:ext cx="0" cy="0"/>
          <a:chOff x="0" y="0"/>
          <a:chExt cx="0" cy="0"/>
        </a:xfrm>
      </p:grpSpPr>
      <p:sp>
        <p:nvSpPr>
          <p:cNvPr id="22" name="Shape 22"/>
          <p:cNvSpPr/>
          <p:nvPr/>
        </p:nvSpPr>
        <p:spPr>
          <a:xfrm>
            <a:off x="369094" y="267891"/>
            <a:ext cx="2837269" cy="365699"/>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pPr defTabSz="410751">
              <a:lnSpc>
                <a:spcPts val="1266"/>
              </a:lnSpc>
              <a:spcBef>
                <a:spcPts val="1266"/>
              </a:spcBef>
              <a:defRPr>
                <a:solidFill>
                  <a:srgbClr val="000000"/>
                </a:solidFill>
              </a:defRPr>
            </a:pPr>
            <a:r>
              <a:rPr lang="it-IT" sz="1125" kern="0" dirty="0" err="1">
                <a:solidFill>
                  <a:srgbClr val="A6AAA9"/>
                </a:solidFill>
                <a:sym typeface="Candara"/>
              </a:rPr>
              <a:t>Lisbon</a:t>
            </a:r>
            <a:endParaRPr lang="it-IT" sz="1125" kern="0" dirty="0">
              <a:solidFill>
                <a:srgbClr val="A6AAA9"/>
              </a:solidFill>
              <a:sym typeface="Candara"/>
            </a:endParaRPr>
          </a:p>
          <a:p>
            <a:pPr defTabSz="410751">
              <a:lnSpc>
                <a:spcPts val="1266"/>
              </a:lnSpc>
              <a:spcBef>
                <a:spcPts val="1266"/>
              </a:spcBef>
              <a:defRPr>
                <a:solidFill>
                  <a:srgbClr val="000000"/>
                </a:solidFill>
              </a:defRPr>
            </a:pPr>
            <a:r>
              <a:rPr lang="it-IT" sz="1125" kern="0" dirty="0">
                <a:solidFill>
                  <a:srgbClr val="A6AAA9"/>
                </a:solidFill>
                <a:sym typeface="Candara"/>
              </a:rPr>
              <a:t>07. 07.</a:t>
            </a:r>
            <a:r>
              <a:rPr sz="1125" kern="0" dirty="0">
                <a:solidFill>
                  <a:srgbClr val="A6AAA9"/>
                </a:solidFill>
                <a:sym typeface="Candara"/>
              </a:rPr>
              <a:t>2015</a:t>
            </a:r>
          </a:p>
        </p:txBody>
      </p:sp>
      <p:sp>
        <p:nvSpPr>
          <p:cNvPr id="23" name="Shape 23"/>
          <p:cNvSpPr/>
          <p:nvPr/>
        </p:nvSpPr>
        <p:spPr>
          <a:xfrm>
            <a:off x="3559969" y="267891"/>
            <a:ext cx="1368661" cy="365699"/>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a:lnSpc>
                <a:spcPts val="1800"/>
              </a:lnSpc>
              <a:spcBef>
                <a:spcPts val="1800"/>
              </a:spcBef>
              <a:defRPr sz="1600">
                <a:solidFill>
                  <a:srgbClr val="A6AAA9"/>
                </a:solidFill>
              </a:defRPr>
            </a:lvl1pPr>
          </a:lstStyle>
          <a:p>
            <a:pPr defTabSz="410751">
              <a:defRPr sz="1800">
                <a:solidFill>
                  <a:srgbClr val="000000"/>
                </a:solidFill>
              </a:defRPr>
            </a:pPr>
            <a:r>
              <a:rPr sz="1266" kern="0">
                <a:sym typeface="Candara"/>
              </a:rPr>
              <a:t>P.I.P.P.I. 2015</a:t>
            </a:r>
          </a:p>
        </p:txBody>
      </p:sp>
      <p:sp>
        <p:nvSpPr>
          <p:cNvPr id="24" name="Shape 24"/>
          <p:cNvSpPr/>
          <p:nvPr/>
        </p:nvSpPr>
        <p:spPr>
          <a:xfrm>
            <a:off x="5947172" y="258751"/>
            <a:ext cx="1368661" cy="3657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1pPr>
              <a:lnSpc>
                <a:spcPts val="1800"/>
              </a:lnSpc>
              <a:spcBef>
                <a:spcPts val="1800"/>
              </a:spcBef>
              <a:defRPr sz="1600">
                <a:solidFill>
                  <a:srgbClr val="A6AAA9"/>
                </a:solidFill>
              </a:defRPr>
            </a:lvl1pPr>
          </a:lstStyle>
          <a:p>
            <a:pPr defTabSz="410751">
              <a:defRPr sz="1800">
                <a:solidFill>
                  <a:srgbClr val="000000"/>
                </a:solidFill>
              </a:defRPr>
            </a:pPr>
            <a:r>
              <a:rPr sz="1266" kern="0">
                <a:sym typeface="Candara"/>
              </a:rPr>
              <a:t>LabRIEF</a:t>
            </a:r>
          </a:p>
        </p:txBody>
      </p:sp>
      <p:sp>
        <p:nvSpPr>
          <p:cNvPr id="25" name="Shape 25"/>
          <p:cNvSpPr/>
          <p:nvPr/>
        </p:nvSpPr>
        <p:spPr>
          <a:xfrm>
            <a:off x="384720" y="648239"/>
            <a:ext cx="11422561" cy="1"/>
          </a:xfrm>
          <a:prstGeom prst="line">
            <a:avLst/>
          </a:prstGeom>
          <a:ln w="12700">
            <a:solidFill>
              <a:srgbClr val="DE6A10"/>
            </a:solidFill>
            <a:custDash>
              <a:ds d="100000" sp="200000"/>
            </a:custDash>
            <a:round/>
          </a:ln>
        </p:spPr>
        <p:txBody>
          <a:bodyPr lIns="0" tIns="0" rIns="0" bIns="0" anchor="ctr"/>
          <a:lstStyle/>
          <a:p>
            <a:pPr algn="ctr" defTabSz="410751">
              <a:defRPr sz="2400">
                <a:solidFill>
                  <a:srgbClr val="000000"/>
                </a:solidFill>
                <a:latin typeface="Helvetica Light"/>
                <a:ea typeface="Helvetica Light"/>
                <a:cs typeface="Helvetica Light"/>
                <a:sym typeface="Helvetica Light"/>
              </a:defRPr>
            </a:pPr>
            <a:endParaRPr sz="1687" kern="0">
              <a:solidFill>
                <a:srgbClr val="000000"/>
              </a:solidFill>
              <a:latin typeface="Helvetica Light"/>
              <a:ea typeface="Helvetica Light"/>
              <a:cs typeface="Helvetica Light"/>
              <a:sym typeface="Helvetica Light"/>
            </a:endParaRPr>
          </a:p>
        </p:txBody>
      </p:sp>
      <p:sp>
        <p:nvSpPr>
          <p:cNvPr id="26" name="Shape 26"/>
          <p:cNvSpPr>
            <a:spLocks noGrp="1"/>
          </p:cNvSpPr>
          <p:nvPr>
            <p:ph type="sldNum" sz="quarter" idx="2"/>
          </p:nvPr>
        </p:nvSpPr>
        <p:spPr>
          <a:xfrm>
            <a:off x="11508691" y="236487"/>
            <a:ext cx="232436" cy="276999"/>
          </a:xfrm>
          <a:prstGeom prst="rect">
            <a:avLst/>
          </a:prstGeom>
          <a:ln w="12700">
            <a:miter lim="400000"/>
          </a:ln>
        </p:spPr>
        <p:txBody>
          <a:bodyPr wrap="none" lIns="0" tIns="0" rIns="0" bIns="0">
            <a:spAutoFit/>
          </a:bodyPr>
          <a:lstStyle>
            <a:lvl1pPr algn="ctr">
              <a:lnSpc>
                <a:spcPct val="100000"/>
              </a:lnSpc>
              <a:defRPr>
                <a:solidFill>
                  <a:srgbClr val="A6AAA9"/>
                </a:solidFill>
              </a:defRPr>
            </a:lvl1pPr>
          </a:lstStyle>
          <a:p>
            <a:pPr defTabSz="410751"/>
            <a:fld id="{86CB4B4D-7CA3-9044-876B-883B54F8677D}" type="slidenum">
              <a:rPr lang="en-GB" kern="0" smtClean="0">
                <a:sym typeface="Candara"/>
              </a:rPr>
              <a:pPr defTabSz="410751"/>
              <a:t>‹#›</a:t>
            </a:fld>
            <a:endParaRPr lang="en-GB" kern="0">
              <a:sym typeface="Candara"/>
            </a:endParaRPr>
          </a:p>
        </p:txBody>
      </p:sp>
      <p:pic>
        <p:nvPicPr>
          <p:cNvPr id="27" name="logo Ministero.pdf"/>
          <p:cNvPicPr/>
          <p:nvPr/>
        </p:nvPicPr>
        <p:blipFill>
          <a:blip r:embed="rId2" cstate="print"/>
          <a:stretch>
            <a:fillRect/>
          </a:stretch>
        </p:blipFill>
        <p:spPr>
          <a:xfrm>
            <a:off x="9909967" y="223240"/>
            <a:ext cx="1177196" cy="258910"/>
          </a:xfrm>
          <a:prstGeom prst="rect">
            <a:avLst/>
          </a:prstGeom>
          <a:ln w="12700">
            <a:miter lim="400000"/>
          </a:ln>
        </p:spPr>
      </p:pic>
      <p:pic>
        <p:nvPicPr>
          <p:cNvPr id="28" name="SigilloLogoLAST_OK.pdf"/>
          <p:cNvPicPr/>
          <p:nvPr/>
        </p:nvPicPr>
        <p:blipFill>
          <a:blip r:embed="rId3" cstate="print"/>
          <a:stretch>
            <a:fillRect/>
          </a:stretch>
        </p:blipFill>
        <p:spPr>
          <a:xfrm>
            <a:off x="7153740" y="67845"/>
            <a:ext cx="1067962" cy="533981"/>
          </a:xfrm>
          <a:prstGeom prst="rect">
            <a:avLst/>
          </a:prstGeom>
          <a:ln w="12700">
            <a:miter lim="400000"/>
          </a:ln>
        </p:spPr>
      </p:pic>
      <p:pic>
        <p:nvPicPr>
          <p:cNvPr id="29" name="Schermata 2015-03-16 alle 22.21.40.png"/>
          <p:cNvPicPr/>
          <p:nvPr/>
        </p:nvPicPr>
        <p:blipFill>
          <a:blip r:embed="rId4" cstate="print"/>
          <a:stretch>
            <a:fillRect/>
          </a:stretch>
        </p:blipFill>
        <p:spPr>
          <a:xfrm>
            <a:off x="8609544" y="35379"/>
            <a:ext cx="912581" cy="485785"/>
          </a:xfrm>
          <a:prstGeom prst="rect">
            <a:avLst/>
          </a:prstGeom>
          <a:ln w="12700">
            <a:miter lim="400000"/>
          </a:ln>
        </p:spPr>
      </p:pic>
    </p:spTree>
    <p:extLst>
      <p:ext uri="{BB962C8B-B14F-4D97-AF65-F5344CB8AC3E}">
        <p14:creationId xmlns:p14="http://schemas.microsoft.com/office/powerpoint/2010/main" xmlns="" val="885374413"/>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Foto - Orizzontale">
    <p:spTree>
      <p:nvGrpSpPr>
        <p:cNvPr id="1" name=""/>
        <p:cNvGrpSpPr/>
        <p:nvPr/>
      </p:nvGrpSpPr>
      <p:grpSpPr>
        <a:xfrm>
          <a:off x="0" y="0"/>
          <a:ext cx="0" cy="0"/>
          <a:chOff x="0" y="0"/>
          <a:chExt cx="0" cy="0"/>
        </a:xfrm>
      </p:grpSpPr>
      <p:sp>
        <p:nvSpPr>
          <p:cNvPr id="41" name="Shape 41"/>
          <p:cNvSpPr>
            <a:spLocks noGrp="1"/>
          </p:cNvSpPr>
          <p:nvPr>
            <p:ph type="title"/>
          </p:nvPr>
        </p:nvSpPr>
        <p:spPr>
          <a:xfrm>
            <a:off x="1190625" y="4723805"/>
            <a:ext cx="9810750" cy="1000125"/>
          </a:xfrm>
          <a:prstGeom prst="rect">
            <a:avLst/>
          </a:prstGeom>
        </p:spPr>
        <p:txBody>
          <a:bodyPr anchor="b"/>
          <a:lstStyle>
            <a:lvl1pPr>
              <a:tabLst>
                <a:tab pos="2098402" algn="l"/>
              </a:tabLst>
            </a:lvl1pPr>
          </a:lstStyle>
          <a:p>
            <a:pPr lvl="0">
              <a:defRPr sz="1800"/>
            </a:pPr>
            <a:r>
              <a:rPr sz="5625"/>
              <a:t>Titolo Testo</a:t>
            </a:r>
          </a:p>
        </p:txBody>
      </p:sp>
      <p:sp>
        <p:nvSpPr>
          <p:cNvPr id="42" name="Shape 42"/>
          <p:cNvSpPr>
            <a:spLocks noGrp="1"/>
          </p:cNvSpPr>
          <p:nvPr>
            <p:ph type="body" idx="1"/>
          </p:nvPr>
        </p:nvSpPr>
        <p:spPr>
          <a:xfrm>
            <a:off x="1190625" y="5759649"/>
            <a:ext cx="9810750" cy="794742"/>
          </a:xfrm>
          <a:prstGeom prst="rect">
            <a:avLst/>
          </a:prstGeom>
        </p:spPr>
        <p:txBody>
          <a:bodyPr anchor="t"/>
          <a:lstStyle>
            <a:lvl1pPr marL="0" indent="0">
              <a:spcBef>
                <a:spcPts val="0"/>
              </a:spcBef>
              <a:buSzTx/>
              <a:buNone/>
              <a:defRPr>
                <a:solidFill>
                  <a:srgbClr val="53585F"/>
                </a:solidFill>
              </a:defRPr>
            </a:lvl1pPr>
            <a:lvl2pPr marL="0" indent="160729">
              <a:spcBef>
                <a:spcPts val="0"/>
              </a:spcBef>
              <a:buSzTx/>
              <a:buNone/>
              <a:defRPr>
                <a:solidFill>
                  <a:srgbClr val="53585F"/>
                </a:solidFill>
              </a:defRPr>
            </a:lvl2pPr>
            <a:lvl3pPr marL="0" indent="321457">
              <a:spcBef>
                <a:spcPts val="0"/>
              </a:spcBef>
              <a:buSzTx/>
              <a:buNone/>
              <a:defRPr>
                <a:solidFill>
                  <a:srgbClr val="53585F"/>
                </a:solidFill>
              </a:defRPr>
            </a:lvl3pPr>
            <a:lvl4pPr marL="0" indent="482186">
              <a:spcBef>
                <a:spcPts val="0"/>
              </a:spcBef>
              <a:buSzTx/>
              <a:buNone/>
              <a:defRPr>
                <a:solidFill>
                  <a:srgbClr val="53585F"/>
                </a:solidFill>
              </a:defRPr>
            </a:lvl4pPr>
            <a:lvl5pPr marL="0" indent="642915">
              <a:spcBef>
                <a:spcPts val="0"/>
              </a:spcBef>
              <a:buSzTx/>
              <a:buNone/>
              <a:defRPr>
                <a:solidFill>
                  <a:srgbClr val="53585F"/>
                </a:solidFill>
              </a:defRPr>
            </a:lvl5pPr>
          </a:lstStyle>
          <a:p>
            <a:pPr lvl="0">
              <a:defRPr sz="1800">
                <a:solidFill>
                  <a:srgbClr val="000000"/>
                </a:solidFill>
              </a:defRPr>
            </a:pPr>
            <a:r>
              <a:rPr sz="2250">
                <a:solidFill>
                  <a:srgbClr val="53585F"/>
                </a:solidFill>
              </a:rPr>
              <a:t>Corpo livello uno</a:t>
            </a:r>
          </a:p>
          <a:p>
            <a:pPr lvl="1">
              <a:defRPr sz="1800">
                <a:solidFill>
                  <a:srgbClr val="000000"/>
                </a:solidFill>
              </a:defRPr>
            </a:pPr>
            <a:r>
              <a:rPr sz="2250">
                <a:solidFill>
                  <a:srgbClr val="53585F"/>
                </a:solidFill>
              </a:rPr>
              <a:t>Corpo livello due</a:t>
            </a:r>
          </a:p>
          <a:p>
            <a:pPr lvl="2">
              <a:defRPr sz="1800">
                <a:solidFill>
                  <a:srgbClr val="000000"/>
                </a:solidFill>
              </a:defRPr>
            </a:pPr>
            <a:r>
              <a:rPr sz="2250">
                <a:solidFill>
                  <a:srgbClr val="53585F"/>
                </a:solidFill>
              </a:rPr>
              <a:t>Corpo livello tre</a:t>
            </a:r>
          </a:p>
          <a:p>
            <a:pPr lvl="3">
              <a:defRPr sz="1800">
                <a:solidFill>
                  <a:srgbClr val="000000"/>
                </a:solidFill>
              </a:defRPr>
            </a:pPr>
            <a:r>
              <a:rPr sz="2250">
                <a:solidFill>
                  <a:srgbClr val="53585F"/>
                </a:solidFill>
              </a:rPr>
              <a:t>Corpo livello quattro</a:t>
            </a:r>
          </a:p>
          <a:p>
            <a:pPr lvl="4">
              <a:defRPr sz="1800">
                <a:solidFill>
                  <a:srgbClr val="000000"/>
                </a:solidFill>
              </a:defRPr>
            </a:pPr>
            <a:r>
              <a:rPr sz="2250">
                <a:solidFill>
                  <a:srgbClr val="53585F"/>
                </a:solidFill>
              </a:rPr>
              <a:t>Livello 5</a:t>
            </a:r>
          </a:p>
        </p:txBody>
      </p:sp>
    </p:spTree>
    <p:extLst>
      <p:ext uri="{BB962C8B-B14F-4D97-AF65-F5344CB8AC3E}">
        <p14:creationId xmlns:p14="http://schemas.microsoft.com/office/powerpoint/2010/main" xmlns="" val="2689541435"/>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Titolo - Centrato">
    <p:spTree>
      <p:nvGrpSpPr>
        <p:cNvPr id="1" name=""/>
        <p:cNvGrpSpPr/>
        <p:nvPr/>
      </p:nvGrpSpPr>
      <p:grpSpPr>
        <a:xfrm>
          <a:off x="0" y="0"/>
          <a:ext cx="0" cy="0"/>
          <a:chOff x="0" y="0"/>
          <a:chExt cx="0" cy="0"/>
        </a:xfrm>
      </p:grpSpPr>
      <p:sp>
        <p:nvSpPr>
          <p:cNvPr id="44" name="Shape 44"/>
          <p:cNvSpPr>
            <a:spLocks noGrp="1"/>
          </p:cNvSpPr>
          <p:nvPr>
            <p:ph type="title"/>
          </p:nvPr>
        </p:nvSpPr>
        <p:spPr>
          <a:xfrm>
            <a:off x="1190625" y="2268141"/>
            <a:ext cx="9810750" cy="2321719"/>
          </a:xfrm>
          <a:prstGeom prst="rect">
            <a:avLst/>
          </a:prstGeom>
        </p:spPr>
        <p:txBody>
          <a:bodyPr/>
          <a:lstStyle>
            <a:lvl1pPr>
              <a:tabLst>
                <a:tab pos="2098402" algn="l"/>
              </a:tabLst>
            </a:lvl1pPr>
          </a:lstStyle>
          <a:p>
            <a:pPr lvl="0">
              <a:defRPr sz="1800"/>
            </a:pPr>
            <a:r>
              <a:rPr sz="5625"/>
              <a:t>Titolo Testo</a:t>
            </a:r>
          </a:p>
        </p:txBody>
      </p:sp>
    </p:spTree>
    <p:extLst>
      <p:ext uri="{BB962C8B-B14F-4D97-AF65-F5344CB8AC3E}">
        <p14:creationId xmlns:p14="http://schemas.microsoft.com/office/powerpoint/2010/main" xmlns="" val="1866710924"/>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46" name="Shape 46"/>
          <p:cNvSpPr>
            <a:spLocks noGrp="1"/>
          </p:cNvSpPr>
          <p:nvPr>
            <p:ph type="title"/>
          </p:nvPr>
        </p:nvSpPr>
        <p:spPr>
          <a:xfrm>
            <a:off x="892969" y="446484"/>
            <a:ext cx="5000625" cy="2803922"/>
          </a:xfrm>
          <a:prstGeom prst="rect">
            <a:avLst/>
          </a:prstGeom>
        </p:spPr>
        <p:txBody>
          <a:bodyPr anchor="b"/>
          <a:lstStyle>
            <a:lvl1pPr>
              <a:tabLst/>
              <a:defRPr sz="3516"/>
            </a:lvl1pPr>
          </a:lstStyle>
          <a:p>
            <a:pPr lvl="0">
              <a:defRPr sz="1800"/>
            </a:pPr>
            <a:r>
              <a:rPr sz="3516"/>
              <a:t>Titolo Testo</a:t>
            </a:r>
          </a:p>
        </p:txBody>
      </p:sp>
      <p:sp>
        <p:nvSpPr>
          <p:cNvPr id="47" name="Shape 47"/>
          <p:cNvSpPr>
            <a:spLocks noGrp="1"/>
          </p:cNvSpPr>
          <p:nvPr>
            <p:ph type="body" idx="1"/>
          </p:nvPr>
        </p:nvSpPr>
        <p:spPr>
          <a:xfrm>
            <a:off x="892969" y="3348633"/>
            <a:ext cx="5000625" cy="2884289"/>
          </a:xfrm>
          <a:prstGeom prst="rect">
            <a:avLst/>
          </a:prstGeom>
        </p:spPr>
        <p:txBody>
          <a:bodyPr anchor="t"/>
          <a:lstStyle>
            <a:lvl1pPr marL="0" indent="0">
              <a:spcBef>
                <a:spcPts val="0"/>
              </a:spcBef>
              <a:buSzTx/>
              <a:buNone/>
              <a:defRPr>
                <a:solidFill>
                  <a:srgbClr val="53585F"/>
                </a:solidFill>
              </a:defRPr>
            </a:lvl1pPr>
            <a:lvl2pPr marL="0" indent="160729">
              <a:spcBef>
                <a:spcPts val="0"/>
              </a:spcBef>
              <a:buSzTx/>
              <a:buNone/>
              <a:defRPr>
                <a:solidFill>
                  <a:srgbClr val="53585F"/>
                </a:solidFill>
              </a:defRPr>
            </a:lvl2pPr>
            <a:lvl3pPr marL="0" indent="321457">
              <a:spcBef>
                <a:spcPts val="0"/>
              </a:spcBef>
              <a:buSzTx/>
              <a:buNone/>
              <a:defRPr>
                <a:solidFill>
                  <a:srgbClr val="53585F"/>
                </a:solidFill>
              </a:defRPr>
            </a:lvl3pPr>
            <a:lvl4pPr marL="0" indent="482186">
              <a:spcBef>
                <a:spcPts val="0"/>
              </a:spcBef>
              <a:buSzTx/>
              <a:buNone/>
              <a:defRPr>
                <a:solidFill>
                  <a:srgbClr val="53585F"/>
                </a:solidFill>
              </a:defRPr>
            </a:lvl4pPr>
            <a:lvl5pPr marL="0" indent="642915">
              <a:spcBef>
                <a:spcPts val="0"/>
              </a:spcBef>
              <a:buSzTx/>
              <a:buNone/>
              <a:defRPr>
                <a:solidFill>
                  <a:srgbClr val="53585F"/>
                </a:solidFill>
              </a:defRPr>
            </a:lvl5pPr>
          </a:lstStyle>
          <a:p>
            <a:pPr lvl="0">
              <a:defRPr sz="1800">
                <a:solidFill>
                  <a:srgbClr val="000000"/>
                </a:solidFill>
              </a:defRPr>
            </a:pPr>
            <a:r>
              <a:rPr sz="2250">
                <a:solidFill>
                  <a:srgbClr val="53585F"/>
                </a:solidFill>
              </a:rPr>
              <a:t>Corpo livello uno</a:t>
            </a:r>
          </a:p>
          <a:p>
            <a:pPr lvl="1">
              <a:defRPr sz="1800">
                <a:solidFill>
                  <a:srgbClr val="000000"/>
                </a:solidFill>
              </a:defRPr>
            </a:pPr>
            <a:r>
              <a:rPr sz="2250">
                <a:solidFill>
                  <a:srgbClr val="53585F"/>
                </a:solidFill>
              </a:rPr>
              <a:t>Corpo livello due</a:t>
            </a:r>
          </a:p>
          <a:p>
            <a:pPr lvl="2">
              <a:defRPr sz="1800">
                <a:solidFill>
                  <a:srgbClr val="000000"/>
                </a:solidFill>
              </a:defRPr>
            </a:pPr>
            <a:r>
              <a:rPr sz="2250">
                <a:solidFill>
                  <a:srgbClr val="53585F"/>
                </a:solidFill>
              </a:rPr>
              <a:t>Corpo livello tre</a:t>
            </a:r>
          </a:p>
          <a:p>
            <a:pPr lvl="3">
              <a:defRPr sz="1800">
                <a:solidFill>
                  <a:srgbClr val="000000"/>
                </a:solidFill>
              </a:defRPr>
            </a:pPr>
            <a:r>
              <a:rPr sz="2250">
                <a:solidFill>
                  <a:srgbClr val="53585F"/>
                </a:solidFill>
              </a:rPr>
              <a:t>Corpo livello quattro</a:t>
            </a:r>
          </a:p>
          <a:p>
            <a:pPr lvl="4">
              <a:defRPr sz="1800">
                <a:solidFill>
                  <a:srgbClr val="000000"/>
                </a:solidFill>
              </a:defRPr>
            </a:pPr>
            <a:r>
              <a:rPr sz="2250">
                <a:solidFill>
                  <a:srgbClr val="53585F"/>
                </a:solidFill>
              </a:rPr>
              <a:t>Livello 5</a:t>
            </a:r>
          </a:p>
        </p:txBody>
      </p:sp>
    </p:spTree>
    <p:extLst>
      <p:ext uri="{BB962C8B-B14F-4D97-AF65-F5344CB8AC3E}">
        <p14:creationId xmlns:p14="http://schemas.microsoft.com/office/powerpoint/2010/main" xmlns="" val="23104888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42C0FE4-04A5-4624-BA14-E9B37A24F3C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43C33417-3D9E-4F87-A7E3-023087B6AB0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0056555C-72D9-4F5F-A9FB-FA9C422C6AE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4C79B9F5-6F20-4120-9D66-609FB2FB6ACE}"/>
              </a:ext>
            </a:extLst>
          </p:cNvPr>
          <p:cNvSpPr>
            <a:spLocks noGrp="1"/>
          </p:cNvSpPr>
          <p:nvPr>
            <p:ph type="dt" sz="half" idx="10"/>
          </p:nvPr>
        </p:nvSpPr>
        <p:spPr/>
        <p:txBody>
          <a:bodyPr/>
          <a:lstStyle/>
          <a:p>
            <a:fld id="{F03E074E-C988-44AA-B7AC-4743966D7C5E}" type="datetime1">
              <a:rPr lang="es-ES" smtClean="0"/>
              <a:pPr/>
              <a:t>12/05/2023</a:t>
            </a:fld>
            <a:endParaRPr lang="es-ES"/>
          </a:p>
        </p:txBody>
      </p:sp>
      <p:sp>
        <p:nvSpPr>
          <p:cNvPr id="6" name="Marcador de pie de página 5">
            <a:extLst>
              <a:ext uri="{FF2B5EF4-FFF2-40B4-BE49-F238E27FC236}">
                <a16:creationId xmlns:a16="http://schemas.microsoft.com/office/drawing/2014/main" xmlns="" id="{B5F87CC6-1D3B-4158-A7A0-A2A32D607E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5AD72249-8272-4B2C-9857-C32F664C616B}"/>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5659290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lvl1pPr>
              <a:tabLst>
                <a:tab pos="2098402" algn="l"/>
              </a:tabLst>
            </a:lvl1pPr>
          </a:lstStyle>
          <a:p>
            <a:pPr lvl="0">
              <a:defRPr sz="1800"/>
            </a:pPr>
            <a:r>
              <a:rPr sz="5625"/>
              <a:t>Titolo Testo</a:t>
            </a:r>
          </a:p>
        </p:txBody>
      </p:sp>
    </p:spTree>
    <p:extLst>
      <p:ext uri="{BB962C8B-B14F-4D97-AF65-F5344CB8AC3E}">
        <p14:creationId xmlns:p14="http://schemas.microsoft.com/office/powerpoint/2010/main" xmlns="" val="325449094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51" name="Shape 51"/>
          <p:cNvSpPr>
            <a:spLocks noGrp="1"/>
          </p:cNvSpPr>
          <p:nvPr>
            <p:ph type="title"/>
          </p:nvPr>
        </p:nvSpPr>
        <p:spPr>
          <a:prstGeom prst="rect">
            <a:avLst/>
          </a:prstGeom>
        </p:spPr>
        <p:txBody>
          <a:bodyPr/>
          <a:lstStyle>
            <a:lvl1pPr>
              <a:tabLst>
                <a:tab pos="2098402" algn="l"/>
              </a:tabLst>
            </a:lvl1pPr>
          </a:lstStyle>
          <a:p>
            <a:pPr lvl="0">
              <a:defRPr sz="1800"/>
            </a:pPr>
            <a:r>
              <a:rPr sz="5625"/>
              <a:t>Titolo Testo</a:t>
            </a:r>
          </a:p>
        </p:txBody>
      </p:sp>
      <p:sp>
        <p:nvSpPr>
          <p:cNvPr id="52" name="Shape 52"/>
          <p:cNvSpPr>
            <a:spLocks noGrp="1"/>
          </p:cNvSpPr>
          <p:nvPr>
            <p:ph type="body" idx="1"/>
          </p:nvPr>
        </p:nvSpPr>
        <p:spPr>
          <a:prstGeom prst="rect">
            <a:avLst/>
          </a:prstGeom>
        </p:spPr>
        <p:txBody>
          <a:bodyPr/>
          <a:lstStyle/>
          <a:p>
            <a:pPr lvl="0">
              <a:defRPr sz="1800"/>
            </a:pPr>
            <a:r>
              <a:rPr sz="2250"/>
              <a:t>Corpo livello uno</a:t>
            </a:r>
          </a:p>
          <a:p>
            <a:pPr lvl="1">
              <a:defRPr sz="1800"/>
            </a:pPr>
            <a:r>
              <a:rPr sz="2250"/>
              <a:t>Corpo livello due</a:t>
            </a:r>
          </a:p>
          <a:p>
            <a:pPr lvl="2">
              <a:defRPr sz="1800"/>
            </a:pPr>
            <a:r>
              <a:rPr sz="2250"/>
              <a:t>Corpo livello tre</a:t>
            </a:r>
          </a:p>
          <a:p>
            <a:pPr lvl="3">
              <a:defRPr sz="1800"/>
            </a:pPr>
            <a:r>
              <a:rPr sz="2250"/>
              <a:t>Corpo livello quattro</a:t>
            </a:r>
          </a:p>
          <a:p>
            <a:pPr lvl="4">
              <a:defRPr sz="1800"/>
            </a:pPr>
            <a:r>
              <a:rPr sz="2250"/>
              <a:t>Livello 5</a:t>
            </a:r>
          </a:p>
        </p:txBody>
      </p:sp>
    </p:spTree>
    <p:extLst>
      <p:ext uri="{BB962C8B-B14F-4D97-AF65-F5344CB8AC3E}">
        <p14:creationId xmlns:p14="http://schemas.microsoft.com/office/powerpoint/2010/main" xmlns="" val="3554615069"/>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54" name="Shape 54"/>
          <p:cNvSpPr>
            <a:spLocks noGrp="1"/>
          </p:cNvSpPr>
          <p:nvPr>
            <p:ph type="title"/>
          </p:nvPr>
        </p:nvSpPr>
        <p:spPr>
          <a:prstGeom prst="rect">
            <a:avLst/>
          </a:prstGeom>
        </p:spPr>
        <p:txBody>
          <a:bodyPr/>
          <a:lstStyle>
            <a:lvl1pPr>
              <a:tabLst>
                <a:tab pos="2098402" algn="l"/>
              </a:tabLst>
            </a:lvl1pPr>
          </a:lstStyle>
          <a:p>
            <a:pPr lvl="0">
              <a:defRPr sz="1800"/>
            </a:pPr>
            <a:r>
              <a:rPr sz="5625"/>
              <a:t>Titolo Testo</a:t>
            </a:r>
          </a:p>
        </p:txBody>
      </p:sp>
      <p:sp>
        <p:nvSpPr>
          <p:cNvPr id="55" name="Shape 55"/>
          <p:cNvSpPr>
            <a:spLocks noGrp="1"/>
          </p:cNvSpPr>
          <p:nvPr>
            <p:ph type="body" idx="1"/>
          </p:nvPr>
        </p:nvSpPr>
        <p:spPr>
          <a:xfrm>
            <a:off x="892969" y="1830586"/>
            <a:ext cx="5000625" cy="4420195"/>
          </a:xfrm>
          <a:prstGeom prst="rect">
            <a:avLst/>
          </a:prstGeom>
        </p:spPr>
        <p:txBody>
          <a:bodyPr/>
          <a:lstStyle>
            <a:lvl1pPr marL="241093" indent="-241093">
              <a:spcBef>
                <a:spcPts val="2250"/>
              </a:spcBef>
              <a:defRPr sz="1969">
                <a:latin typeface="Helvetica Light"/>
                <a:ea typeface="Helvetica Light"/>
                <a:cs typeface="Helvetica Light"/>
                <a:sym typeface="Helvetica Light"/>
              </a:defRPr>
            </a:lvl1pPr>
            <a:lvl2pPr marL="482186" indent="-241093">
              <a:spcBef>
                <a:spcPts val="2250"/>
              </a:spcBef>
              <a:defRPr sz="1969">
                <a:latin typeface="Helvetica Light"/>
                <a:ea typeface="Helvetica Light"/>
                <a:cs typeface="Helvetica Light"/>
                <a:sym typeface="Helvetica Light"/>
              </a:defRPr>
            </a:lvl2pPr>
            <a:lvl3pPr marL="723279" indent="-241093">
              <a:spcBef>
                <a:spcPts val="2250"/>
              </a:spcBef>
              <a:defRPr sz="1969">
                <a:latin typeface="Helvetica Light"/>
                <a:ea typeface="Helvetica Light"/>
                <a:cs typeface="Helvetica Light"/>
                <a:sym typeface="Helvetica Light"/>
              </a:defRPr>
            </a:lvl3pPr>
            <a:lvl4pPr marL="964372" indent="-241093">
              <a:spcBef>
                <a:spcPts val="2250"/>
              </a:spcBef>
              <a:defRPr sz="1969">
                <a:latin typeface="Helvetica Light"/>
                <a:ea typeface="Helvetica Light"/>
                <a:cs typeface="Helvetica Light"/>
                <a:sym typeface="Helvetica Light"/>
              </a:defRPr>
            </a:lvl4pPr>
            <a:lvl5pPr marL="1205465" indent="-241093">
              <a:spcBef>
                <a:spcPts val="2250"/>
              </a:spcBef>
              <a:defRPr sz="1969">
                <a:latin typeface="Helvetica Light"/>
                <a:ea typeface="Helvetica Light"/>
                <a:cs typeface="Helvetica Light"/>
                <a:sym typeface="Helvetica Light"/>
              </a:defRPr>
            </a:lvl5pPr>
          </a:lstStyle>
          <a:p>
            <a:pPr lvl="0">
              <a:defRPr sz="1800"/>
            </a:pPr>
            <a:r>
              <a:rPr sz="1969"/>
              <a:t>Corpo livello uno</a:t>
            </a:r>
          </a:p>
          <a:p>
            <a:pPr lvl="1">
              <a:defRPr sz="1800"/>
            </a:pPr>
            <a:r>
              <a:rPr sz="1969"/>
              <a:t>Corpo livello due</a:t>
            </a:r>
          </a:p>
          <a:p>
            <a:pPr lvl="2">
              <a:defRPr sz="1800"/>
            </a:pPr>
            <a:r>
              <a:rPr sz="1969"/>
              <a:t>Corpo livello tre</a:t>
            </a:r>
          </a:p>
          <a:p>
            <a:pPr lvl="3">
              <a:defRPr sz="1800"/>
            </a:pPr>
            <a:r>
              <a:rPr sz="1969"/>
              <a:t>Corpo livello quattro</a:t>
            </a:r>
          </a:p>
          <a:p>
            <a:pPr lvl="4">
              <a:defRPr sz="1800"/>
            </a:pPr>
            <a:r>
              <a:rPr sz="1969"/>
              <a:t>Livello 5</a:t>
            </a:r>
          </a:p>
        </p:txBody>
      </p:sp>
    </p:spTree>
    <p:extLst>
      <p:ext uri="{BB962C8B-B14F-4D97-AF65-F5344CB8AC3E}">
        <p14:creationId xmlns:p14="http://schemas.microsoft.com/office/powerpoint/2010/main" xmlns="" val="2542527259"/>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57" name="Shape 57"/>
          <p:cNvSpPr>
            <a:spLocks noGrp="1"/>
          </p:cNvSpPr>
          <p:nvPr>
            <p:ph type="body" idx="1"/>
          </p:nvPr>
        </p:nvSpPr>
        <p:spPr>
          <a:xfrm>
            <a:off x="892969" y="892969"/>
            <a:ext cx="10406063" cy="5072063"/>
          </a:xfrm>
          <a:prstGeom prst="rect">
            <a:avLst/>
          </a:prstGeom>
        </p:spPr>
        <p:txBody>
          <a:bodyPr/>
          <a:lstStyle/>
          <a:p>
            <a:pPr lvl="0">
              <a:defRPr sz="1800"/>
            </a:pPr>
            <a:r>
              <a:rPr sz="2250"/>
              <a:t>Corpo livello uno</a:t>
            </a:r>
          </a:p>
          <a:p>
            <a:pPr lvl="1">
              <a:defRPr sz="1800"/>
            </a:pPr>
            <a:r>
              <a:rPr sz="2250"/>
              <a:t>Corpo livello due</a:t>
            </a:r>
          </a:p>
          <a:p>
            <a:pPr lvl="2">
              <a:defRPr sz="1800"/>
            </a:pPr>
            <a:r>
              <a:rPr sz="2250"/>
              <a:t>Corpo livello tre</a:t>
            </a:r>
          </a:p>
          <a:p>
            <a:pPr lvl="3">
              <a:defRPr sz="1800"/>
            </a:pPr>
            <a:r>
              <a:rPr sz="2250"/>
              <a:t>Corpo livello quattro</a:t>
            </a:r>
          </a:p>
          <a:p>
            <a:pPr lvl="4">
              <a:defRPr sz="1800"/>
            </a:pPr>
            <a:r>
              <a:rPr sz="2250"/>
              <a:t>Livello 5</a:t>
            </a:r>
          </a:p>
        </p:txBody>
      </p:sp>
    </p:spTree>
    <p:extLst>
      <p:ext uri="{BB962C8B-B14F-4D97-AF65-F5344CB8AC3E}">
        <p14:creationId xmlns:p14="http://schemas.microsoft.com/office/powerpoint/2010/main" xmlns="" val="1391401504"/>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99460258"/>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46564921"/>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69068527"/>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5847704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endParaRPr lang="fr-F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Rectangle 2"/>
          <p:cNvSpPr>
            <a:spLocks noGrp="1" noChangeArrowheads="1"/>
          </p:cNvSpPr>
          <p:nvPr>
            <p:ph type="ftr" idx="10"/>
          </p:nvPr>
        </p:nvSpPr>
        <p:spPr>
          <a:xfrm>
            <a:off x="4165600" y="6245225"/>
            <a:ext cx="3837518" cy="458788"/>
          </a:xfrm>
          <a:prstGeom prst="rect">
            <a:avLst/>
          </a:prstGeom>
        </p:spPr>
        <p:txBody>
          <a:bodyPr lIns="130046" tIns="65023" rIns="130046" bIns="65023"/>
          <a:lstStyle>
            <a:lvl1pPr>
              <a:defRPr/>
            </a:lvl1pPr>
          </a:lstStyle>
          <a:p>
            <a:pPr defTabSz="410751">
              <a:lnSpc>
                <a:spcPts val="1406"/>
              </a:lnSpc>
              <a:defRPr/>
            </a:pPr>
            <a:endParaRPr lang="it-IT" kern="0">
              <a:solidFill>
                <a:srgbClr val="FFFFFF"/>
              </a:solidFill>
              <a:sym typeface="Candara"/>
            </a:endParaRPr>
          </a:p>
        </p:txBody>
      </p:sp>
      <p:sp>
        <p:nvSpPr>
          <p:cNvPr id="5" name="Rectangle 2"/>
          <p:cNvSpPr>
            <a:spLocks noGrp="1" noChangeArrowheads="1"/>
          </p:cNvSpPr>
          <p:nvPr>
            <p:ph type="ftr" idx="11"/>
          </p:nvPr>
        </p:nvSpPr>
        <p:spPr>
          <a:xfrm>
            <a:off x="4165600" y="6245225"/>
            <a:ext cx="3837518" cy="458788"/>
          </a:xfrm>
          <a:prstGeom prst="rect">
            <a:avLst/>
          </a:prstGeom>
        </p:spPr>
        <p:txBody>
          <a:bodyPr lIns="130046" tIns="65023" rIns="130046" bIns="65023"/>
          <a:lstStyle>
            <a:lvl1pPr>
              <a:defRPr/>
            </a:lvl1pPr>
          </a:lstStyle>
          <a:p>
            <a:pPr defTabSz="410751">
              <a:lnSpc>
                <a:spcPts val="1406"/>
              </a:lnSpc>
              <a:defRPr/>
            </a:pPr>
            <a:endParaRPr lang="it-IT" kern="0">
              <a:solidFill>
                <a:srgbClr val="FFFFFF"/>
              </a:solidFill>
              <a:sym typeface="Candara"/>
            </a:endParaRPr>
          </a:p>
        </p:txBody>
      </p:sp>
    </p:spTree>
    <p:extLst>
      <p:ext uri="{BB962C8B-B14F-4D97-AF65-F5344CB8AC3E}">
        <p14:creationId xmlns:p14="http://schemas.microsoft.com/office/powerpoint/2010/main" xmlns="" val="29093818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endParaRPr lang="fr-FR"/>
          </a:p>
        </p:txBody>
      </p:sp>
      <p:sp>
        <p:nvSpPr>
          <p:cNvPr id="3" name="Footer Placeholder 2"/>
          <p:cNvSpPr>
            <a:spLocks noGrp="1" noChangeArrowheads="1"/>
          </p:cNvSpPr>
          <p:nvPr>
            <p:ph type="ftr" idx="10"/>
          </p:nvPr>
        </p:nvSpPr>
        <p:spPr>
          <a:xfrm>
            <a:off x="4165600" y="6245225"/>
            <a:ext cx="3837518" cy="458788"/>
          </a:xfrm>
          <a:prstGeom prst="rect">
            <a:avLst/>
          </a:prstGeom>
        </p:spPr>
        <p:txBody>
          <a:bodyPr lIns="130046" tIns="65023" rIns="130046" bIns="65023"/>
          <a:lstStyle>
            <a:lvl1pPr>
              <a:defRPr/>
            </a:lvl1pPr>
          </a:lstStyle>
          <a:p>
            <a:pPr defTabSz="410751">
              <a:lnSpc>
                <a:spcPts val="1406"/>
              </a:lnSpc>
              <a:defRPr/>
            </a:pPr>
            <a:endParaRPr lang="it-IT" kern="0">
              <a:solidFill>
                <a:srgbClr val="FFFFFF"/>
              </a:solidFill>
              <a:sym typeface="Candara"/>
            </a:endParaRPr>
          </a:p>
        </p:txBody>
      </p:sp>
      <p:sp>
        <p:nvSpPr>
          <p:cNvPr id="4" name="Rectangle 2"/>
          <p:cNvSpPr>
            <a:spLocks noGrp="1" noChangeArrowheads="1"/>
          </p:cNvSpPr>
          <p:nvPr>
            <p:ph type="ftr" idx="11"/>
          </p:nvPr>
        </p:nvSpPr>
        <p:spPr>
          <a:xfrm>
            <a:off x="4165600" y="6245225"/>
            <a:ext cx="3837518" cy="458788"/>
          </a:xfrm>
          <a:prstGeom prst="rect">
            <a:avLst/>
          </a:prstGeom>
        </p:spPr>
        <p:txBody>
          <a:bodyPr lIns="130046" tIns="65023" rIns="130046" bIns="65023"/>
          <a:lstStyle>
            <a:lvl1pPr>
              <a:defRPr/>
            </a:lvl1pPr>
          </a:lstStyle>
          <a:p>
            <a:pPr defTabSz="410751">
              <a:lnSpc>
                <a:spcPts val="1406"/>
              </a:lnSpc>
              <a:defRPr/>
            </a:pPr>
            <a:endParaRPr lang="it-IT" kern="0">
              <a:solidFill>
                <a:srgbClr val="FFFFFF"/>
              </a:solidFill>
              <a:sym typeface="Candara"/>
            </a:endParaRPr>
          </a:p>
        </p:txBody>
      </p:sp>
    </p:spTree>
    <p:extLst>
      <p:ext uri="{BB962C8B-B14F-4D97-AF65-F5344CB8AC3E}">
        <p14:creationId xmlns:p14="http://schemas.microsoft.com/office/powerpoint/2010/main" xmlns="" val="1167564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9106522-A128-416E-84CD-08B9EA6EBC2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1E11F401-21EA-4E7D-94EF-6C679EC7E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94628985-55D7-451C-A526-43C48677D82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F636CECD-9B69-435F-96F5-26B059F357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D286C22D-7A86-48CE-918E-679C384C7B1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42C41C32-983D-43BE-936D-42F8AA170709}"/>
              </a:ext>
            </a:extLst>
          </p:cNvPr>
          <p:cNvSpPr>
            <a:spLocks noGrp="1"/>
          </p:cNvSpPr>
          <p:nvPr>
            <p:ph type="dt" sz="half" idx="10"/>
          </p:nvPr>
        </p:nvSpPr>
        <p:spPr/>
        <p:txBody>
          <a:bodyPr/>
          <a:lstStyle/>
          <a:p>
            <a:fld id="{7ACCE1C9-C2BB-4A64-81D6-C3A3F6D5C0B7}" type="datetime1">
              <a:rPr lang="es-ES" smtClean="0"/>
              <a:pPr/>
              <a:t>12/05/2023</a:t>
            </a:fld>
            <a:endParaRPr lang="es-ES"/>
          </a:p>
        </p:txBody>
      </p:sp>
      <p:sp>
        <p:nvSpPr>
          <p:cNvPr id="8" name="Marcador de pie de página 7">
            <a:extLst>
              <a:ext uri="{FF2B5EF4-FFF2-40B4-BE49-F238E27FC236}">
                <a16:creationId xmlns:a16="http://schemas.microsoft.com/office/drawing/2014/main" xmlns="" id="{5F816196-160A-41A2-ACF6-BA9A0690986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xmlns="" id="{F1E86A4B-D925-4631-B3CD-A82DCD3EA938}"/>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34671655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endParaRPr lang="fr-FR"/>
          </a:p>
        </p:txBody>
      </p:sp>
      <p:sp>
        <p:nvSpPr>
          <p:cNvPr id="3" name="Segnaposto contenuto 2"/>
          <p:cNvSpPr>
            <a:spLocks noGrp="1"/>
          </p:cNvSpPr>
          <p:nvPr>
            <p:ph sz="half" idx="1"/>
          </p:nvPr>
        </p:nvSpPr>
        <p:spPr>
          <a:xfrm>
            <a:off x="624418" y="1196975"/>
            <a:ext cx="5372100" cy="4508500"/>
          </a:xfrm>
        </p:spPr>
        <p:txBody>
          <a:bodyPr/>
          <a:lstStyle>
            <a:lvl1pPr>
              <a:defRPr sz="2812"/>
            </a:lvl1pPr>
            <a:lvl2pPr>
              <a:defRPr sz="2391"/>
            </a:lvl2pPr>
            <a:lvl3pPr>
              <a:defRPr sz="1969"/>
            </a:lvl3pPr>
            <a:lvl4pPr>
              <a:defRPr sz="1828"/>
            </a:lvl4pPr>
            <a:lvl5pPr>
              <a:defRPr sz="1828"/>
            </a:lvl5pPr>
            <a:lvl6pPr>
              <a:defRPr sz="1828"/>
            </a:lvl6pPr>
            <a:lvl7pPr>
              <a:defRPr sz="1828"/>
            </a:lvl7pPr>
            <a:lvl8pPr>
              <a:defRPr sz="1828"/>
            </a:lvl8pPr>
            <a:lvl9pPr>
              <a:defRPr sz="1828"/>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Segnaposto contenuto 3"/>
          <p:cNvSpPr>
            <a:spLocks noGrp="1"/>
          </p:cNvSpPr>
          <p:nvPr>
            <p:ph sz="half" idx="2"/>
          </p:nvPr>
        </p:nvSpPr>
        <p:spPr>
          <a:xfrm>
            <a:off x="6199718" y="1196975"/>
            <a:ext cx="5374216" cy="4508500"/>
          </a:xfrm>
        </p:spPr>
        <p:txBody>
          <a:bodyPr/>
          <a:lstStyle>
            <a:lvl1pPr>
              <a:defRPr sz="2812"/>
            </a:lvl1pPr>
            <a:lvl2pPr>
              <a:defRPr sz="2391"/>
            </a:lvl2pPr>
            <a:lvl3pPr>
              <a:defRPr sz="1969"/>
            </a:lvl3pPr>
            <a:lvl4pPr>
              <a:defRPr sz="1828"/>
            </a:lvl4pPr>
            <a:lvl5pPr>
              <a:defRPr sz="1828"/>
            </a:lvl5pPr>
            <a:lvl6pPr>
              <a:defRPr sz="1828"/>
            </a:lvl6pPr>
            <a:lvl7pPr>
              <a:defRPr sz="1828"/>
            </a:lvl7pPr>
            <a:lvl8pPr>
              <a:defRPr sz="1828"/>
            </a:lvl8pPr>
            <a:lvl9pPr>
              <a:defRPr sz="1828"/>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5" name="Rectangle 2"/>
          <p:cNvSpPr>
            <a:spLocks noGrp="1" noChangeArrowheads="1"/>
          </p:cNvSpPr>
          <p:nvPr>
            <p:ph type="ftr" idx="10"/>
          </p:nvPr>
        </p:nvSpPr>
        <p:spPr>
          <a:xfrm>
            <a:off x="4165600" y="6245225"/>
            <a:ext cx="3837518" cy="458788"/>
          </a:xfrm>
          <a:prstGeom prst="rect">
            <a:avLst/>
          </a:prstGeom>
        </p:spPr>
        <p:txBody>
          <a:bodyPr lIns="130046" tIns="65023" rIns="130046" bIns="65023"/>
          <a:lstStyle>
            <a:lvl1pPr>
              <a:defRPr/>
            </a:lvl1pPr>
          </a:lstStyle>
          <a:p>
            <a:pPr defTabSz="410751">
              <a:lnSpc>
                <a:spcPts val="1406"/>
              </a:lnSpc>
              <a:defRPr/>
            </a:pPr>
            <a:endParaRPr lang="it-IT" kern="0">
              <a:solidFill>
                <a:srgbClr val="FFFFFF"/>
              </a:solidFill>
              <a:sym typeface="Candara"/>
            </a:endParaRPr>
          </a:p>
        </p:txBody>
      </p:sp>
      <p:sp>
        <p:nvSpPr>
          <p:cNvPr id="6" name="Rectangle 2"/>
          <p:cNvSpPr>
            <a:spLocks noGrp="1" noChangeArrowheads="1"/>
          </p:cNvSpPr>
          <p:nvPr>
            <p:ph type="ftr" idx="11"/>
          </p:nvPr>
        </p:nvSpPr>
        <p:spPr>
          <a:xfrm>
            <a:off x="4165600" y="6245225"/>
            <a:ext cx="3837518" cy="458788"/>
          </a:xfrm>
          <a:prstGeom prst="rect">
            <a:avLst/>
          </a:prstGeom>
        </p:spPr>
        <p:txBody>
          <a:bodyPr lIns="130046" tIns="65023" rIns="130046" bIns="65023"/>
          <a:lstStyle>
            <a:lvl1pPr>
              <a:defRPr/>
            </a:lvl1pPr>
          </a:lstStyle>
          <a:p>
            <a:pPr defTabSz="410751">
              <a:lnSpc>
                <a:spcPts val="1406"/>
              </a:lnSpc>
              <a:defRPr/>
            </a:pPr>
            <a:endParaRPr lang="it-IT" kern="0">
              <a:solidFill>
                <a:srgbClr val="FFFFFF"/>
              </a:solidFill>
              <a:sym typeface="Candara"/>
            </a:endParaRPr>
          </a:p>
        </p:txBody>
      </p:sp>
    </p:spTree>
    <p:extLst>
      <p:ext uri="{BB962C8B-B14F-4D97-AF65-F5344CB8AC3E}">
        <p14:creationId xmlns:p14="http://schemas.microsoft.com/office/powerpoint/2010/main" xmlns="" val="40040163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0539656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219674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9275170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6613070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3668775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5778602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005491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DA42FF-B4D5-17E1-236D-4F543F1F90D7}"/>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xmlns="" id="{2A7FDD80-B7C7-E417-CF82-7CCC90364EC3}"/>
              </a:ext>
            </a:extLst>
          </p:cNvPr>
          <p:cNvSpPr>
            <a:spLocks noGrp="1"/>
          </p:cNvSpPr>
          <p:nvPr>
            <p:ph type="dt" sz="half" idx="10"/>
          </p:nvPr>
        </p:nvSpPr>
        <p:spPr/>
        <p:txBody>
          <a:bodyPr/>
          <a:lstStyle/>
          <a:p>
            <a:fld id="{1D8BD707-D9CF-40AE-B4C6-C98DA3205C09}" type="datetimeFigureOut">
              <a:rPr lang="en-US" smtClean="0"/>
              <a:pPr/>
              <a:t>5/12/2023</a:t>
            </a:fld>
            <a:endParaRPr lang="en-US"/>
          </a:p>
        </p:txBody>
      </p:sp>
      <p:sp>
        <p:nvSpPr>
          <p:cNvPr id="4" name="Footer Placeholder 3">
            <a:extLst>
              <a:ext uri="{FF2B5EF4-FFF2-40B4-BE49-F238E27FC236}">
                <a16:creationId xmlns:a16="http://schemas.microsoft.com/office/drawing/2014/main" xmlns="" id="{2A4FB8BA-43AC-45D8-01F1-14A6B1DFB3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B49F913-068B-9F04-89DB-39D3B8E45083}"/>
              </a:ext>
            </a:extLst>
          </p:cNvPr>
          <p:cNvSpPr>
            <a:spLocks noGrp="1"/>
          </p:cNvSpPr>
          <p:nvPr>
            <p:ph type="sldNum" sz="quarter" idx="12"/>
          </p:nvPr>
        </p:nvSpPr>
        <p:spPr/>
        <p:txBody>
          <a:bodyPr/>
          <a:lstStyle/>
          <a:p>
            <a:fld id="{B6F15528-21DE-4FAA-801E-634DDDAF4B2B}" type="slidenum">
              <a:rPr lang="en-US" smtClean="0"/>
              <a:pPr/>
              <a:t>‹#›</a:t>
            </a:fld>
            <a:endParaRPr lang="en-US"/>
          </a:p>
        </p:txBody>
      </p:sp>
      <p:sp>
        <p:nvSpPr>
          <p:cNvPr id="7" name="Picture Placeholder 6">
            <a:extLst>
              <a:ext uri="{FF2B5EF4-FFF2-40B4-BE49-F238E27FC236}">
                <a16:creationId xmlns:a16="http://schemas.microsoft.com/office/drawing/2014/main" xmlns="" id="{A2170B5D-6E10-2408-DAC9-E5CFC8B4AF2E}"/>
              </a:ext>
            </a:extLst>
          </p:cNvPr>
          <p:cNvSpPr>
            <a:spLocks noGrp="1"/>
          </p:cNvSpPr>
          <p:nvPr>
            <p:ph type="pic" sz="quarter" idx="13"/>
          </p:nvPr>
        </p:nvSpPr>
        <p:spPr>
          <a:xfrm>
            <a:off x="762000" y="1600200"/>
            <a:ext cx="1574800" cy="1533358"/>
          </a:xfrm>
          <a:prstGeom prst="ellipse">
            <a:avLst/>
          </a:prstGeom>
        </p:spPr>
        <p:txBody>
          <a:bodyPr/>
          <a:lstStyle/>
          <a:p>
            <a:endParaRPr lang="x-none" dirty="0"/>
          </a:p>
        </p:txBody>
      </p:sp>
    </p:spTree>
    <p:extLst>
      <p:ext uri="{BB962C8B-B14F-4D97-AF65-F5344CB8AC3E}">
        <p14:creationId xmlns:p14="http://schemas.microsoft.com/office/powerpoint/2010/main" xmlns="" val="26451479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3615261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9B1D7BB-E23F-4A0C-8CF9-605FE10CA30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3C9C3EDE-C509-44ED-B0A5-E687027A65B3}"/>
              </a:ext>
            </a:extLst>
          </p:cNvPr>
          <p:cNvSpPr>
            <a:spLocks noGrp="1"/>
          </p:cNvSpPr>
          <p:nvPr>
            <p:ph type="dt" sz="half" idx="10"/>
          </p:nvPr>
        </p:nvSpPr>
        <p:spPr/>
        <p:txBody>
          <a:bodyPr/>
          <a:lstStyle/>
          <a:p>
            <a:fld id="{F44AA307-3576-49B5-9F6B-A8C1A939E865}" type="datetime1">
              <a:rPr lang="es-ES" smtClean="0"/>
              <a:pPr/>
              <a:t>12/05/2023</a:t>
            </a:fld>
            <a:endParaRPr lang="es-ES"/>
          </a:p>
        </p:txBody>
      </p:sp>
      <p:sp>
        <p:nvSpPr>
          <p:cNvPr id="4" name="Marcador de pie de página 3">
            <a:extLst>
              <a:ext uri="{FF2B5EF4-FFF2-40B4-BE49-F238E27FC236}">
                <a16:creationId xmlns:a16="http://schemas.microsoft.com/office/drawing/2014/main" xmlns="" id="{3D6BA4B7-0717-44D3-BDD7-09F2C2775E1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xmlns="" id="{F209A16D-F6E0-46AC-A595-BBAF00AFAFC9}"/>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29445774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28420367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0555806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1289431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8C4D2F6F-1C00-4643-AADE-0DE023BC7F75}"/>
              </a:ext>
            </a:extLst>
          </p:cNvPr>
          <p:cNvSpPr>
            <a:spLocks noGrp="1"/>
          </p:cNvSpPr>
          <p:nvPr>
            <p:ph type="dt" sz="half" idx="10"/>
          </p:nvPr>
        </p:nvSpPr>
        <p:spPr/>
        <p:txBody>
          <a:bodyPr/>
          <a:lstStyle/>
          <a:p>
            <a:fld id="{97FEC523-BCCE-4ECD-8234-B2488EC01DDC}" type="datetime1">
              <a:rPr lang="es-ES" smtClean="0"/>
              <a:pPr/>
              <a:t>12/05/2023</a:t>
            </a:fld>
            <a:endParaRPr lang="es-ES"/>
          </a:p>
        </p:txBody>
      </p:sp>
      <p:sp>
        <p:nvSpPr>
          <p:cNvPr id="3" name="Marcador de pie de página 2">
            <a:extLst>
              <a:ext uri="{FF2B5EF4-FFF2-40B4-BE49-F238E27FC236}">
                <a16:creationId xmlns:a16="http://schemas.microsoft.com/office/drawing/2014/main" xmlns="" id="{39F932C9-B9F8-48B4-AC79-E80EE37BE3F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xmlns="" id="{6D38949E-5608-4959-AD83-E346A983C39B}"/>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701522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61EDBFB-EF15-4190-8F57-177C1FF9941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8F49A0EA-6264-4C5B-824B-9753C2D965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95027CB7-1C45-4F76-89DD-44F0FE8D33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88ACA933-CE95-4AF5-A855-A2F73FE3A465}"/>
              </a:ext>
            </a:extLst>
          </p:cNvPr>
          <p:cNvSpPr>
            <a:spLocks noGrp="1"/>
          </p:cNvSpPr>
          <p:nvPr>
            <p:ph type="dt" sz="half" idx="10"/>
          </p:nvPr>
        </p:nvSpPr>
        <p:spPr/>
        <p:txBody>
          <a:bodyPr/>
          <a:lstStyle/>
          <a:p>
            <a:fld id="{D6B4E37E-02D6-4787-9E7E-C67D39D18183}" type="datetime1">
              <a:rPr lang="es-ES" smtClean="0"/>
              <a:pPr/>
              <a:t>12/05/2023</a:t>
            </a:fld>
            <a:endParaRPr lang="es-ES"/>
          </a:p>
        </p:txBody>
      </p:sp>
      <p:sp>
        <p:nvSpPr>
          <p:cNvPr id="6" name="Marcador de pie de página 5">
            <a:extLst>
              <a:ext uri="{FF2B5EF4-FFF2-40B4-BE49-F238E27FC236}">
                <a16:creationId xmlns:a16="http://schemas.microsoft.com/office/drawing/2014/main" xmlns="" id="{A5F10AB8-29A9-4DC5-9F7F-D4CF7556FAB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0CB7A037-2F9B-4A08-AC96-23C669A2D91C}"/>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3239526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AE608A4-B3B5-478E-A56F-A90D81145DA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262809A9-4EAF-461E-ACC3-B7CCCAC50F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Marcador de texto 3">
            <a:extLst>
              <a:ext uri="{FF2B5EF4-FFF2-40B4-BE49-F238E27FC236}">
                <a16:creationId xmlns:a16="http://schemas.microsoft.com/office/drawing/2014/main" xmlns="" id="{0272C6F3-8ABD-4F1F-A7A1-C4AC62B816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FAFCF432-4DCF-4BDA-89BA-59373413394E}"/>
              </a:ext>
            </a:extLst>
          </p:cNvPr>
          <p:cNvSpPr>
            <a:spLocks noGrp="1"/>
          </p:cNvSpPr>
          <p:nvPr>
            <p:ph type="dt" sz="half" idx="10"/>
          </p:nvPr>
        </p:nvSpPr>
        <p:spPr/>
        <p:txBody>
          <a:bodyPr/>
          <a:lstStyle/>
          <a:p>
            <a:fld id="{0B42C714-607E-4B5E-A66A-302C9B6F6671}" type="datetime1">
              <a:rPr lang="es-ES" smtClean="0"/>
              <a:pPr/>
              <a:t>12/05/2023</a:t>
            </a:fld>
            <a:endParaRPr lang="es-ES"/>
          </a:p>
        </p:txBody>
      </p:sp>
      <p:sp>
        <p:nvSpPr>
          <p:cNvPr id="6" name="Marcador de pie de página 5">
            <a:extLst>
              <a:ext uri="{FF2B5EF4-FFF2-40B4-BE49-F238E27FC236}">
                <a16:creationId xmlns:a16="http://schemas.microsoft.com/office/drawing/2014/main" xmlns="" id="{97AA4AF4-CDFC-4B00-80F0-19F706C9F1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FF1AEA35-21BA-4D21-938A-4DE39A51FEEB}"/>
              </a:ext>
            </a:extLst>
          </p:cNvPr>
          <p:cNvSpPr>
            <a:spLocks noGrp="1"/>
          </p:cNvSpPr>
          <p:nvPr>
            <p:ph type="sldNum" sz="quarter" idx="12"/>
          </p:nvPr>
        </p:nvSpPr>
        <p:spPr/>
        <p:txBody>
          <a:body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4130544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4.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5.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02385FE3-1265-43EC-B40B-F148D82369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0C92FCD8-3AF2-4DFC-8583-5654A051EE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826B81D-562D-413E-B6EC-984FD74334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A4E956-60FF-4E63-A4CA-3B59A3DCB9CC}" type="datetime1">
              <a:rPr lang="es-ES" smtClean="0"/>
              <a:pPr/>
              <a:t>12/05/2023</a:t>
            </a:fld>
            <a:endParaRPr lang="es-ES"/>
          </a:p>
        </p:txBody>
      </p:sp>
      <p:sp>
        <p:nvSpPr>
          <p:cNvPr id="5" name="Marcador de pie de página 4">
            <a:extLst>
              <a:ext uri="{FF2B5EF4-FFF2-40B4-BE49-F238E27FC236}">
                <a16:creationId xmlns:a16="http://schemas.microsoft.com/office/drawing/2014/main" xmlns="" id="{F12687D7-BC1E-4DFF-B0F1-0C4D3B48D1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xmlns="" id="{F102B6FC-D070-47BD-89C6-DB76EAFD0C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9A6DF4-A07D-47D0-8758-60FAF3B61B84}" type="slidenum">
              <a:rPr lang="es-ES" smtClean="0"/>
              <a:pPr/>
              <a:t>‹#›</a:t>
            </a:fld>
            <a:endParaRPr lang="es-ES"/>
          </a:p>
        </p:txBody>
      </p:sp>
    </p:spTree>
    <p:extLst>
      <p:ext uri="{BB962C8B-B14F-4D97-AF65-F5344CB8AC3E}">
        <p14:creationId xmlns:p14="http://schemas.microsoft.com/office/powerpoint/2010/main" xmlns="" val="4112404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87F4113-61B1-0548-B7E9-E3051ED05E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3208949B-66EE-5328-2290-55908AA47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2A6C1EB-FF38-FE63-25BB-B72A967641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36C7DE6A-F32D-793B-01DF-C9993181DF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18BD181D-FAA7-256A-47B9-14782342A8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A1B696-5494-45CE-A2DD-FFF399976422}" type="slidenum">
              <a:rPr lang="en-GB" smtClean="0"/>
              <a:pPr/>
              <a:t>‹#›</a:t>
            </a:fld>
            <a:endParaRPr lang="en-GB"/>
          </a:p>
        </p:txBody>
      </p:sp>
      <p:pic>
        <p:nvPicPr>
          <p:cNvPr id="7" name="Picture 6" descr="Background pattern&#10;&#10;Description automatically generated with low confidence">
            <a:extLst>
              <a:ext uri="{FF2B5EF4-FFF2-40B4-BE49-F238E27FC236}">
                <a16:creationId xmlns:a16="http://schemas.microsoft.com/office/drawing/2014/main" xmlns="" id="{0ABA3742-AE45-E659-8906-2B045FBDAEA2}"/>
              </a:ext>
            </a:extLst>
          </p:cNvPr>
          <p:cNvPicPr>
            <a:picLocks noChangeAspect="1"/>
          </p:cNvPicPr>
          <p:nvPr userDrawn="1"/>
        </p:nvPicPr>
        <p:blipFill>
          <a:blip r:embed="rId14" cstate="print">
            <a:extLst>
              <a:ext uri="{28A0092B-C50C-407E-A947-70E740481C1C}">
                <a14:useLocalDpi xmlns:a14="http://schemas.microsoft.com/office/drawing/2010/main" xmlns="" val="0"/>
              </a:ext>
            </a:extLst>
          </a:blip>
          <a:stretch>
            <a:fillRect/>
          </a:stretch>
        </p:blipFill>
        <p:spPr>
          <a:xfrm>
            <a:off x="2467" y="0"/>
            <a:ext cx="12187066" cy="6858000"/>
          </a:xfrm>
          <a:prstGeom prst="rect">
            <a:avLst/>
          </a:prstGeom>
        </p:spPr>
      </p:pic>
    </p:spTree>
    <p:extLst>
      <p:ext uri="{BB962C8B-B14F-4D97-AF65-F5344CB8AC3E}">
        <p14:creationId xmlns:p14="http://schemas.microsoft.com/office/powerpoint/2010/main" xmlns="" val="3663737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87F4113-61B1-0548-B7E9-E3051ED05E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3208949B-66EE-5328-2290-55908AA47E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2A6C1EB-FF38-FE63-25BB-B72A967641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F963F-E9A0-4DF7-811F-4E280BA242CE}" type="datetimeFigureOut">
              <a:rPr lang="en-GB" smtClean="0"/>
              <a:pPr/>
              <a:t>12/05/2023</a:t>
            </a:fld>
            <a:endParaRPr lang="en-GB"/>
          </a:p>
        </p:txBody>
      </p:sp>
      <p:sp>
        <p:nvSpPr>
          <p:cNvPr id="5" name="Footer Placeholder 4">
            <a:extLst>
              <a:ext uri="{FF2B5EF4-FFF2-40B4-BE49-F238E27FC236}">
                <a16:creationId xmlns:a16="http://schemas.microsoft.com/office/drawing/2014/main" xmlns="" id="{36C7DE6A-F32D-793B-01DF-C9993181DF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18BD181D-FAA7-256A-47B9-14782342A8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A1B696-5494-45CE-A2DD-FFF399976422}" type="slidenum">
              <a:rPr lang="en-GB" smtClean="0"/>
              <a:pPr/>
              <a:t>‹#›</a:t>
            </a:fld>
            <a:endParaRPr lang="en-GB"/>
          </a:p>
        </p:txBody>
      </p:sp>
    </p:spTree>
    <p:extLst>
      <p:ext uri="{BB962C8B-B14F-4D97-AF65-F5344CB8AC3E}">
        <p14:creationId xmlns:p14="http://schemas.microsoft.com/office/powerpoint/2010/main" xmlns="" val="31021967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892969" y="312539"/>
            <a:ext cx="10406063" cy="151804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lvl1pPr>
              <a:tabLst>
                <a:tab pos="2984500" algn="l"/>
              </a:tabLst>
            </a:lvl1pPr>
          </a:lstStyle>
          <a:p>
            <a:pPr lvl="0">
              <a:defRPr sz="1800"/>
            </a:pPr>
            <a:r>
              <a:rPr sz="5625"/>
              <a:t>Titolo Testo</a:t>
            </a:r>
          </a:p>
        </p:txBody>
      </p:sp>
      <p:sp>
        <p:nvSpPr>
          <p:cNvPr id="3" name="Shape 3"/>
          <p:cNvSpPr>
            <a:spLocks noGrp="1"/>
          </p:cNvSpPr>
          <p:nvPr>
            <p:ph type="body" idx="1"/>
          </p:nvPr>
        </p:nvSpPr>
        <p:spPr>
          <a:xfrm>
            <a:off x="892969" y="1830586"/>
            <a:ext cx="10406063" cy="442019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p>
            <a:pPr lvl="0">
              <a:defRPr sz="1800"/>
            </a:pPr>
            <a:r>
              <a:rPr sz="2250" dirty="0"/>
              <a:t>Corpo livello uno</a:t>
            </a:r>
          </a:p>
          <a:p>
            <a:pPr lvl="1">
              <a:defRPr sz="1800"/>
            </a:pPr>
            <a:r>
              <a:rPr sz="2250" dirty="0"/>
              <a:t>Corpo livello due</a:t>
            </a:r>
          </a:p>
          <a:p>
            <a:pPr lvl="2">
              <a:defRPr sz="1800"/>
            </a:pPr>
            <a:r>
              <a:rPr sz="2250" dirty="0"/>
              <a:t>Corpo livello tre</a:t>
            </a:r>
          </a:p>
          <a:p>
            <a:pPr lvl="3">
              <a:defRPr sz="1800"/>
            </a:pPr>
            <a:r>
              <a:rPr sz="2250" dirty="0"/>
              <a:t>Corpo livello quattro</a:t>
            </a:r>
          </a:p>
          <a:p>
            <a:pPr lvl="4">
              <a:defRPr sz="1800"/>
            </a:pPr>
            <a:r>
              <a:rPr sz="2250" dirty="0"/>
              <a:t>Livello 5</a:t>
            </a:r>
          </a:p>
        </p:txBody>
      </p:sp>
    </p:spTree>
    <p:extLst>
      <p:ext uri="{BB962C8B-B14F-4D97-AF65-F5344CB8AC3E}">
        <p14:creationId xmlns:p14="http://schemas.microsoft.com/office/powerpoint/2010/main" xmlns="" val="4011941019"/>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Lst>
  <p:transition spd="med"/>
  <p:txStyles>
    <p:titleStyle>
      <a:lvl1pPr defTabSz="410751">
        <a:tabLst>
          <a:tab pos="2098402" algn="l"/>
        </a:tabLst>
        <a:defRPr sz="5625">
          <a:latin typeface="+mn-lt"/>
          <a:ea typeface="+mn-ea"/>
          <a:cs typeface="+mn-cs"/>
          <a:sym typeface="Candara"/>
        </a:defRPr>
      </a:lvl1pPr>
      <a:lvl2pPr indent="160729" defTabSz="410751">
        <a:tabLst>
          <a:tab pos="2098402" algn="l"/>
        </a:tabLst>
        <a:defRPr sz="5625">
          <a:latin typeface="+mn-lt"/>
          <a:ea typeface="+mn-ea"/>
          <a:cs typeface="+mn-cs"/>
          <a:sym typeface="Candara"/>
        </a:defRPr>
      </a:lvl2pPr>
      <a:lvl3pPr indent="321457" defTabSz="410751">
        <a:tabLst>
          <a:tab pos="2098402" algn="l"/>
        </a:tabLst>
        <a:defRPr sz="5625">
          <a:latin typeface="+mn-lt"/>
          <a:ea typeface="+mn-ea"/>
          <a:cs typeface="+mn-cs"/>
          <a:sym typeface="Candara"/>
        </a:defRPr>
      </a:lvl3pPr>
      <a:lvl4pPr indent="482186" defTabSz="410751">
        <a:tabLst>
          <a:tab pos="2098402" algn="l"/>
        </a:tabLst>
        <a:defRPr sz="5625">
          <a:latin typeface="+mn-lt"/>
          <a:ea typeface="+mn-ea"/>
          <a:cs typeface="+mn-cs"/>
          <a:sym typeface="Candara"/>
        </a:defRPr>
      </a:lvl4pPr>
      <a:lvl5pPr indent="642915" defTabSz="410751">
        <a:tabLst>
          <a:tab pos="2098402" algn="l"/>
        </a:tabLst>
        <a:defRPr sz="5625">
          <a:latin typeface="+mn-lt"/>
          <a:ea typeface="+mn-ea"/>
          <a:cs typeface="+mn-cs"/>
          <a:sym typeface="Candara"/>
        </a:defRPr>
      </a:lvl5pPr>
      <a:lvl6pPr indent="803643" defTabSz="410751">
        <a:tabLst>
          <a:tab pos="2098402" algn="l"/>
        </a:tabLst>
        <a:defRPr sz="5625">
          <a:latin typeface="+mn-lt"/>
          <a:ea typeface="+mn-ea"/>
          <a:cs typeface="+mn-cs"/>
          <a:sym typeface="Candara"/>
        </a:defRPr>
      </a:lvl6pPr>
      <a:lvl7pPr indent="964372" defTabSz="410751">
        <a:tabLst>
          <a:tab pos="2098402" algn="l"/>
        </a:tabLst>
        <a:defRPr sz="5625">
          <a:latin typeface="+mn-lt"/>
          <a:ea typeface="+mn-ea"/>
          <a:cs typeface="+mn-cs"/>
          <a:sym typeface="Candara"/>
        </a:defRPr>
      </a:lvl7pPr>
      <a:lvl8pPr indent="1125101" defTabSz="410751">
        <a:tabLst>
          <a:tab pos="2098402" algn="l"/>
        </a:tabLst>
        <a:defRPr sz="5625">
          <a:latin typeface="+mn-lt"/>
          <a:ea typeface="+mn-ea"/>
          <a:cs typeface="+mn-cs"/>
          <a:sym typeface="Candara"/>
        </a:defRPr>
      </a:lvl8pPr>
      <a:lvl9pPr indent="1285829" defTabSz="410751">
        <a:tabLst>
          <a:tab pos="2098402" algn="l"/>
        </a:tabLst>
        <a:defRPr sz="5625">
          <a:latin typeface="+mn-lt"/>
          <a:ea typeface="+mn-ea"/>
          <a:cs typeface="+mn-cs"/>
          <a:sym typeface="Candara"/>
        </a:defRPr>
      </a:lvl9pPr>
    </p:titleStyle>
    <p:bodyStyle>
      <a:lvl1pPr marL="0" indent="-277803" defTabSz="410751">
        <a:spcBef>
          <a:spcPts val="1266"/>
        </a:spcBef>
        <a:buSzPct val="75000"/>
        <a:buChar char="•"/>
        <a:defRPr sz="2250">
          <a:latin typeface="+mn-lt"/>
          <a:ea typeface="+mn-ea"/>
          <a:cs typeface="+mn-cs"/>
          <a:sym typeface="Candara"/>
        </a:defRPr>
      </a:lvl1pPr>
      <a:lvl2pPr marL="0" indent="-277803" defTabSz="410751">
        <a:spcBef>
          <a:spcPts val="1266"/>
        </a:spcBef>
        <a:buSzPct val="75000"/>
        <a:buChar char="•"/>
        <a:defRPr sz="2250">
          <a:latin typeface="+mn-lt"/>
          <a:ea typeface="+mn-ea"/>
          <a:cs typeface="+mn-cs"/>
          <a:sym typeface="Candara"/>
        </a:defRPr>
      </a:lvl2pPr>
      <a:lvl3pPr marL="0" indent="-277803" defTabSz="410751">
        <a:spcBef>
          <a:spcPts val="1266"/>
        </a:spcBef>
        <a:buSzPct val="75000"/>
        <a:buChar char="•"/>
        <a:defRPr sz="2250">
          <a:latin typeface="+mn-lt"/>
          <a:ea typeface="+mn-ea"/>
          <a:cs typeface="+mn-cs"/>
          <a:sym typeface="Candara"/>
        </a:defRPr>
      </a:lvl3pPr>
      <a:lvl4pPr marL="0" indent="-277803" defTabSz="410751">
        <a:spcBef>
          <a:spcPts val="1266"/>
        </a:spcBef>
        <a:buSzPct val="75000"/>
        <a:buChar char="•"/>
        <a:defRPr sz="2250">
          <a:latin typeface="+mn-lt"/>
          <a:ea typeface="+mn-ea"/>
          <a:cs typeface="+mn-cs"/>
          <a:sym typeface="Candara"/>
        </a:defRPr>
      </a:lvl4pPr>
      <a:lvl5pPr marL="0" indent="-277803" defTabSz="410751">
        <a:spcBef>
          <a:spcPts val="1266"/>
        </a:spcBef>
        <a:buSzPct val="75000"/>
        <a:buChar char="•"/>
        <a:defRPr sz="2250">
          <a:latin typeface="+mn-lt"/>
          <a:ea typeface="+mn-ea"/>
          <a:cs typeface="+mn-cs"/>
          <a:sym typeface="Candara"/>
        </a:defRPr>
      </a:lvl5pPr>
      <a:lvl6pPr marL="1840442" indent="-277803" defTabSz="410751">
        <a:spcBef>
          <a:spcPts val="281"/>
        </a:spcBef>
        <a:buSzPct val="75000"/>
        <a:buChar char="•"/>
        <a:defRPr sz="2250">
          <a:latin typeface="+mn-lt"/>
          <a:ea typeface="+mn-ea"/>
          <a:cs typeface="+mn-cs"/>
          <a:sym typeface="Candara"/>
        </a:defRPr>
      </a:lvl6pPr>
      <a:lvl7pPr marL="2152970" indent="-277803" defTabSz="410751">
        <a:spcBef>
          <a:spcPts val="281"/>
        </a:spcBef>
        <a:buSzPct val="75000"/>
        <a:buChar char="•"/>
        <a:defRPr sz="2250">
          <a:latin typeface="+mn-lt"/>
          <a:ea typeface="+mn-ea"/>
          <a:cs typeface="+mn-cs"/>
          <a:sym typeface="Candara"/>
        </a:defRPr>
      </a:lvl7pPr>
      <a:lvl8pPr marL="2465498" indent="-277803" defTabSz="410751">
        <a:spcBef>
          <a:spcPts val="281"/>
        </a:spcBef>
        <a:buSzPct val="75000"/>
        <a:buChar char="•"/>
        <a:defRPr sz="2250">
          <a:latin typeface="+mn-lt"/>
          <a:ea typeface="+mn-ea"/>
          <a:cs typeface="+mn-cs"/>
          <a:sym typeface="Candara"/>
        </a:defRPr>
      </a:lvl8pPr>
      <a:lvl9pPr marL="2778026" indent="-277803" defTabSz="410751">
        <a:spcBef>
          <a:spcPts val="281"/>
        </a:spcBef>
        <a:buSzPct val="75000"/>
        <a:buChar char="•"/>
        <a:defRPr sz="2250">
          <a:latin typeface="+mn-lt"/>
          <a:ea typeface="+mn-ea"/>
          <a:cs typeface="+mn-cs"/>
          <a:sym typeface="Candara"/>
        </a:defRPr>
      </a:lvl9pPr>
    </p:bodyStyle>
    <p:otherStyle>
      <a:lvl1pPr algn="ctr" defTabSz="410751">
        <a:defRPr>
          <a:solidFill>
            <a:schemeClr val="tx1"/>
          </a:solidFill>
          <a:latin typeface="+mn-lt"/>
          <a:ea typeface="+mn-ea"/>
          <a:cs typeface="+mn-cs"/>
          <a:sym typeface="Candara"/>
        </a:defRPr>
      </a:lvl1pPr>
      <a:lvl2pPr indent="160729" algn="ctr" defTabSz="410751">
        <a:defRPr>
          <a:solidFill>
            <a:schemeClr val="tx1"/>
          </a:solidFill>
          <a:latin typeface="+mn-lt"/>
          <a:ea typeface="+mn-ea"/>
          <a:cs typeface="+mn-cs"/>
          <a:sym typeface="Candara"/>
        </a:defRPr>
      </a:lvl2pPr>
      <a:lvl3pPr indent="321457" algn="ctr" defTabSz="410751">
        <a:defRPr>
          <a:solidFill>
            <a:schemeClr val="tx1"/>
          </a:solidFill>
          <a:latin typeface="+mn-lt"/>
          <a:ea typeface="+mn-ea"/>
          <a:cs typeface="+mn-cs"/>
          <a:sym typeface="Candara"/>
        </a:defRPr>
      </a:lvl3pPr>
      <a:lvl4pPr indent="482186" algn="ctr" defTabSz="410751">
        <a:defRPr>
          <a:solidFill>
            <a:schemeClr val="tx1"/>
          </a:solidFill>
          <a:latin typeface="+mn-lt"/>
          <a:ea typeface="+mn-ea"/>
          <a:cs typeface="+mn-cs"/>
          <a:sym typeface="Candara"/>
        </a:defRPr>
      </a:lvl4pPr>
      <a:lvl5pPr indent="642915" algn="ctr" defTabSz="410751">
        <a:defRPr>
          <a:solidFill>
            <a:schemeClr val="tx1"/>
          </a:solidFill>
          <a:latin typeface="+mn-lt"/>
          <a:ea typeface="+mn-ea"/>
          <a:cs typeface="+mn-cs"/>
          <a:sym typeface="Candara"/>
        </a:defRPr>
      </a:lvl5pPr>
      <a:lvl6pPr indent="803643" algn="ctr" defTabSz="410751">
        <a:defRPr>
          <a:solidFill>
            <a:schemeClr val="tx1"/>
          </a:solidFill>
          <a:latin typeface="+mn-lt"/>
          <a:ea typeface="+mn-ea"/>
          <a:cs typeface="+mn-cs"/>
          <a:sym typeface="Candara"/>
        </a:defRPr>
      </a:lvl6pPr>
      <a:lvl7pPr indent="964372" algn="ctr" defTabSz="410751">
        <a:defRPr>
          <a:solidFill>
            <a:schemeClr val="tx1"/>
          </a:solidFill>
          <a:latin typeface="+mn-lt"/>
          <a:ea typeface="+mn-ea"/>
          <a:cs typeface="+mn-cs"/>
          <a:sym typeface="Candara"/>
        </a:defRPr>
      </a:lvl7pPr>
      <a:lvl8pPr indent="1125101" algn="ctr" defTabSz="410751">
        <a:defRPr>
          <a:solidFill>
            <a:schemeClr val="tx1"/>
          </a:solidFill>
          <a:latin typeface="+mn-lt"/>
          <a:ea typeface="+mn-ea"/>
          <a:cs typeface="+mn-cs"/>
          <a:sym typeface="Candara"/>
        </a:defRPr>
      </a:lvl8pPr>
      <a:lvl9pPr indent="1285829" algn="ctr" defTabSz="410751">
        <a:defRPr>
          <a:solidFill>
            <a:schemeClr val="tx1"/>
          </a:solidFill>
          <a:latin typeface="+mn-lt"/>
          <a:ea typeface="+mn-ea"/>
          <a:cs typeface="+mn-cs"/>
          <a:sym typeface="Candara"/>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5/12/2023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xmlns="" val="408018801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coe.int/en/web/children/alternative-care" TargetMode="Externa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5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hyperlink" Target="https://essc-eu.org/" TargetMode="External"/><Relationship Id="rId2" Type="http://schemas.openxmlformats.org/officeDocument/2006/relationships/image" Target="../media/image31.png"/><Relationship Id="rId1" Type="http://schemas.openxmlformats.org/officeDocument/2006/relationships/slideLayout" Target="../slideLayouts/slideLayout30.xml"/><Relationship Id="rId4" Type="http://schemas.openxmlformats.org/officeDocument/2006/relationships/hyperlink" Target="mailto:conference@esn-eu.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5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3D6309B6-CFEA-4166-BB99-2EBCCF0E9C3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xmlns="" id="{9C63FF69-ADD7-4A4B-B14F-4FDFDBFBCB23}"/>
              </a:ext>
            </a:extLst>
          </p:cNvPr>
          <p:cNvSpPr>
            <a:spLocks noGrp="1"/>
          </p:cNvSpPr>
          <p:nvPr>
            <p:ph type="ctrTitle"/>
          </p:nvPr>
        </p:nvSpPr>
        <p:spPr>
          <a:xfrm>
            <a:off x="382984" y="1326996"/>
            <a:ext cx="6266543" cy="1282700"/>
          </a:xfrm>
        </p:spPr>
        <p:txBody>
          <a:bodyPr>
            <a:noAutofit/>
          </a:bodyPr>
          <a:lstStyle/>
          <a:p>
            <a:r>
              <a:rPr lang="es-ES" sz="4400" dirty="0">
                <a:solidFill>
                  <a:schemeClr val="bg1"/>
                </a:solidFill>
                <a:latin typeface="Arial" panose="020B0604020202020204" pitchFamily="34" charset="0"/>
                <a:cs typeface="Arial" panose="020B0604020202020204" pitchFamily="34" charset="0"/>
              </a:rPr>
              <a:t>THE EUROPEAN FAMILY SUPPORT NETWORK</a:t>
            </a:r>
          </a:p>
        </p:txBody>
      </p:sp>
      <p:sp>
        <p:nvSpPr>
          <p:cNvPr id="13" name="Marcador de número de diapositiva 12">
            <a:extLst>
              <a:ext uri="{FF2B5EF4-FFF2-40B4-BE49-F238E27FC236}">
                <a16:creationId xmlns:a16="http://schemas.microsoft.com/office/drawing/2014/main" xmlns="" id="{D054D67C-28F6-454E-8668-4404F056F8F4}"/>
              </a:ext>
            </a:extLst>
          </p:cNvPr>
          <p:cNvSpPr>
            <a:spLocks noGrp="1"/>
          </p:cNvSpPr>
          <p:nvPr>
            <p:ph type="sldNum" sz="quarter" idx="12"/>
          </p:nvPr>
        </p:nvSpPr>
        <p:spPr/>
        <p:txBody>
          <a:bodyPr/>
          <a:lstStyle/>
          <a:p>
            <a:fld id="{489A6DF4-A07D-47D0-8758-60FAF3B61B84}" type="slidenum">
              <a:rPr lang="es-ES" smtClean="0"/>
              <a:pPr/>
              <a:t>1</a:t>
            </a:fld>
            <a:endParaRPr lang="es-ES"/>
          </a:p>
        </p:txBody>
      </p:sp>
      <p:pic>
        <p:nvPicPr>
          <p:cNvPr id="8"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9173371" y="4522642"/>
            <a:ext cx="2599529" cy="1944833"/>
          </a:xfrm>
          <a:prstGeom prst="rect">
            <a:avLst/>
          </a:prstGeom>
          <a:noFill/>
          <a:ln>
            <a:noFill/>
          </a:ln>
          <a:extLst>
            <a:ext uri="{53640926-AAD7-44D8-BBD7-CCE9431645EC}">
              <a14:shadowObscured xmlns:a14="http://schemas.microsoft.com/office/drawing/2010/main" xmlns=""/>
            </a:ext>
          </a:extLst>
        </p:spPr>
      </p:pic>
      <p:pic>
        <p:nvPicPr>
          <p:cNvPr id="4" name="Imagen 3" descr="Imagen que contiene Interfaz de usuario gráfica&#10;&#10;Descripción generada automáticamente">
            <a:extLst>
              <a:ext uri="{FF2B5EF4-FFF2-40B4-BE49-F238E27FC236}">
                <a16:creationId xmlns:a16="http://schemas.microsoft.com/office/drawing/2014/main" xmlns="" id="{E4FE44D7-E713-47DB-A216-F6A4290C925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21311" y="6008878"/>
            <a:ext cx="4175760" cy="694944"/>
          </a:xfrm>
          <a:prstGeom prst="rect">
            <a:avLst/>
          </a:prstGeom>
        </p:spPr>
      </p:pic>
      <p:sp>
        <p:nvSpPr>
          <p:cNvPr id="3" name="CuadroTexto 2">
            <a:extLst>
              <a:ext uri="{FF2B5EF4-FFF2-40B4-BE49-F238E27FC236}">
                <a16:creationId xmlns:a16="http://schemas.microsoft.com/office/drawing/2014/main" xmlns="" id="{F1425F7D-F9CA-5CB5-AF5A-FB7C82073166}"/>
              </a:ext>
            </a:extLst>
          </p:cNvPr>
          <p:cNvSpPr txBox="1"/>
          <p:nvPr/>
        </p:nvSpPr>
        <p:spPr>
          <a:xfrm>
            <a:off x="7353300" y="1968346"/>
            <a:ext cx="4419600" cy="2062103"/>
          </a:xfrm>
          <a:prstGeom prst="rect">
            <a:avLst/>
          </a:prstGeom>
          <a:noFill/>
        </p:spPr>
        <p:txBody>
          <a:bodyPr wrap="square" rtlCol="0">
            <a:spAutoFit/>
          </a:bodyPr>
          <a:lstStyle/>
          <a:p>
            <a:pPr algn="ctr"/>
            <a:r>
              <a:rPr lang="es-ES" sz="3200" dirty="0">
                <a:solidFill>
                  <a:srgbClr val="2D3778"/>
                </a:solidFill>
              </a:rPr>
              <a:t>Training School</a:t>
            </a:r>
          </a:p>
          <a:p>
            <a:pPr algn="ctr"/>
            <a:r>
              <a:rPr lang="es-ES" sz="2400" dirty="0">
                <a:solidFill>
                  <a:srgbClr val="2D3778"/>
                </a:solidFill>
              </a:rPr>
              <a:t>FAMILY SUPPORT SKILLS:</a:t>
            </a:r>
          </a:p>
          <a:p>
            <a:pPr algn="ctr"/>
            <a:r>
              <a:rPr lang="es-ES" sz="2400" dirty="0">
                <a:solidFill>
                  <a:srgbClr val="2D3778"/>
                </a:solidFill>
              </a:rPr>
              <a:t>Creating an agenda for family workforce skills research development</a:t>
            </a:r>
          </a:p>
        </p:txBody>
      </p:sp>
    </p:spTree>
    <p:extLst>
      <p:ext uri="{BB962C8B-B14F-4D97-AF65-F5344CB8AC3E}">
        <p14:creationId xmlns:p14="http://schemas.microsoft.com/office/powerpoint/2010/main" xmlns="" val="2877120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352200" y="713140"/>
            <a:ext cx="11487600" cy="1274653"/>
          </a:xfrm>
        </p:spPr>
        <p:txBody>
          <a:bodyPr>
            <a:noAutofit/>
          </a:bodyPr>
          <a:lstStyle/>
          <a:p>
            <a:r>
              <a:rPr lang="en-US" sz="3200" b="1" dirty="0">
                <a:solidFill>
                  <a:schemeClr val="accent1"/>
                </a:solidFill>
                <a:latin typeface="Montserrat" panose="00000500000000000000" pitchFamily="2" charset="0"/>
                <a:cs typeface="Arial" panose="020B0604020202020204" pitchFamily="34" charset="0"/>
              </a:rPr>
              <a:t/>
            </a:r>
            <a:br>
              <a:rPr lang="en-US" sz="3200" b="1" dirty="0">
                <a:solidFill>
                  <a:schemeClr val="accent1"/>
                </a:solidFill>
                <a:latin typeface="Montserrat" panose="00000500000000000000" pitchFamily="2" charset="0"/>
                <a:cs typeface="Arial" panose="020B0604020202020204" pitchFamily="34" charset="0"/>
              </a:rPr>
            </a:br>
            <a:r>
              <a:rPr lang="en-US" sz="3200" b="1" dirty="0">
                <a:solidFill>
                  <a:schemeClr val="accent1"/>
                </a:solidFill>
                <a:latin typeface="Montserrat" panose="00000500000000000000" pitchFamily="2" charset="0"/>
                <a:cs typeface="Arial" panose="020B0604020202020204" pitchFamily="34" charset="0"/>
              </a:rPr>
              <a:t>Part 1- The parental neglect and domestic violence against children put them in a disadvantage situation </a:t>
            </a:r>
            <a:br>
              <a:rPr lang="en-US" sz="3200" b="1" dirty="0">
                <a:solidFill>
                  <a:schemeClr val="accent1"/>
                </a:solidFill>
                <a:latin typeface="Montserrat" panose="00000500000000000000" pitchFamily="2" charset="0"/>
                <a:cs typeface="Arial" panose="020B0604020202020204" pitchFamily="34" charset="0"/>
              </a:rPr>
            </a:b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10</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7" name="TextBox 6">
            <a:extLst>
              <a:ext uri="{FF2B5EF4-FFF2-40B4-BE49-F238E27FC236}">
                <a16:creationId xmlns:a16="http://schemas.microsoft.com/office/drawing/2014/main" xmlns="" id="{CD58F8F1-1519-843B-1299-8C1849083962}"/>
              </a:ext>
            </a:extLst>
          </p:cNvPr>
          <p:cNvSpPr txBox="1"/>
          <p:nvPr/>
        </p:nvSpPr>
        <p:spPr>
          <a:xfrm>
            <a:off x="352200" y="2305615"/>
            <a:ext cx="11698185" cy="3416320"/>
          </a:xfrm>
          <a:prstGeom prst="rect">
            <a:avLst/>
          </a:prstGeom>
          <a:noFill/>
        </p:spPr>
        <p:txBody>
          <a:bodyPr wrap="square">
            <a:spAutoFit/>
          </a:bodyPr>
          <a:lstStyle/>
          <a:p>
            <a:r>
              <a:rPr lang="en-US" sz="3600" dirty="0"/>
              <a:t>Parents face multiple challenges such as: </a:t>
            </a:r>
          </a:p>
          <a:p>
            <a:pPr marL="457200" indent="-457200">
              <a:buFont typeface="Arial" panose="020B0604020202020204" pitchFamily="34" charset="0"/>
              <a:buChar char="•"/>
            </a:pPr>
            <a:r>
              <a:rPr lang="en-US" sz="3600" dirty="0"/>
              <a:t>Poverty and social exclusion, </a:t>
            </a:r>
          </a:p>
          <a:p>
            <a:pPr marL="457200" indent="-457200">
              <a:buFont typeface="Arial" panose="020B0604020202020204" pitchFamily="34" charset="0"/>
              <a:buChar char="•"/>
            </a:pPr>
            <a:r>
              <a:rPr lang="en-US" sz="3600" dirty="0"/>
              <a:t>homeliness, </a:t>
            </a:r>
          </a:p>
          <a:p>
            <a:pPr marL="457200" indent="-457200">
              <a:buFont typeface="Arial" panose="020B0604020202020204" pitchFamily="34" charset="0"/>
              <a:buChar char="•"/>
            </a:pPr>
            <a:r>
              <a:rPr lang="en-US" sz="3600" dirty="0"/>
              <a:t>disabilities, </a:t>
            </a:r>
          </a:p>
          <a:p>
            <a:pPr marL="457200" indent="-457200">
              <a:buFont typeface="Arial" panose="020B0604020202020204" pitchFamily="34" charset="0"/>
              <a:buChar char="•"/>
            </a:pPr>
            <a:r>
              <a:rPr lang="en-US" sz="3600" dirty="0"/>
              <a:t>mental or physical health problems or substance-abuse</a:t>
            </a:r>
          </a:p>
          <a:p>
            <a:pPr marL="457200" indent="-457200">
              <a:buFont typeface="Arial" panose="020B0604020202020204" pitchFamily="34" charset="0"/>
              <a:buChar char="•"/>
            </a:pPr>
            <a:r>
              <a:rPr lang="en-US" sz="3600" dirty="0"/>
              <a:t>Migrant background </a:t>
            </a:r>
          </a:p>
        </p:txBody>
      </p:sp>
    </p:spTree>
    <p:extLst>
      <p:ext uri="{BB962C8B-B14F-4D97-AF65-F5344CB8AC3E}">
        <p14:creationId xmlns:p14="http://schemas.microsoft.com/office/powerpoint/2010/main" xmlns="" val="4125831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352200" y="713140"/>
            <a:ext cx="11487600" cy="1274653"/>
          </a:xfrm>
        </p:spPr>
        <p:txBody>
          <a:bodyPr>
            <a:noAutofit/>
          </a:bodyPr>
          <a:lstStyle/>
          <a:p>
            <a:r>
              <a:rPr lang="en-US" sz="3200" b="1" dirty="0">
                <a:solidFill>
                  <a:schemeClr val="accent1"/>
                </a:solidFill>
                <a:latin typeface="Montserrat" panose="00000500000000000000" pitchFamily="2" charset="0"/>
                <a:cs typeface="Arial" panose="020B0604020202020204" pitchFamily="34" charset="0"/>
              </a:rPr>
              <a:t/>
            </a:r>
            <a:br>
              <a:rPr lang="en-US" sz="3200" b="1" dirty="0">
                <a:solidFill>
                  <a:schemeClr val="accent1"/>
                </a:solidFill>
                <a:latin typeface="Montserrat" panose="00000500000000000000" pitchFamily="2" charset="0"/>
                <a:cs typeface="Arial" panose="020B0604020202020204" pitchFamily="34" charset="0"/>
              </a:rPr>
            </a:br>
            <a:r>
              <a:rPr lang="en-US" sz="3200" b="1" dirty="0">
                <a:solidFill>
                  <a:schemeClr val="accent1"/>
                </a:solidFill>
                <a:latin typeface="Montserrat" panose="00000500000000000000" pitchFamily="2" charset="0"/>
                <a:cs typeface="Arial" panose="020B0604020202020204" pitchFamily="34" charset="0"/>
              </a:rPr>
              <a:t/>
            </a:r>
            <a:br>
              <a:rPr lang="en-US" sz="3200" b="1" dirty="0">
                <a:solidFill>
                  <a:schemeClr val="accent1"/>
                </a:solidFill>
                <a:latin typeface="Montserrat" panose="00000500000000000000" pitchFamily="2" charset="0"/>
                <a:cs typeface="Arial" panose="020B0604020202020204" pitchFamily="34" charset="0"/>
              </a:rPr>
            </a:b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11</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7" name="TextBox 6">
            <a:extLst>
              <a:ext uri="{FF2B5EF4-FFF2-40B4-BE49-F238E27FC236}">
                <a16:creationId xmlns:a16="http://schemas.microsoft.com/office/drawing/2014/main" xmlns="" id="{CD58F8F1-1519-843B-1299-8C1849083962}"/>
              </a:ext>
            </a:extLst>
          </p:cNvPr>
          <p:cNvSpPr txBox="1"/>
          <p:nvPr/>
        </p:nvSpPr>
        <p:spPr>
          <a:xfrm>
            <a:off x="246907" y="1350466"/>
            <a:ext cx="11698185" cy="3539430"/>
          </a:xfrm>
          <a:prstGeom prst="rect">
            <a:avLst/>
          </a:prstGeom>
          <a:noFill/>
        </p:spPr>
        <p:txBody>
          <a:bodyPr wrap="square">
            <a:spAutoFit/>
          </a:bodyPr>
          <a:lstStyle/>
          <a:p>
            <a:endParaRPr lang="en-US" sz="2800" dirty="0"/>
          </a:p>
          <a:p>
            <a:pPr marL="285750" indent="-285750">
              <a:buFont typeface="Arial" panose="020B0604020202020204" pitchFamily="34" charset="0"/>
              <a:buChar char="•"/>
            </a:pPr>
            <a:r>
              <a:rPr lang="en-US" sz="2800" dirty="0"/>
              <a:t>Protecting children from neglect, violence and abuse is therefore most often best achieved </a:t>
            </a:r>
            <a:r>
              <a:rPr lang="en-US" sz="2800" b="1" dirty="0"/>
              <a:t>by helping families to address the wider challenges they face, whether they are chronic circumstances or a short-term crisis. </a:t>
            </a:r>
          </a:p>
          <a:p>
            <a:endParaRPr lang="en-US" sz="2800" b="1" dirty="0"/>
          </a:p>
          <a:p>
            <a:pPr marL="285750" indent="-285750">
              <a:buFont typeface="Arial" panose="020B0604020202020204" pitchFamily="34" charset="0"/>
              <a:buChar char="•"/>
            </a:pPr>
            <a:r>
              <a:rPr lang="en-US" sz="2800" dirty="0"/>
              <a:t>Good social work </a:t>
            </a:r>
            <a:r>
              <a:rPr lang="en-US" sz="2800" b="1" dirty="0"/>
              <a:t>cannot be risk-averse</a:t>
            </a:r>
            <a:r>
              <a:rPr lang="en-US" sz="2800" dirty="0"/>
              <a:t>. It must manage and mitigate risk while strengthening conditions to achieve </a:t>
            </a:r>
            <a:r>
              <a:rPr lang="en-US" sz="2800" b="1" dirty="0"/>
              <a:t>the long-term best interests of a child</a:t>
            </a:r>
            <a:r>
              <a:rPr lang="en-US" sz="2800" dirty="0"/>
              <a:t>.</a:t>
            </a:r>
            <a:endParaRPr lang="en-US" sz="2800" b="1" dirty="0"/>
          </a:p>
        </p:txBody>
      </p:sp>
      <p:sp>
        <p:nvSpPr>
          <p:cNvPr id="9" name="TextBox 8">
            <a:extLst>
              <a:ext uri="{FF2B5EF4-FFF2-40B4-BE49-F238E27FC236}">
                <a16:creationId xmlns:a16="http://schemas.microsoft.com/office/drawing/2014/main" xmlns="" id="{CEE585FE-FB2C-4298-9622-50948362C1D0}"/>
              </a:ext>
            </a:extLst>
          </p:cNvPr>
          <p:cNvSpPr txBox="1"/>
          <p:nvPr/>
        </p:nvSpPr>
        <p:spPr>
          <a:xfrm>
            <a:off x="352200" y="680388"/>
            <a:ext cx="11036924" cy="1077218"/>
          </a:xfrm>
          <a:prstGeom prst="rect">
            <a:avLst/>
          </a:prstGeom>
          <a:noFill/>
        </p:spPr>
        <p:txBody>
          <a:bodyPr wrap="square">
            <a:spAutoFit/>
          </a:bodyPr>
          <a:lstStyle/>
          <a:p>
            <a:r>
              <a:rPr lang="en-US" sz="3200" b="1" dirty="0">
                <a:solidFill>
                  <a:schemeClr val="accent1"/>
                </a:solidFill>
                <a:latin typeface="Montserrat" panose="00000500000000000000" pitchFamily="2" charset="0"/>
                <a:ea typeface="+mj-ea"/>
                <a:cs typeface="Arial" panose="020B0604020202020204" pitchFamily="34" charset="0"/>
              </a:rPr>
              <a:t>Part 1 - Public social services should work with families</a:t>
            </a:r>
            <a:endParaRPr lang="en-GB" sz="3200" b="1" dirty="0">
              <a:solidFill>
                <a:schemeClr val="accent1"/>
              </a:solidFill>
              <a:latin typeface="Montserrat" panose="00000500000000000000" pitchFamily="2" charset="0"/>
              <a:ea typeface="+mj-ea"/>
              <a:cs typeface="Arial" panose="020B0604020202020204" pitchFamily="34" charset="0"/>
            </a:endParaRPr>
          </a:p>
        </p:txBody>
      </p:sp>
    </p:spTree>
    <p:extLst>
      <p:ext uri="{BB962C8B-B14F-4D97-AF65-F5344CB8AC3E}">
        <p14:creationId xmlns:p14="http://schemas.microsoft.com/office/powerpoint/2010/main" xmlns="" val="1029846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432046" y="689725"/>
            <a:ext cx="11487600" cy="1053308"/>
          </a:xfrm>
        </p:spPr>
        <p:txBody>
          <a:bodyPr>
            <a:noAutofit/>
          </a:bodyPr>
          <a:lstStyle/>
          <a:p>
            <a:r>
              <a:rPr lang="en-US" sz="3200" b="1" dirty="0">
                <a:solidFill>
                  <a:schemeClr val="accent1"/>
                </a:solidFill>
                <a:latin typeface="Montserrat" panose="00000500000000000000" pitchFamily="2" charset="0"/>
                <a:cs typeface="Arial" panose="020B0604020202020204" pitchFamily="34" charset="0"/>
              </a:rPr>
              <a:t>Part 2 - The provision of family support: </a:t>
            </a: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12</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17" name="TextBox 16">
            <a:extLst>
              <a:ext uri="{FF2B5EF4-FFF2-40B4-BE49-F238E27FC236}">
                <a16:creationId xmlns:a16="http://schemas.microsoft.com/office/drawing/2014/main" xmlns="" id="{98CCA287-A8E3-C43A-0D75-5B487540713F}"/>
              </a:ext>
            </a:extLst>
          </p:cNvPr>
          <p:cNvSpPr txBox="1"/>
          <p:nvPr/>
        </p:nvSpPr>
        <p:spPr>
          <a:xfrm>
            <a:off x="432046" y="1662757"/>
            <a:ext cx="11647295" cy="3708708"/>
          </a:xfrm>
          <a:prstGeom prst="rect">
            <a:avLst/>
          </a:prstGeom>
          <a:noFill/>
        </p:spPr>
        <p:txBody>
          <a:bodyPr wrap="square">
            <a:spAutoFit/>
          </a:bodyPr>
          <a:lstStyle/>
          <a:p>
            <a:r>
              <a:rPr lang="en-US" sz="3200" dirty="0"/>
              <a:t>At national level: </a:t>
            </a:r>
          </a:p>
          <a:p>
            <a:pPr marL="457200" indent="-457200">
              <a:buFont typeface="Wingdings" panose="05000000000000000000" pitchFamily="2" charset="2"/>
              <a:buChar char="Ø"/>
            </a:pPr>
            <a:r>
              <a:rPr lang="en-US" sz="3200" dirty="0"/>
              <a:t>In most of the countries </a:t>
            </a:r>
            <a:r>
              <a:rPr lang="en-US" sz="3200" b="1" dirty="0"/>
              <a:t>parenting support services</a:t>
            </a:r>
            <a:r>
              <a:rPr lang="en-US" sz="3200" dirty="0"/>
              <a:t> are foreseen by </a:t>
            </a:r>
            <a:r>
              <a:rPr lang="en-US" sz="3200" b="1" dirty="0"/>
              <a:t>the national legislation</a:t>
            </a:r>
            <a:r>
              <a:rPr lang="en-US" sz="3200" dirty="0"/>
              <a:t>.</a:t>
            </a:r>
          </a:p>
          <a:p>
            <a:pPr marL="457200" indent="-457200">
              <a:buFont typeface="Wingdings" panose="05000000000000000000" pitchFamily="2" charset="2"/>
              <a:buChar char="Ø"/>
            </a:pPr>
            <a:endParaRPr lang="en-US" sz="3200" dirty="0"/>
          </a:p>
          <a:p>
            <a:pPr marL="457200" indent="-457200">
              <a:buFont typeface="Wingdings" panose="05000000000000000000" pitchFamily="2" charset="2"/>
              <a:buChar char="Ø"/>
            </a:pPr>
            <a:r>
              <a:rPr lang="en-US" sz="3200" dirty="0"/>
              <a:t>The provision of parenting services in most countries is designed and planned based on an evaluation.</a:t>
            </a:r>
          </a:p>
          <a:p>
            <a:endParaRPr lang="en-US" sz="1100" dirty="0"/>
          </a:p>
          <a:p>
            <a:endParaRPr lang="en-US" sz="3200" dirty="0"/>
          </a:p>
        </p:txBody>
      </p:sp>
    </p:spTree>
    <p:extLst>
      <p:ext uri="{BB962C8B-B14F-4D97-AF65-F5344CB8AC3E}">
        <p14:creationId xmlns:p14="http://schemas.microsoft.com/office/powerpoint/2010/main" xmlns="" val="3001825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432046" y="689725"/>
            <a:ext cx="11487600" cy="751689"/>
          </a:xfrm>
        </p:spPr>
        <p:txBody>
          <a:bodyPr>
            <a:noAutofit/>
          </a:bodyPr>
          <a:lstStyle/>
          <a:p>
            <a:r>
              <a:rPr lang="en-US" sz="3200" b="1" dirty="0">
                <a:solidFill>
                  <a:schemeClr val="accent1"/>
                </a:solidFill>
                <a:latin typeface="Montserrat" panose="00000500000000000000" pitchFamily="2" charset="0"/>
                <a:cs typeface="Arial" panose="020B0604020202020204" pitchFamily="34" charset="0"/>
              </a:rPr>
              <a:t>Part 2- The provision of family support: </a:t>
            </a: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13</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17" name="TextBox 16">
            <a:extLst>
              <a:ext uri="{FF2B5EF4-FFF2-40B4-BE49-F238E27FC236}">
                <a16:creationId xmlns:a16="http://schemas.microsoft.com/office/drawing/2014/main" xmlns="" id="{98CCA287-A8E3-C43A-0D75-5B487540713F}"/>
              </a:ext>
            </a:extLst>
          </p:cNvPr>
          <p:cNvSpPr txBox="1"/>
          <p:nvPr/>
        </p:nvSpPr>
        <p:spPr>
          <a:xfrm>
            <a:off x="272354" y="1141517"/>
            <a:ext cx="11647295" cy="5509200"/>
          </a:xfrm>
          <a:prstGeom prst="rect">
            <a:avLst/>
          </a:prstGeom>
          <a:noFill/>
        </p:spPr>
        <p:txBody>
          <a:bodyPr wrap="square">
            <a:spAutoFit/>
          </a:bodyPr>
          <a:lstStyle/>
          <a:p>
            <a:r>
              <a:rPr lang="en-US" sz="3200" dirty="0"/>
              <a:t>At international and EU level: </a:t>
            </a:r>
          </a:p>
          <a:p>
            <a:pPr marL="457200" indent="-457200">
              <a:buFont typeface="Wingdings" panose="05000000000000000000" pitchFamily="2" charset="2"/>
              <a:buChar char="Ø"/>
            </a:pPr>
            <a:r>
              <a:rPr lang="en-US" sz="3200" dirty="0"/>
              <a:t>UNCRC is clear: </a:t>
            </a:r>
            <a:r>
              <a:rPr lang="en-US" sz="3200" b="1" dirty="0"/>
              <a:t>parents</a:t>
            </a:r>
            <a:r>
              <a:rPr lang="en-US" sz="3200" dirty="0"/>
              <a:t>, legal or customary guardians have the primary responsibility for the upbringing and development of the child. But so do governments, nongovernmental actors and community-based organizations. </a:t>
            </a:r>
          </a:p>
          <a:p>
            <a:pPr marL="457200" indent="-457200">
              <a:buFont typeface="Wingdings" panose="05000000000000000000" pitchFamily="2" charset="2"/>
              <a:buChar char="Ø"/>
            </a:pPr>
            <a:r>
              <a:rPr lang="en-US" sz="3200" dirty="0"/>
              <a:t>International </a:t>
            </a:r>
            <a:r>
              <a:rPr lang="en-US" sz="3200" b="1" dirty="0"/>
              <a:t>obligations regarding family support services </a:t>
            </a:r>
            <a:r>
              <a:rPr lang="en-US" sz="3200" dirty="0"/>
              <a:t>are set out in UN Guidelines based on the principle of necessity</a:t>
            </a:r>
          </a:p>
          <a:p>
            <a:pPr marL="457200" indent="-457200">
              <a:buFont typeface="Wingdings" panose="05000000000000000000" pitchFamily="2" charset="2"/>
              <a:buChar char="Ø"/>
            </a:pPr>
            <a:r>
              <a:rPr lang="en-US" sz="3200" dirty="0"/>
              <a:t>International and European law – both EU and Council of Europe (</a:t>
            </a:r>
            <a:r>
              <a:rPr lang="en-US" sz="3200" dirty="0" err="1"/>
              <a:t>CoE</a:t>
            </a:r>
            <a:r>
              <a:rPr lang="en-US" sz="3200" dirty="0"/>
              <a:t>) provide for the right to family and gives the necessary measures how to respect this right. </a:t>
            </a:r>
          </a:p>
          <a:p>
            <a:endParaRPr lang="en-US" sz="3200" dirty="0"/>
          </a:p>
        </p:txBody>
      </p:sp>
    </p:spTree>
    <p:extLst>
      <p:ext uri="{BB962C8B-B14F-4D97-AF65-F5344CB8AC3E}">
        <p14:creationId xmlns:p14="http://schemas.microsoft.com/office/powerpoint/2010/main" xmlns="" val="1935174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432046" y="689725"/>
            <a:ext cx="11487600" cy="1053308"/>
          </a:xfrm>
        </p:spPr>
        <p:txBody>
          <a:bodyPr>
            <a:noAutofit/>
          </a:bodyPr>
          <a:lstStyle/>
          <a:p>
            <a:r>
              <a:rPr lang="en-US" sz="3200" b="1" dirty="0">
                <a:solidFill>
                  <a:schemeClr val="accent1"/>
                </a:solidFill>
                <a:latin typeface="Montserrat" panose="00000500000000000000" pitchFamily="2" charset="0"/>
                <a:cs typeface="Arial" panose="020B0604020202020204" pitchFamily="34" charset="0"/>
              </a:rPr>
              <a:t>Part 2 - The provision of parenting services on the alternative care</a:t>
            </a: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14</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17" name="TextBox 16">
            <a:extLst>
              <a:ext uri="{FF2B5EF4-FFF2-40B4-BE49-F238E27FC236}">
                <a16:creationId xmlns:a16="http://schemas.microsoft.com/office/drawing/2014/main" xmlns="" id="{98CCA287-A8E3-C43A-0D75-5B487540713F}"/>
              </a:ext>
            </a:extLst>
          </p:cNvPr>
          <p:cNvSpPr txBox="1"/>
          <p:nvPr/>
        </p:nvSpPr>
        <p:spPr>
          <a:xfrm>
            <a:off x="432047" y="1611823"/>
            <a:ext cx="11487600" cy="4031873"/>
          </a:xfrm>
          <a:prstGeom prst="rect">
            <a:avLst/>
          </a:prstGeom>
          <a:noFill/>
        </p:spPr>
        <p:txBody>
          <a:bodyPr wrap="square">
            <a:spAutoFit/>
          </a:bodyPr>
          <a:lstStyle/>
          <a:p>
            <a:pPr marL="1371600" lvl="2" indent="-457200">
              <a:buFont typeface="Arial" panose="020B0604020202020204" pitchFamily="34" charset="0"/>
              <a:buChar char="•"/>
            </a:pPr>
            <a:r>
              <a:rPr lang="en-US" sz="3200" dirty="0"/>
              <a:t>EU Child Guarantee mainly in a context of child poverty and social exclusion.</a:t>
            </a:r>
          </a:p>
          <a:p>
            <a:pPr marL="1371600" lvl="2" indent="-457200">
              <a:buFont typeface="Arial" panose="020B0604020202020204" pitchFamily="34" charset="0"/>
              <a:buChar char="•"/>
            </a:pPr>
            <a:r>
              <a:rPr lang="en-US" sz="3200" dirty="0"/>
              <a:t>Commission’s </a:t>
            </a:r>
            <a:r>
              <a:rPr lang="en-US" sz="3200" dirty="0" err="1"/>
              <a:t>recognises</a:t>
            </a:r>
            <a:r>
              <a:rPr lang="en-US" sz="3200" dirty="0"/>
              <a:t> the role of family support and the development of community-based services for children and families as crucial elements of </a:t>
            </a:r>
            <a:r>
              <a:rPr lang="en-US" sz="3200" b="1" dirty="0"/>
              <a:t>alternative care</a:t>
            </a:r>
            <a:r>
              <a:rPr lang="en-US" sz="3200" dirty="0"/>
              <a:t>. </a:t>
            </a:r>
          </a:p>
          <a:p>
            <a:pPr marL="1371600" lvl="2" indent="-457200">
              <a:buFont typeface="Arial" panose="020B0604020202020204" pitchFamily="34" charset="0"/>
              <a:buChar char="•"/>
            </a:pPr>
            <a:r>
              <a:rPr lang="en-US" sz="3200" dirty="0"/>
              <a:t>COE prepared recommendations for legal standards </a:t>
            </a:r>
            <a:r>
              <a:rPr lang="en-US" sz="3200" dirty="0">
                <a:hlinkClick r:id="rId5"/>
              </a:rPr>
              <a:t>https://www.coe.int/en/web/children/alternative-care</a:t>
            </a:r>
            <a:endParaRPr lang="en-US" sz="3200" dirty="0"/>
          </a:p>
          <a:p>
            <a:pPr marL="1371600" lvl="2" indent="-457200">
              <a:buFont typeface="Arial" panose="020B0604020202020204" pitchFamily="34" charset="0"/>
              <a:buChar char="•"/>
            </a:pPr>
            <a:r>
              <a:rPr lang="en-US" sz="3200" dirty="0"/>
              <a:t>UN Guidelines for the Alternative Care of Children</a:t>
            </a:r>
          </a:p>
        </p:txBody>
      </p:sp>
    </p:spTree>
    <p:extLst>
      <p:ext uri="{BB962C8B-B14F-4D97-AF65-F5344CB8AC3E}">
        <p14:creationId xmlns:p14="http://schemas.microsoft.com/office/powerpoint/2010/main" xmlns="" val="337852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582012" y="934483"/>
            <a:ext cx="10515600" cy="1820165"/>
          </a:xfrm>
        </p:spPr>
        <p:txBody>
          <a:bodyPr>
            <a:noAutofit/>
          </a:bodyPr>
          <a:lstStyle/>
          <a:p>
            <a:pPr algn="just"/>
            <a:r>
              <a:rPr lang="en-US" sz="3200" b="1" dirty="0">
                <a:solidFill>
                  <a:schemeClr val="accent1"/>
                </a:solidFill>
                <a:effectLst/>
                <a:latin typeface="Montserrat" panose="00000500000000000000" pitchFamily="2" charset="0"/>
                <a:ea typeface="Calibri" panose="020F0502020204030204" pitchFamily="34" charset="0"/>
                <a:cs typeface="Times New Roman" panose="02020603050405020304" pitchFamily="18" charset="0"/>
              </a:rPr>
              <a:t/>
            </a:r>
            <a:br>
              <a:rPr lang="en-US" sz="3200" b="1" dirty="0">
                <a:solidFill>
                  <a:schemeClr val="accent1"/>
                </a:solidFill>
                <a:effectLst/>
                <a:latin typeface="Montserrat" panose="00000500000000000000" pitchFamily="2" charset="0"/>
                <a:ea typeface="Calibri" panose="020F0502020204030204" pitchFamily="34" charset="0"/>
                <a:cs typeface="Times New Roman" panose="02020603050405020304" pitchFamily="18" charset="0"/>
              </a:rPr>
            </a:b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15</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pic>
        <p:nvPicPr>
          <p:cNvPr id="13" name="Picture 12" descr="Diagram&#10;&#10;Description automatically generated">
            <a:extLst>
              <a:ext uri="{FF2B5EF4-FFF2-40B4-BE49-F238E27FC236}">
                <a16:creationId xmlns:a16="http://schemas.microsoft.com/office/drawing/2014/main" xmlns="" id="{2935F00F-9000-FDEF-2D35-D8224E087395}"/>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802604" y="0"/>
            <a:ext cx="5398546" cy="6067425"/>
          </a:xfrm>
          <a:prstGeom prst="rect">
            <a:avLst/>
          </a:prstGeom>
        </p:spPr>
      </p:pic>
    </p:spTree>
    <p:extLst>
      <p:ext uri="{BB962C8B-B14F-4D97-AF65-F5344CB8AC3E}">
        <p14:creationId xmlns:p14="http://schemas.microsoft.com/office/powerpoint/2010/main" xmlns="" val="3699649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352200" y="934485"/>
            <a:ext cx="11487600" cy="1053308"/>
          </a:xfrm>
        </p:spPr>
        <p:txBody>
          <a:bodyPr>
            <a:noAutofit/>
          </a:bodyPr>
          <a:lstStyle/>
          <a:p>
            <a:r>
              <a:rPr lang="en-US" sz="3200" b="1" dirty="0">
                <a:solidFill>
                  <a:schemeClr val="accent1"/>
                </a:solidFill>
                <a:latin typeface="Montserrat" panose="00000500000000000000" pitchFamily="2" charset="0"/>
                <a:cs typeface="Arial" panose="020B0604020202020204" pitchFamily="34" charset="0"/>
              </a:rPr>
              <a:t>Part 3-Public social services provide a wide variety of family and parenting support mechanisms</a:t>
            </a: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16</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17" name="TextBox 16">
            <a:extLst>
              <a:ext uri="{FF2B5EF4-FFF2-40B4-BE49-F238E27FC236}">
                <a16:creationId xmlns:a16="http://schemas.microsoft.com/office/drawing/2014/main" xmlns="" id="{98CCA287-A8E3-C43A-0D75-5B487540713F}"/>
              </a:ext>
            </a:extLst>
          </p:cNvPr>
          <p:cNvSpPr txBox="1"/>
          <p:nvPr/>
        </p:nvSpPr>
        <p:spPr>
          <a:xfrm>
            <a:off x="352199" y="1987792"/>
            <a:ext cx="11647295" cy="4524315"/>
          </a:xfrm>
          <a:prstGeom prst="rect">
            <a:avLst/>
          </a:prstGeom>
          <a:noFill/>
        </p:spPr>
        <p:txBody>
          <a:bodyPr wrap="square">
            <a:spAutoFit/>
          </a:bodyPr>
          <a:lstStyle/>
          <a:p>
            <a:r>
              <a:rPr lang="en-US" sz="3200" dirty="0"/>
              <a:t>Amongst the social support the most important are: </a:t>
            </a:r>
          </a:p>
          <a:p>
            <a:pPr marL="457200" indent="-457200">
              <a:buFont typeface="Arial" panose="020B0604020202020204" pitchFamily="34" charset="0"/>
              <a:buChar char="•"/>
            </a:pPr>
            <a:r>
              <a:rPr lang="en-US" sz="3200" dirty="0"/>
              <a:t>from early childcare to health prevention and health promotion in the early years to </a:t>
            </a:r>
          </a:p>
          <a:p>
            <a:pPr marL="457200" indent="-457200">
              <a:buFont typeface="Arial" panose="020B0604020202020204" pitchFamily="34" charset="0"/>
              <a:buChar char="•"/>
            </a:pPr>
            <a:r>
              <a:rPr lang="en-US" sz="3200" dirty="0"/>
              <a:t>“progressive universalism” –when needs are stronger, the provision of services is also stronger</a:t>
            </a:r>
          </a:p>
          <a:p>
            <a:pPr marL="457200" indent="-457200">
              <a:buFont typeface="Arial" panose="020B0604020202020204" pitchFamily="34" charset="0"/>
              <a:buChar char="•"/>
            </a:pPr>
            <a:r>
              <a:rPr lang="en-US" sz="3200" dirty="0"/>
              <a:t>benefits, and targeted measures (such as free education materials, free school meals and free access to leisure and culture). </a:t>
            </a:r>
          </a:p>
          <a:p>
            <a:pPr marL="457200" indent="-457200">
              <a:buFont typeface="Arial" panose="020B0604020202020204" pitchFamily="34" charset="0"/>
              <a:buChar char="•"/>
            </a:pPr>
            <a:r>
              <a:rPr lang="en-US" sz="3200" dirty="0"/>
              <a:t>Preventive measures</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xmlns="" val="2286353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445273" y="934484"/>
            <a:ext cx="10652339" cy="838657"/>
          </a:xfrm>
        </p:spPr>
        <p:txBody>
          <a:bodyPr>
            <a:noAutofit/>
          </a:bodyPr>
          <a:lstStyle/>
          <a:p>
            <a:pPr algn="just"/>
            <a:r>
              <a:rPr lang="es-ES" sz="3200" b="1" dirty="0" err="1">
                <a:solidFill>
                  <a:schemeClr val="accent1"/>
                </a:solidFill>
                <a:latin typeface="Montserrat" panose="00000500000000000000" pitchFamily="2" charset="0"/>
                <a:cs typeface="Arial" panose="020B0604020202020204" pitchFamily="34" charset="0"/>
              </a:rPr>
              <a:t>Reflections</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the</a:t>
            </a:r>
            <a:r>
              <a:rPr lang="es-ES" sz="3200" b="1" dirty="0">
                <a:solidFill>
                  <a:schemeClr val="accent1"/>
                </a:solidFill>
                <a:latin typeface="Montserrat" panose="00000500000000000000" pitchFamily="2" charset="0"/>
                <a:cs typeface="Arial" panose="020B0604020202020204" pitchFamily="34" charset="0"/>
              </a:rPr>
              <a:t> Family Support –</a:t>
            </a:r>
            <a:r>
              <a:rPr lang="es-ES" sz="3200" b="1" dirty="0" err="1">
                <a:solidFill>
                  <a:schemeClr val="accent1"/>
                </a:solidFill>
                <a:latin typeface="Montserrat" panose="00000500000000000000" pitchFamily="2" charset="0"/>
                <a:cs typeface="Arial" panose="020B0604020202020204" pitchFamily="34" charset="0"/>
              </a:rPr>
              <a:t>the</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workforce</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behind</a:t>
            </a: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17</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10" name="TextBox 9">
            <a:extLst>
              <a:ext uri="{FF2B5EF4-FFF2-40B4-BE49-F238E27FC236}">
                <a16:creationId xmlns:a16="http://schemas.microsoft.com/office/drawing/2014/main" xmlns="" id="{971654F8-4E93-8208-CC41-F8358A895E1A}"/>
              </a:ext>
            </a:extLst>
          </p:cNvPr>
          <p:cNvSpPr txBox="1"/>
          <p:nvPr/>
        </p:nvSpPr>
        <p:spPr>
          <a:xfrm>
            <a:off x="524786" y="1496162"/>
            <a:ext cx="10829014" cy="5109091"/>
          </a:xfrm>
          <a:prstGeom prst="rect">
            <a:avLst/>
          </a:prstGeom>
          <a:noFill/>
        </p:spPr>
        <p:txBody>
          <a:bodyPr wrap="square">
            <a:spAutoFit/>
          </a:bodyPr>
          <a:lstStyle/>
          <a:p>
            <a:pPr algn="just"/>
            <a:endParaRPr lang="en-US" dirty="0"/>
          </a:p>
          <a:p>
            <a:pPr marL="285750" indent="-285750" algn="just">
              <a:buFont typeface="Arial" panose="020B0604020202020204" pitchFamily="34" charset="0"/>
              <a:buChar char="•"/>
            </a:pPr>
            <a:r>
              <a:rPr lang="en-US" sz="2000" dirty="0"/>
              <a:t>Fragmentation of services affect not only vulnerable families but all families</a:t>
            </a:r>
          </a:p>
          <a:p>
            <a:pPr marL="285750" indent="-285750" algn="just">
              <a:buFont typeface="Arial" panose="020B0604020202020204" pitchFamily="34" charset="0"/>
              <a:buChar char="•"/>
            </a:pPr>
            <a:endParaRPr lang="en-US" sz="2000" dirty="0"/>
          </a:p>
          <a:p>
            <a:pPr marL="285750" indent="-285750" algn="just">
              <a:buFont typeface="Arial" panose="020B0604020202020204" pitchFamily="34" charset="0"/>
              <a:buChar char="•"/>
            </a:pPr>
            <a:r>
              <a:rPr lang="en-US" sz="2000" dirty="0"/>
              <a:t>Complex situations requires joined up approaches: </a:t>
            </a:r>
          </a:p>
          <a:p>
            <a:pPr marL="742950" lvl="1" indent="-285750" algn="just">
              <a:buFont typeface="Arial" panose="020B0604020202020204" pitchFamily="34" charset="0"/>
              <a:buChar char="•"/>
            </a:pPr>
            <a:r>
              <a:rPr lang="en-US" sz="2000" dirty="0"/>
              <a:t>of different services ( care, education)</a:t>
            </a:r>
            <a:r>
              <a:rPr lang="en-US" sz="2000" b="1" dirty="0"/>
              <a:t> horizontal</a:t>
            </a:r>
            <a:r>
              <a:rPr lang="en-US" sz="2000" dirty="0"/>
              <a:t>, </a:t>
            </a:r>
          </a:p>
          <a:p>
            <a:pPr marL="742950" lvl="1" indent="-285750" algn="just">
              <a:buFont typeface="Arial" panose="020B0604020202020204" pitchFamily="34" charset="0"/>
              <a:buChar char="•"/>
            </a:pPr>
            <a:r>
              <a:rPr lang="en-US" sz="2000" dirty="0"/>
              <a:t>between age related services: transition between (home) and services- </a:t>
            </a:r>
            <a:r>
              <a:rPr lang="en-US" sz="2000" b="1" dirty="0"/>
              <a:t>vertical, </a:t>
            </a:r>
          </a:p>
          <a:p>
            <a:pPr marL="742950" lvl="1" indent="-285750" algn="just">
              <a:buFont typeface="Arial" panose="020B0604020202020204" pitchFamily="34" charset="0"/>
              <a:buChar char="•"/>
            </a:pPr>
            <a:r>
              <a:rPr lang="en-US" sz="2000" dirty="0"/>
              <a:t>of different level of public governance (local, regional, and national), </a:t>
            </a:r>
            <a:r>
              <a:rPr lang="en-US" sz="2000" b="1" dirty="0"/>
              <a:t>horizontal and vertical</a:t>
            </a:r>
          </a:p>
          <a:p>
            <a:pPr marL="285750" indent="-285750" algn="just">
              <a:buFont typeface="Arial" panose="020B0604020202020204" pitchFamily="34" charset="0"/>
              <a:buChar char="•"/>
            </a:pPr>
            <a:r>
              <a:rPr lang="en-US" sz="2000" b="1" dirty="0"/>
              <a:t>Specialist social services in the field of child protection </a:t>
            </a:r>
            <a:r>
              <a:rPr lang="en-US" sz="2000" dirty="0"/>
              <a:t>– in cooperation with other</a:t>
            </a:r>
            <a:r>
              <a:rPr lang="en-US" sz="2000" b="1" dirty="0"/>
              <a:t> statutory services</a:t>
            </a:r>
            <a:r>
              <a:rPr lang="en-US" sz="2000" dirty="0"/>
              <a:t>, such as health, education and the police – should always undertake a multidisciplinary assessment of the family’s situation, parenting skills, their impact on the child and the potential threat to the child. </a:t>
            </a:r>
          </a:p>
          <a:p>
            <a:pPr algn="just"/>
            <a:endParaRPr lang="en-US" dirty="0"/>
          </a:p>
          <a:p>
            <a:pPr algn="just"/>
            <a:endParaRPr lang="en-US" dirty="0"/>
          </a:p>
          <a:p>
            <a:pPr algn="just"/>
            <a:endParaRPr lang="en-US" dirty="0"/>
          </a:p>
          <a:p>
            <a:endParaRPr lang="en-US" dirty="0"/>
          </a:p>
          <a:p>
            <a:endParaRPr lang="en-US" b="1" dirty="0">
              <a:highlight>
                <a:srgbClr val="FFFF00"/>
              </a:highlight>
            </a:endParaRPr>
          </a:p>
          <a:p>
            <a:endParaRPr lang="en-US" b="1" dirty="0">
              <a:highlight>
                <a:srgbClr val="FFFF00"/>
              </a:highlight>
            </a:endParaRPr>
          </a:p>
        </p:txBody>
      </p:sp>
    </p:spTree>
    <p:extLst>
      <p:ext uri="{BB962C8B-B14F-4D97-AF65-F5344CB8AC3E}">
        <p14:creationId xmlns:p14="http://schemas.microsoft.com/office/powerpoint/2010/main" xmlns="" val="2012790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445273" y="934484"/>
            <a:ext cx="10652339" cy="838657"/>
          </a:xfrm>
        </p:spPr>
        <p:txBody>
          <a:bodyPr>
            <a:noAutofit/>
          </a:bodyPr>
          <a:lstStyle/>
          <a:p>
            <a:pPr algn="just"/>
            <a:r>
              <a:rPr lang="es-ES" sz="3200" b="1" dirty="0" err="1">
                <a:solidFill>
                  <a:schemeClr val="accent1"/>
                </a:solidFill>
                <a:latin typeface="Montserrat" panose="00000500000000000000" pitchFamily="2" charset="0"/>
                <a:cs typeface="Arial" panose="020B0604020202020204" pitchFamily="34" charset="0"/>
              </a:rPr>
              <a:t>Reflections</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the</a:t>
            </a:r>
            <a:r>
              <a:rPr lang="es-ES" sz="3200" b="1" dirty="0">
                <a:solidFill>
                  <a:schemeClr val="accent1"/>
                </a:solidFill>
                <a:latin typeface="Montserrat" panose="00000500000000000000" pitchFamily="2" charset="0"/>
                <a:cs typeface="Arial" panose="020B0604020202020204" pitchFamily="34" charset="0"/>
              </a:rPr>
              <a:t> Family Support –</a:t>
            </a:r>
            <a:r>
              <a:rPr lang="es-ES" sz="3200" b="1" dirty="0" err="1">
                <a:solidFill>
                  <a:schemeClr val="accent1"/>
                </a:solidFill>
                <a:latin typeface="Montserrat" panose="00000500000000000000" pitchFamily="2" charset="0"/>
                <a:cs typeface="Arial" panose="020B0604020202020204" pitchFamily="34" charset="0"/>
              </a:rPr>
              <a:t>the</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workforce</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behind</a:t>
            </a: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18</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10" name="TextBox 9">
            <a:extLst>
              <a:ext uri="{FF2B5EF4-FFF2-40B4-BE49-F238E27FC236}">
                <a16:creationId xmlns:a16="http://schemas.microsoft.com/office/drawing/2014/main" xmlns="" id="{971654F8-4E93-8208-CC41-F8358A895E1A}"/>
              </a:ext>
            </a:extLst>
          </p:cNvPr>
          <p:cNvSpPr txBox="1"/>
          <p:nvPr/>
        </p:nvSpPr>
        <p:spPr>
          <a:xfrm>
            <a:off x="524786" y="1496162"/>
            <a:ext cx="10829014" cy="5078313"/>
          </a:xfrm>
          <a:prstGeom prst="rect">
            <a:avLst/>
          </a:prstGeom>
          <a:noFill/>
        </p:spPr>
        <p:txBody>
          <a:bodyPr wrap="square">
            <a:spAutoFit/>
          </a:bodyPr>
          <a:lstStyle/>
          <a:p>
            <a:pPr algn="just"/>
            <a:endParaRPr lang="en-US" dirty="0"/>
          </a:p>
          <a:p>
            <a:pPr marL="285750" indent="-285750" algn="just">
              <a:buFont typeface="Arial" panose="020B0604020202020204" pitchFamily="34" charset="0"/>
              <a:buChar char="•"/>
            </a:pPr>
            <a:r>
              <a:rPr lang="en-US" dirty="0"/>
              <a:t>Design services to: </a:t>
            </a:r>
          </a:p>
          <a:p>
            <a:pPr marL="1257300" lvl="2" indent="-342900" algn="just">
              <a:buFont typeface="+mj-lt"/>
              <a:buAutoNum type="arabicPeriod"/>
            </a:pPr>
            <a:r>
              <a:rPr lang="en-US" b="1" dirty="0"/>
              <a:t>Working with families </a:t>
            </a:r>
            <a:r>
              <a:rPr lang="en-US" dirty="0"/>
              <a:t>(Child protection services (at different government levels) should implement measures around family support, financial benefits, parental support, family mediation and </a:t>
            </a:r>
            <a:r>
              <a:rPr lang="en-US" dirty="0" err="1"/>
              <a:t>personalised</a:t>
            </a:r>
            <a:r>
              <a:rPr lang="en-US" dirty="0"/>
              <a:t> work with children and families)</a:t>
            </a:r>
          </a:p>
          <a:p>
            <a:pPr marL="1257300" lvl="2" indent="-342900" algn="just">
              <a:buFont typeface="+mj-lt"/>
              <a:buAutoNum type="arabicPeriod"/>
            </a:pPr>
            <a:r>
              <a:rPr lang="en-US" b="1" dirty="0"/>
              <a:t>With vulnerable children </a:t>
            </a:r>
          </a:p>
          <a:p>
            <a:pPr marL="1257300" lvl="2" indent="-342900" algn="just">
              <a:buFont typeface="+mj-lt"/>
              <a:buAutoNum type="arabicPeriod"/>
            </a:pPr>
            <a:r>
              <a:rPr lang="en-US" b="1" dirty="0"/>
              <a:t>In partnership  </a:t>
            </a:r>
            <a:r>
              <a:rPr lang="en-US" dirty="0"/>
              <a:t>‘the coordination of different services is particularly necessary to help children escape from poverty and social exclusion.</a:t>
            </a:r>
          </a:p>
          <a:p>
            <a:pPr marL="1257300" lvl="2" indent="-342900" algn="just">
              <a:buFont typeface="+mj-lt"/>
              <a:buAutoNum type="arabicPeriod"/>
            </a:pPr>
            <a:r>
              <a:rPr lang="en-US" b="1" dirty="0"/>
              <a:t>Working for excellence </a:t>
            </a:r>
            <a:r>
              <a:rPr lang="en-US" dirty="0"/>
              <a:t>(It is necessary to ensure the quality of services, and in order to do so, needs assessment, performance management and cost effectiveness should be considered.) </a:t>
            </a:r>
          </a:p>
          <a:p>
            <a:pPr marL="285750" indent="-285750" algn="just">
              <a:buFont typeface="Arial" panose="020B0604020202020204" pitchFamily="34" charset="0"/>
              <a:buChar char="•"/>
            </a:pPr>
            <a:r>
              <a:rPr lang="en-US" dirty="0"/>
              <a:t>Address the shortage in the workforce and provide relevant training for all the professionals involved. </a:t>
            </a:r>
          </a:p>
          <a:p>
            <a:pPr marL="285750" indent="-285750" algn="just">
              <a:buFont typeface="Arial" panose="020B0604020202020204" pitchFamily="34" charset="0"/>
              <a:buChar char="•"/>
            </a:pPr>
            <a:r>
              <a:rPr lang="en-US" dirty="0"/>
              <a:t>Harmonization of the policies</a:t>
            </a:r>
          </a:p>
          <a:p>
            <a:pPr algn="just"/>
            <a:endParaRPr lang="en-US" dirty="0"/>
          </a:p>
          <a:p>
            <a:pPr algn="just"/>
            <a:endParaRPr lang="en-US" dirty="0"/>
          </a:p>
          <a:p>
            <a:pPr algn="just"/>
            <a:endParaRPr lang="en-US" dirty="0"/>
          </a:p>
          <a:p>
            <a:endParaRPr lang="en-US" dirty="0"/>
          </a:p>
          <a:p>
            <a:endParaRPr lang="en-US" b="1" dirty="0">
              <a:highlight>
                <a:srgbClr val="FFFF00"/>
              </a:highlight>
            </a:endParaRPr>
          </a:p>
          <a:p>
            <a:endParaRPr lang="en-US" b="1" dirty="0">
              <a:highlight>
                <a:srgbClr val="FFFF00"/>
              </a:highlight>
            </a:endParaRPr>
          </a:p>
        </p:txBody>
      </p:sp>
    </p:spTree>
    <p:extLst>
      <p:ext uri="{BB962C8B-B14F-4D97-AF65-F5344CB8AC3E}">
        <p14:creationId xmlns:p14="http://schemas.microsoft.com/office/powerpoint/2010/main" xmlns="" val="3657336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p:cNvSpPr>
            <a:spLocks noGrp="1"/>
          </p:cNvSpPr>
          <p:nvPr>
            <p:ph sz="half" idx="1"/>
          </p:nvPr>
        </p:nvSpPr>
        <p:spPr>
          <a:xfrm>
            <a:off x="0" y="0"/>
            <a:ext cx="12192000" cy="1556792"/>
          </a:xfrm>
          <a:solidFill>
            <a:srgbClr val="00507D"/>
          </a:solidFill>
        </p:spPr>
        <p:txBody>
          <a:bodyPr/>
          <a:lstStyle/>
          <a:p>
            <a:pPr indent="0" algn="l">
              <a:buNone/>
              <a:defRPr/>
            </a:pPr>
            <a:r>
              <a:rPr lang="fr-FR" b="1" dirty="0">
                <a:solidFill>
                  <a:srgbClr val="FFFFFF"/>
                </a:solidFill>
                <a:latin typeface="Arial" panose="020B0604020202020204" pitchFamily="34" charset="0"/>
                <a:cs typeface="Arial" panose="020B0604020202020204" pitchFamily="34" charset="0"/>
              </a:rPr>
              <a:t>    Integrated and </a:t>
            </a:r>
            <a:r>
              <a:rPr lang="fr-FR" b="1" dirty="0" err="1">
                <a:solidFill>
                  <a:srgbClr val="FFFFFF"/>
                </a:solidFill>
                <a:latin typeface="Arial" panose="020B0604020202020204" pitchFamily="34" charset="0"/>
                <a:cs typeface="Arial" panose="020B0604020202020204" pitchFamily="34" charset="0"/>
              </a:rPr>
              <a:t>shared</a:t>
            </a:r>
            <a:r>
              <a:rPr lang="fr-FR" b="1" dirty="0">
                <a:solidFill>
                  <a:srgbClr val="FFFFFF"/>
                </a:solidFill>
                <a:latin typeface="Arial" panose="020B0604020202020204" pitchFamily="34" charset="0"/>
                <a:cs typeface="Arial" panose="020B0604020202020204" pitchFamily="34" charset="0"/>
              </a:rPr>
              <a:t> </a:t>
            </a:r>
            <a:r>
              <a:rPr lang="fr-FR" b="1" dirty="0" err="1">
                <a:solidFill>
                  <a:srgbClr val="FFFFFF"/>
                </a:solidFill>
                <a:latin typeface="Arial" panose="020B0604020202020204" pitchFamily="34" charset="0"/>
                <a:cs typeface="Arial" panose="020B0604020202020204" pitchFamily="34" charset="0"/>
              </a:rPr>
              <a:t>assessment</a:t>
            </a:r>
            <a:r>
              <a:rPr lang="fr-FR" b="1" dirty="0">
                <a:solidFill>
                  <a:srgbClr val="FFFFFF"/>
                </a:solidFill>
                <a:latin typeface="Arial" panose="020B0604020202020204" pitchFamily="34" charset="0"/>
                <a:cs typeface="Arial" panose="020B0604020202020204" pitchFamily="34" charset="0"/>
              </a:rPr>
              <a:t> and care plan</a:t>
            </a:r>
            <a:endParaRPr lang="fr-FR" sz="2391" b="1" dirty="0">
              <a:solidFill>
                <a:srgbClr val="FFFFFF"/>
              </a:solidFill>
              <a:latin typeface="Arial" panose="020B0604020202020204" pitchFamily="34" charset="0"/>
              <a:cs typeface="Arial" panose="020B0604020202020204" pitchFamily="34" charset="0"/>
            </a:endParaRPr>
          </a:p>
          <a:p>
            <a:pPr indent="0" algn="l">
              <a:buNone/>
              <a:defRPr/>
            </a:pPr>
            <a:r>
              <a:rPr lang="fr-FR" sz="2391" b="1" dirty="0">
                <a:solidFill>
                  <a:srgbClr val="FFFFFF"/>
                </a:solidFill>
                <a:latin typeface="Arial" panose="020B0604020202020204" pitchFamily="34" charset="0"/>
                <a:cs typeface="Arial" panose="020B0604020202020204" pitchFamily="34" charset="0"/>
              </a:rPr>
              <a:t>     </a:t>
            </a:r>
            <a:r>
              <a:rPr lang="fr-FR" sz="2391" b="1" dirty="0" err="1">
                <a:solidFill>
                  <a:srgbClr val="FFFFFF"/>
                </a:solidFill>
                <a:latin typeface="Arial" panose="020B0604020202020204" pitchFamily="34" charset="0"/>
                <a:cs typeface="Arial" panose="020B0604020202020204" pitchFamily="34" charset="0"/>
              </a:rPr>
              <a:t>Ecological</a:t>
            </a:r>
            <a:r>
              <a:rPr lang="fr-FR" sz="2391" b="1" dirty="0">
                <a:solidFill>
                  <a:srgbClr val="FFFFFF"/>
                </a:solidFill>
                <a:latin typeface="Arial" panose="020B0604020202020204" pitchFamily="34" charset="0"/>
                <a:cs typeface="Arial" panose="020B0604020202020204" pitchFamily="34" charset="0"/>
              </a:rPr>
              <a:t> and </a:t>
            </a:r>
            <a:r>
              <a:rPr lang="fr-FR" sz="2391" b="1" dirty="0" err="1">
                <a:solidFill>
                  <a:srgbClr val="FFFFFF"/>
                </a:solidFill>
                <a:latin typeface="Arial" panose="020B0604020202020204" pitchFamily="34" charset="0"/>
                <a:cs typeface="Arial" panose="020B0604020202020204" pitchFamily="34" charset="0"/>
              </a:rPr>
              <a:t>Multidimensional</a:t>
            </a:r>
            <a:r>
              <a:rPr lang="fr-FR" sz="2391" b="1" dirty="0">
                <a:solidFill>
                  <a:srgbClr val="FFFFFF"/>
                </a:solidFill>
                <a:latin typeface="Arial" panose="020B0604020202020204" pitchFamily="34" charset="0"/>
                <a:cs typeface="Arial" panose="020B0604020202020204" pitchFamily="34" charset="0"/>
              </a:rPr>
              <a:t> </a:t>
            </a:r>
            <a:r>
              <a:rPr lang="fr-FR" sz="2391" b="1" dirty="0" err="1">
                <a:solidFill>
                  <a:srgbClr val="FFFFFF"/>
                </a:solidFill>
                <a:latin typeface="Arial" panose="020B0604020202020204" pitchFamily="34" charset="0"/>
                <a:cs typeface="Arial" panose="020B0604020202020204" pitchFamily="34" charset="0"/>
              </a:rPr>
              <a:t>approach</a:t>
            </a:r>
            <a:r>
              <a:rPr lang="fr-FR" sz="2391" b="1" dirty="0">
                <a:solidFill>
                  <a:srgbClr val="FFFFFF"/>
                </a:solidFill>
                <a:latin typeface="Arial" panose="020B0604020202020204" pitchFamily="34" charset="0"/>
                <a:cs typeface="Arial" panose="020B0604020202020204" pitchFamily="34" charset="0"/>
              </a:rPr>
              <a:t> =  sharing </a:t>
            </a:r>
            <a:r>
              <a:rPr lang="fr-FR" sz="2391" b="1" dirty="0" err="1">
                <a:solidFill>
                  <a:srgbClr val="FFFFFF"/>
                </a:solidFill>
                <a:latin typeface="Arial" panose="020B0604020202020204" pitchFamily="34" charset="0"/>
                <a:cs typeface="Arial" panose="020B0604020202020204" pitchFamily="34" charset="0"/>
              </a:rPr>
              <a:t>responsibilities</a:t>
            </a:r>
            <a:endParaRPr lang="fr-FR" sz="2391" b="1" dirty="0">
              <a:solidFill>
                <a:srgbClr val="FFFFFF"/>
              </a:solidFill>
              <a:latin typeface="Arial" panose="020B0604020202020204" pitchFamily="34" charset="0"/>
              <a:cs typeface="Arial" panose="020B0604020202020204" pitchFamily="34" charset="0"/>
            </a:endParaRPr>
          </a:p>
        </p:txBody>
      </p:sp>
      <p:sp>
        <p:nvSpPr>
          <p:cNvPr id="45058" name="CasellaDiTesto 5"/>
          <p:cNvSpPr txBox="1">
            <a:spLocks noChangeArrowheads="1"/>
          </p:cNvSpPr>
          <p:nvPr/>
        </p:nvSpPr>
        <p:spPr bwMode="auto">
          <a:xfrm>
            <a:off x="4873626" y="4720217"/>
            <a:ext cx="2016125" cy="271867"/>
          </a:xfrm>
          <a:prstGeom prst="rect">
            <a:avLst/>
          </a:prstGeom>
          <a:noFill/>
          <a:ln w="9525">
            <a:noFill/>
            <a:miter lim="800000"/>
            <a:headEnd/>
            <a:tailEnd/>
          </a:ln>
        </p:spPr>
        <p:txBody>
          <a:bodyPr lIns="91439" tIns="45719" rIns="91439" bIns="45719">
            <a:spAutoFit/>
          </a:bodyPr>
          <a:lstStyle/>
          <a:p>
            <a:pPr marL="0" marR="0" lvl="0" indent="0" algn="ctr" defTabSz="410751" rtl="0" eaLnBrk="1" fontAlgn="auto" latinLnBrk="0" hangingPunct="1">
              <a:lnSpc>
                <a:spcPts val="1406"/>
              </a:lnSpc>
              <a:spcBef>
                <a:spcPts val="0"/>
              </a:spcBef>
              <a:spcAft>
                <a:spcPts val="0"/>
              </a:spcAft>
              <a:buClr>
                <a:srgbClr val="000000"/>
              </a:buClr>
              <a:buSzPct val="100000"/>
              <a:buFontTx/>
              <a:buNone/>
              <a:tabLst/>
              <a:defRPr/>
            </a:pPr>
            <a:r>
              <a:rPr kumimoji="0" lang="it-IT" sz="1969" b="1" i="0" u="none" strike="noStrike" kern="0" cap="none" spc="0" normalizeH="0" baseline="0" noProof="0" dirty="0">
                <a:ln>
                  <a:noFill/>
                </a:ln>
                <a:solidFill>
                  <a:srgbClr val="53585F"/>
                </a:solidFill>
                <a:effectLst/>
                <a:uLnTx/>
                <a:uFillTx/>
                <a:latin typeface="Candara"/>
                <a:sym typeface="Candara"/>
              </a:rPr>
              <a:t>TARGET FAMILY</a:t>
            </a:r>
          </a:p>
        </p:txBody>
      </p:sp>
      <p:pic>
        <p:nvPicPr>
          <p:cNvPr id="45059" name="Picture 3"/>
          <p:cNvPicPr>
            <a:picLocks noChangeAspect="1" noChangeArrowheads="1"/>
          </p:cNvPicPr>
          <p:nvPr/>
        </p:nvPicPr>
        <p:blipFill>
          <a:blip r:embed="rId3" cstate="print"/>
          <a:srcRect/>
          <a:stretch>
            <a:fillRect/>
          </a:stretch>
        </p:blipFill>
        <p:spPr bwMode="auto">
          <a:xfrm>
            <a:off x="4873626" y="2906712"/>
            <a:ext cx="2159000" cy="1817688"/>
          </a:xfrm>
          <a:prstGeom prst="rect">
            <a:avLst/>
          </a:prstGeom>
          <a:noFill/>
          <a:ln w="9525">
            <a:noFill/>
            <a:miter lim="800000"/>
            <a:headEnd/>
            <a:tailEnd/>
          </a:ln>
        </p:spPr>
      </p:pic>
      <p:pic>
        <p:nvPicPr>
          <p:cNvPr id="45060" name="Picture 4"/>
          <p:cNvPicPr>
            <a:picLocks noChangeAspect="1" noChangeArrowheads="1"/>
          </p:cNvPicPr>
          <p:nvPr/>
        </p:nvPicPr>
        <p:blipFill>
          <a:blip r:embed="rId4" cstate="print"/>
          <a:srcRect/>
          <a:stretch>
            <a:fillRect/>
          </a:stretch>
        </p:blipFill>
        <p:spPr bwMode="auto">
          <a:xfrm>
            <a:off x="1991544" y="1772817"/>
            <a:ext cx="1066800" cy="1851025"/>
          </a:xfrm>
          <a:prstGeom prst="rect">
            <a:avLst/>
          </a:prstGeom>
          <a:noFill/>
          <a:ln w="9525">
            <a:noFill/>
            <a:miter lim="800000"/>
            <a:headEnd/>
            <a:tailEnd/>
          </a:ln>
        </p:spPr>
      </p:pic>
      <p:sp>
        <p:nvSpPr>
          <p:cNvPr id="45061" name="CasellaDiTesto 8"/>
          <p:cNvSpPr txBox="1">
            <a:spLocks noChangeArrowheads="1"/>
          </p:cNvSpPr>
          <p:nvPr/>
        </p:nvSpPr>
        <p:spPr bwMode="auto">
          <a:xfrm>
            <a:off x="1770777" y="3623841"/>
            <a:ext cx="1872208" cy="451404"/>
          </a:xfrm>
          <a:prstGeom prst="rect">
            <a:avLst/>
          </a:prstGeom>
          <a:noFill/>
          <a:ln w="9525">
            <a:noFill/>
            <a:miter lim="800000"/>
            <a:headEnd/>
            <a:tailEnd/>
          </a:ln>
        </p:spPr>
        <p:txBody>
          <a:bodyPr wrap="square" lIns="91439" tIns="45719" rIns="91439" bIns="45719">
            <a:spAutoFit/>
          </a:bodyPr>
          <a:lstStyle/>
          <a:p>
            <a:pPr marL="0" marR="0" lvl="0" indent="0" algn="ctr" defTabSz="410751" rtl="0" eaLnBrk="1" fontAlgn="auto" latinLnBrk="0" hangingPunct="1">
              <a:lnSpc>
                <a:spcPts val="1406"/>
              </a:lnSpc>
              <a:spcBef>
                <a:spcPts val="0"/>
              </a:spcBef>
              <a:spcAft>
                <a:spcPts val="0"/>
              </a:spcAft>
              <a:buClr>
                <a:srgbClr val="000000"/>
              </a:buClr>
              <a:buSzPct val="100000"/>
              <a:buFontTx/>
              <a:buNone/>
              <a:tabLst/>
              <a:defRPr/>
            </a:pPr>
            <a:r>
              <a:rPr kumimoji="0" lang="it-IT" sz="1406" b="1" i="0" u="none" strike="noStrike" kern="0" cap="none" spc="0" normalizeH="0" baseline="0" noProof="0" dirty="0">
                <a:ln>
                  <a:noFill/>
                </a:ln>
                <a:solidFill>
                  <a:srgbClr val="53585F"/>
                </a:solidFill>
                <a:effectLst/>
                <a:uLnTx/>
                <a:uFillTx/>
                <a:latin typeface="Candara"/>
                <a:sym typeface="Candara"/>
              </a:rPr>
              <a:t>Social </a:t>
            </a:r>
            <a:r>
              <a:rPr kumimoji="0" lang="it-IT" sz="1406" b="1" i="0" u="none" strike="noStrike" kern="0" cap="none" spc="0" normalizeH="0" baseline="0" noProof="0" dirty="0" err="1">
                <a:ln>
                  <a:noFill/>
                </a:ln>
                <a:solidFill>
                  <a:srgbClr val="53585F"/>
                </a:solidFill>
                <a:effectLst/>
                <a:uLnTx/>
                <a:uFillTx/>
                <a:latin typeface="Candara"/>
                <a:sym typeface="Candara"/>
              </a:rPr>
              <a:t>Worker</a:t>
            </a:r>
            <a:r>
              <a:rPr kumimoji="0" lang="it-IT" sz="1406" b="1" i="0" u="none" strike="noStrike" kern="0" cap="none" spc="0" normalizeH="0" baseline="0" noProof="0" dirty="0">
                <a:ln>
                  <a:noFill/>
                </a:ln>
                <a:solidFill>
                  <a:srgbClr val="53585F"/>
                </a:solidFill>
                <a:effectLst/>
                <a:uLnTx/>
                <a:uFillTx/>
                <a:latin typeface="Candara"/>
                <a:sym typeface="Candara"/>
              </a:rPr>
              <a:t> – case manager</a:t>
            </a:r>
          </a:p>
        </p:txBody>
      </p:sp>
      <p:pic>
        <p:nvPicPr>
          <p:cNvPr id="45062" name="Picture 5"/>
          <p:cNvPicPr>
            <a:picLocks noChangeAspect="1" noChangeArrowheads="1"/>
          </p:cNvPicPr>
          <p:nvPr/>
        </p:nvPicPr>
        <p:blipFill>
          <a:blip r:embed="rId5" cstate="print"/>
          <a:srcRect/>
          <a:stretch>
            <a:fillRect/>
          </a:stretch>
        </p:blipFill>
        <p:spPr bwMode="auto">
          <a:xfrm>
            <a:off x="5381625" y="5435600"/>
            <a:ext cx="1231900" cy="1422400"/>
          </a:xfrm>
          <a:prstGeom prst="rect">
            <a:avLst/>
          </a:prstGeom>
          <a:noFill/>
          <a:ln w="9525">
            <a:noFill/>
            <a:miter lim="800000"/>
            <a:headEnd/>
            <a:tailEnd/>
          </a:ln>
        </p:spPr>
      </p:pic>
      <p:sp>
        <p:nvSpPr>
          <p:cNvPr id="45063" name="CasellaDiTesto 10"/>
          <p:cNvSpPr txBox="1">
            <a:spLocks noChangeArrowheads="1"/>
          </p:cNvSpPr>
          <p:nvPr/>
        </p:nvSpPr>
        <p:spPr bwMode="auto">
          <a:xfrm>
            <a:off x="1954461" y="6374849"/>
            <a:ext cx="1512888" cy="271867"/>
          </a:xfrm>
          <a:prstGeom prst="rect">
            <a:avLst/>
          </a:prstGeom>
          <a:noFill/>
          <a:ln w="9525">
            <a:noFill/>
            <a:miter lim="800000"/>
            <a:headEnd/>
            <a:tailEnd/>
          </a:ln>
        </p:spPr>
        <p:txBody>
          <a:bodyPr lIns="91439" tIns="45719" rIns="91439" bIns="45719">
            <a:spAutoFit/>
          </a:bodyPr>
          <a:lstStyle/>
          <a:p>
            <a:pPr marL="0" marR="0" lvl="0" indent="0" algn="ctr" defTabSz="410751" rtl="0" eaLnBrk="1" fontAlgn="auto" latinLnBrk="0" hangingPunct="1">
              <a:lnSpc>
                <a:spcPts val="1406"/>
              </a:lnSpc>
              <a:spcBef>
                <a:spcPts val="0"/>
              </a:spcBef>
              <a:spcAft>
                <a:spcPts val="0"/>
              </a:spcAft>
              <a:buClr>
                <a:srgbClr val="000000"/>
              </a:buClr>
              <a:buSzPct val="100000"/>
              <a:buFontTx/>
              <a:buNone/>
              <a:tabLst/>
              <a:defRPr/>
            </a:pPr>
            <a:r>
              <a:rPr kumimoji="0" lang="it-IT" sz="1406" b="1" i="0" u="none" strike="noStrike" kern="0" cap="none" spc="0" normalizeH="0" baseline="0" noProof="0" dirty="0" err="1">
                <a:ln>
                  <a:noFill/>
                </a:ln>
                <a:solidFill>
                  <a:srgbClr val="444D26"/>
                </a:solidFill>
                <a:effectLst/>
                <a:uLnTx/>
                <a:uFillTx/>
                <a:latin typeface="Candara"/>
                <a:sym typeface="Candara"/>
              </a:rPr>
              <a:t>Psychologist</a:t>
            </a:r>
            <a:endParaRPr kumimoji="0" lang="it-IT" sz="1406" b="1" i="0" u="none" strike="noStrike" kern="0" cap="none" spc="0" normalizeH="0" baseline="0" noProof="0" dirty="0">
              <a:ln>
                <a:noFill/>
              </a:ln>
              <a:solidFill>
                <a:srgbClr val="444D26"/>
              </a:solidFill>
              <a:effectLst/>
              <a:uLnTx/>
              <a:uFillTx/>
              <a:latin typeface="Candara"/>
              <a:sym typeface="Candara"/>
            </a:endParaRPr>
          </a:p>
        </p:txBody>
      </p:sp>
      <p:pic>
        <p:nvPicPr>
          <p:cNvPr id="45064" name="Picture 6"/>
          <p:cNvPicPr>
            <a:picLocks noChangeAspect="1" noChangeArrowheads="1"/>
          </p:cNvPicPr>
          <p:nvPr/>
        </p:nvPicPr>
        <p:blipFill>
          <a:blip r:embed="rId6" cstate="print"/>
          <a:srcRect/>
          <a:stretch>
            <a:fillRect/>
          </a:stretch>
        </p:blipFill>
        <p:spPr bwMode="auto">
          <a:xfrm>
            <a:off x="9299576" y="1677333"/>
            <a:ext cx="1116013" cy="1876425"/>
          </a:xfrm>
          <a:prstGeom prst="rect">
            <a:avLst/>
          </a:prstGeom>
          <a:noFill/>
          <a:ln w="9525">
            <a:noFill/>
            <a:miter lim="800000"/>
            <a:headEnd/>
            <a:tailEnd/>
          </a:ln>
        </p:spPr>
      </p:pic>
      <p:sp>
        <p:nvSpPr>
          <p:cNvPr id="45065" name="CasellaDiTesto 12"/>
          <p:cNvSpPr txBox="1">
            <a:spLocks noChangeArrowheads="1"/>
          </p:cNvSpPr>
          <p:nvPr/>
        </p:nvSpPr>
        <p:spPr bwMode="auto">
          <a:xfrm>
            <a:off x="9299576" y="3665175"/>
            <a:ext cx="1614230" cy="630940"/>
          </a:xfrm>
          <a:prstGeom prst="rect">
            <a:avLst/>
          </a:prstGeom>
          <a:noFill/>
          <a:ln w="9525">
            <a:noFill/>
            <a:miter lim="800000"/>
            <a:headEnd/>
            <a:tailEnd/>
          </a:ln>
        </p:spPr>
        <p:txBody>
          <a:bodyPr wrap="square" lIns="91439" tIns="45719" rIns="91439" bIns="45719">
            <a:spAutoFit/>
          </a:bodyPr>
          <a:lstStyle/>
          <a:p>
            <a:pPr marL="0" marR="0" lvl="0" indent="0" algn="ctr" defTabSz="410751" rtl="0" eaLnBrk="1" fontAlgn="auto" latinLnBrk="0" hangingPunct="1">
              <a:lnSpc>
                <a:spcPts val="1406"/>
              </a:lnSpc>
              <a:spcBef>
                <a:spcPts val="0"/>
              </a:spcBef>
              <a:spcAft>
                <a:spcPts val="0"/>
              </a:spcAft>
              <a:buClr>
                <a:srgbClr val="000000"/>
              </a:buClr>
              <a:buSzPct val="100000"/>
              <a:buFontTx/>
              <a:buNone/>
              <a:tabLst/>
              <a:defRPr/>
            </a:pPr>
            <a:r>
              <a:rPr kumimoji="0" lang="it-IT" sz="1406" b="1" i="0" u="none" strike="noStrike" kern="0" cap="none" spc="0" normalizeH="0" baseline="0" noProof="0" dirty="0">
                <a:ln>
                  <a:noFill/>
                </a:ln>
                <a:solidFill>
                  <a:srgbClr val="53585F"/>
                </a:solidFill>
                <a:effectLst/>
                <a:uLnTx/>
                <a:uFillTx/>
                <a:latin typeface="Candara"/>
                <a:sym typeface="Candara"/>
              </a:rPr>
              <a:t>Family support/assistantHome care worker</a:t>
            </a:r>
          </a:p>
        </p:txBody>
      </p:sp>
      <p:pic>
        <p:nvPicPr>
          <p:cNvPr id="45066" name="Picture 7"/>
          <p:cNvPicPr>
            <a:picLocks noChangeAspect="1" noChangeArrowheads="1"/>
          </p:cNvPicPr>
          <p:nvPr/>
        </p:nvPicPr>
        <p:blipFill>
          <a:blip r:embed="rId7" cstate="print"/>
          <a:srcRect/>
          <a:stretch>
            <a:fillRect/>
          </a:stretch>
        </p:blipFill>
        <p:spPr bwMode="auto">
          <a:xfrm>
            <a:off x="1919536" y="4509121"/>
            <a:ext cx="1547812" cy="1835150"/>
          </a:xfrm>
          <a:prstGeom prst="rect">
            <a:avLst/>
          </a:prstGeom>
          <a:noFill/>
          <a:ln w="9525">
            <a:noFill/>
            <a:miter lim="800000"/>
            <a:headEnd/>
            <a:tailEnd/>
          </a:ln>
        </p:spPr>
      </p:pic>
      <p:sp>
        <p:nvSpPr>
          <p:cNvPr id="45067" name="CasellaDiTesto 14"/>
          <p:cNvSpPr txBox="1">
            <a:spLocks noChangeArrowheads="1"/>
          </p:cNvSpPr>
          <p:nvPr/>
        </p:nvSpPr>
        <p:spPr bwMode="auto">
          <a:xfrm>
            <a:off x="5280335" y="4978098"/>
            <a:ext cx="1368425" cy="451404"/>
          </a:xfrm>
          <a:prstGeom prst="rect">
            <a:avLst/>
          </a:prstGeom>
          <a:noFill/>
          <a:ln w="9525">
            <a:noFill/>
            <a:miter lim="800000"/>
            <a:headEnd/>
            <a:tailEnd/>
          </a:ln>
        </p:spPr>
        <p:txBody>
          <a:bodyPr lIns="91439" tIns="45719" rIns="91439" bIns="45719">
            <a:spAutoFit/>
          </a:bodyPr>
          <a:lstStyle/>
          <a:p>
            <a:pPr marL="0" marR="0" lvl="0" indent="0" algn="ctr" defTabSz="410751" rtl="0" eaLnBrk="1" fontAlgn="auto" latinLnBrk="0" hangingPunct="1">
              <a:lnSpc>
                <a:spcPts val="1406"/>
              </a:lnSpc>
              <a:spcBef>
                <a:spcPts val="0"/>
              </a:spcBef>
              <a:spcAft>
                <a:spcPts val="0"/>
              </a:spcAft>
              <a:buClr>
                <a:srgbClr val="000000"/>
              </a:buClr>
              <a:buSzPct val="100000"/>
              <a:buFontTx/>
              <a:buNone/>
              <a:tabLst/>
              <a:defRPr/>
            </a:pPr>
            <a:r>
              <a:rPr kumimoji="0" lang="it-IT" sz="1406" b="1" i="0" u="none" strike="noStrike" kern="0" cap="none" spc="0" normalizeH="0" baseline="0" noProof="0" dirty="0">
                <a:ln>
                  <a:noFill/>
                </a:ln>
                <a:solidFill>
                  <a:srgbClr val="53585F"/>
                </a:solidFill>
                <a:effectLst/>
                <a:uLnTx/>
                <a:uFillTx/>
                <a:latin typeface="Candara"/>
                <a:sym typeface="Candara"/>
              </a:rPr>
              <a:t>School /Teachers</a:t>
            </a:r>
          </a:p>
        </p:txBody>
      </p:sp>
      <p:sp>
        <p:nvSpPr>
          <p:cNvPr id="45069" name="CasellaDiTesto 16"/>
          <p:cNvSpPr txBox="1">
            <a:spLocks noChangeArrowheads="1"/>
          </p:cNvSpPr>
          <p:nvPr/>
        </p:nvSpPr>
        <p:spPr bwMode="auto">
          <a:xfrm>
            <a:off x="8296029" y="4717496"/>
            <a:ext cx="1908175" cy="451404"/>
          </a:xfrm>
          <a:prstGeom prst="rect">
            <a:avLst/>
          </a:prstGeom>
          <a:noFill/>
          <a:ln w="9525">
            <a:noFill/>
            <a:miter lim="800000"/>
            <a:headEnd/>
            <a:tailEnd/>
          </a:ln>
        </p:spPr>
        <p:txBody>
          <a:bodyPr lIns="91439" tIns="45719" rIns="91439" bIns="45719">
            <a:spAutoFit/>
          </a:bodyPr>
          <a:lstStyle/>
          <a:p>
            <a:pPr marL="0" marR="0" lvl="0" indent="0" algn="ctr" defTabSz="410751" rtl="0" eaLnBrk="1" fontAlgn="auto" latinLnBrk="0" hangingPunct="1">
              <a:lnSpc>
                <a:spcPts val="1406"/>
              </a:lnSpc>
              <a:spcBef>
                <a:spcPts val="0"/>
              </a:spcBef>
              <a:spcAft>
                <a:spcPts val="0"/>
              </a:spcAft>
              <a:buClr>
                <a:srgbClr val="000000"/>
              </a:buClr>
              <a:buSzPct val="100000"/>
              <a:buFontTx/>
              <a:buNone/>
              <a:tabLst/>
              <a:defRPr/>
            </a:pPr>
            <a:r>
              <a:rPr kumimoji="0" lang="it-IT" sz="1406" b="1" i="0" u="none" strike="noStrike" kern="0" cap="none" spc="0" normalizeH="0" baseline="0" noProof="0" dirty="0">
                <a:ln>
                  <a:noFill/>
                </a:ln>
                <a:solidFill>
                  <a:srgbClr val="53585F"/>
                </a:solidFill>
                <a:effectLst/>
                <a:uLnTx/>
                <a:uFillTx/>
                <a:latin typeface="Candara"/>
                <a:sym typeface="Candara"/>
              </a:rPr>
              <a:t>Family /Natural  </a:t>
            </a:r>
            <a:r>
              <a:rPr kumimoji="0" lang="it-IT" sz="1406" b="1" i="0" u="none" strike="noStrike" kern="0" cap="none" spc="0" normalizeH="0" baseline="0" noProof="0" dirty="0" err="1">
                <a:ln>
                  <a:noFill/>
                </a:ln>
                <a:solidFill>
                  <a:srgbClr val="53585F"/>
                </a:solidFill>
                <a:effectLst/>
                <a:uLnTx/>
                <a:uFillTx/>
                <a:latin typeface="Candara"/>
                <a:sym typeface="Candara"/>
              </a:rPr>
              <a:t>Helpers</a:t>
            </a:r>
            <a:endParaRPr kumimoji="0" lang="it-IT" sz="1406" b="1" i="0" u="none" strike="noStrike" kern="0" cap="none" spc="0" normalizeH="0" baseline="0" noProof="0" dirty="0">
              <a:ln>
                <a:noFill/>
              </a:ln>
              <a:solidFill>
                <a:srgbClr val="53585F"/>
              </a:solidFill>
              <a:effectLst/>
              <a:uLnTx/>
              <a:uFillTx/>
              <a:latin typeface="Candara"/>
              <a:sym typeface="Candara"/>
            </a:endParaRPr>
          </a:p>
        </p:txBody>
      </p:sp>
      <p:cxnSp>
        <p:nvCxnSpPr>
          <p:cNvPr id="2" name="Connettore 2 21"/>
          <p:cNvCxnSpPr>
            <a:cxnSpLocks noChangeShapeType="1"/>
          </p:cNvCxnSpPr>
          <p:nvPr/>
        </p:nvCxnSpPr>
        <p:spPr bwMode="auto">
          <a:xfrm>
            <a:off x="7248525" y="4292600"/>
            <a:ext cx="1008063" cy="431800"/>
          </a:xfrm>
          <a:prstGeom prst="straightConnector1">
            <a:avLst/>
          </a:prstGeom>
          <a:noFill/>
          <a:ln w="9525" algn="ctr">
            <a:solidFill>
              <a:srgbClr val="00507D"/>
            </a:solidFill>
            <a:round/>
            <a:headEnd/>
            <a:tailEnd type="arrow" w="med" len="med"/>
          </a:ln>
        </p:spPr>
      </p:cxnSp>
      <p:cxnSp>
        <p:nvCxnSpPr>
          <p:cNvPr id="45071" name="Connettore 2 22"/>
          <p:cNvCxnSpPr>
            <a:cxnSpLocks noChangeShapeType="1"/>
          </p:cNvCxnSpPr>
          <p:nvPr/>
        </p:nvCxnSpPr>
        <p:spPr bwMode="auto">
          <a:xfrm flipH="1" flipV="1">
            <a:off x="3431704" y="2996953"/>
            <a:ext cx="1295078" cy="936428"/>
          </a:xfrm>
          <a:prstGeom prst="straightConnector1">
            <a:avLst/>
          </a:prstGeom>
          <a:noFill/>
          <a:ln w="9525" algn="ctr">
            <a:solidFill>
              <a:srgbClr val="00507D"/>
            </a:solidFill>
            <a:round/>
            <a:headEnd/>
            <a:tailEnd type="arrow" w="med" len="med"/>
          </a:ln>
        </p:spPr>
      </p:cxnSp>
      <p:cxnSp>
        <p:nvCxnSpPr>
          <p:cNvPr id="45072" name="Connettore 2 23"/>
          <p:cNvCxnSpPr>
            <a:cxnSpLocks noChangeShapeType="1"/>
          </p:cNvCxnSpPr>
          <p:nvPr/>
        </p:nvCxnSpPr>
        <p:spPr bwMode="auto">
          <a:xfrm>
            <a:off x="6024563" y="5013325"/>
            <a:ext cx="0" cy="287338"/>
          </a:xfrm>
          <a:prstGeom prst="straightConnector1">
            <a:avLst/>
          </a:prstGeom>
          <a:noFill/>
          <a:ln w="9525" algn="ctr">
            <a:solidFill>
              <a:schemeClr val="tx1"/>
            </a:solidFill>
            <a:round/>
            <a:headEnd/>
            <a:tailEnd type="arrow" w="med" len="med"/>
          </a:ln>
        </p:spPr>
      </p:cxnSp>
      <p:cxnSp>
        <p:nvCxnSpPr>
          <p:cNvPr id="45073" name="Connettore 2 24"/>
          <p:cNvCxnSpPr>
            <a:cxnSpLocks noChangeShapeType="1"/>
          </p:cNvCxnSpPr>
          <p:nvPr/>
        </p:nvCxnSpPr>
        <p:spPr bwMode="auto">
          <a:xfrm flipV="1">
            <a:off x="6024564" y="2208121"/>
            <a:ext cx="661541" cy="573893"/>
          </a:xfrm>
          <a:prstGeom prst="straightConnector1">
            <a:avLst/>
          </a:prstGeom>
          <a:noFill/>
          <a:ln w="9525" algn="ctr">
            <a:solidFill>
              <a:srgbClr val="00507D"/>
            </a:solidFill>
            <a:round/>
            <a:headEnd/>
            <a:tailEnd type="arrow" w="med" len="med"/>
          </a:ln>
        </p:spPr>
      </p:cxnSp>
      <p:cxnSp>
        <p:nvCxnSpPr>
          <p:cNvPr id="45074" name="Connettore 2 25"/>
          <p:cNvCxnSpPr>
            <a:cxnSpLocks noChangeShapeType="1"/>
          </p:cNvCxnSpPr>
          <p:nvPr/>
        </p:nvCxnSpPr>
        <p:spPr bwMode="auto">
          <a:xfrm flipV="1">
            <a:off x="7320136" y="3212977"/>
            <a:ext cx="1512168" cy="288033"/>
          </a:xfrm>
          <a:prstGeom prst="straightConnector1">
            <a:avLst/>
          </a:prstGeom>
          <a:noFill/>
          <a:ln w="9525" algn="ctr">
            <a:solidFill>
              <a:schemeClr val="tx1"/>
            </a:solidFill>
            <a:round/>
            <a:headEnd/>
            <a:tailEnd type="arrow" w="med" len="med"/>
          </a:ln>
        </p:spPr>
      </p:cxnSp>
      <p:cxnSp>
        <p:nvCxnSpPr>
          <p:cNvPr id="45075" name="Connettore 2 26"/>
          <p:cNvCxnSpPr>
            <a:cxnSpLocks noChangeShapeType="1"/>
          </p:cNvCxnSpPr>
          <p:nvPr/>
        </p:nvCxnSpPr>
        <p:spPr bwMode="auto">
          <a:xfrm flipH="1">
            <a:off x="3648076" y="4508501"/>
            <a:ext cx="1079500" cy="720725"/>
          </a:xfrm>
          <a:prstGeom prst="straightConnector1">
            <a:avLst/>
          </a:prstGeom>
          <a:noFill/>
          <a:ln w="9525" algn="ctr">
            <a:solidFill>
              <a:schemeClr val="tx1"/>
            </a:solidFill>
            <a:round/>
            <a:headEnd/>
            <a:tailEnd type="arrow" w="med" len="med"/>
          </a:ln>
        </p:spPr>
      </p:cxnSp>
      <p:sp>
        <p:nvSpPr>
          <p:cNvPr id="45077" name="CasellaDiTesto 34"/>
          <p:cNvSpPr txBox="1">
            <a:spLocks noChangeArrowheads="1"/>
          </p:cNvSpPr>
          <p:nvPr/>
        </p:nvSpPr>
        <p:spPr bwMode="auto">
          <a:xfrm>
            <a:off x="4656237" y="1851303"/>
            <a:ext cx="2592288" cy="271867"/>
          </a:xfrm>
          <a:prstGeom prst="rect">
            <a:avLst/>
          </a:prstGeom>
          <a:noFill/>
          <a:ln w="9525">
            <a:noFill/>
            <a:miter lim="800000"/>
            <a:headEnd/>
            <a:tailEnd/>
          </a:ln>
        </p:spPr>
        <p:txBody>
          <a:bodyPr wrap="square" lIns="91439" tIns="45719" rIns="91439" bIns="45719">
            <a:spAutoFit/>
          </a:bodyPr>
          <a:lstStyle/>
          <a:p>
            <a:pPr marL="0" marR="0" lvl="0" indent="0" algn="ctr" defTabSz="410751" rtl="0" eaLnBrk="1" fontAlgn="auto" latinLnBrk="0" hangingPunct="1">
              <a:lnSpc>
                <a:spcPts val="1406"/>
              </a:lnSpc>
              <a:spcBef>
                <a:spcPts val="0"/>
              </a:spcBef>
              <a:spcAft>
                <a:spcPts val="0"/>
              </a:spcAft>
              <a:buClr>
                <a:srgbClr val="000000"/>
              </a:buClr>
              <a:buSzPct val="100000"/>
              <a:buFontTx/>
              <a:buNone/>
              <a:tabLst/>
              <a:defRPr/>
            </a:pPr>
            <a:r>
              <a:rPr kumimoji="0" lang="it-IT" sz="1406" b="1" i="0" u="none" strike="noStrike" kern="0" cap="none" spc="0" normalizeH="0" baseline="0" noProof="0" dirty="0" err="1">
                <a:ln>
                  <a:noFill/>
                </a:ln>
                <a:solidFill>
                  <a:srgbClr val="53585F"/>
                </a:solidFill>
                <a:effectLst/>
                <a:uLnTx/>
                <a:uFillTx/>
                <a:latin typeface="Candara"/>
                <a:sym typeface="Candara"/>
              </a:rPr>
              <a:t>Parents</a:t>
            </a:r>
            <a:r>
              <a:rPr kumimoji="0" lang="it-IT" sz="1406" b="1" i="0" u="none" strike="noStrike" kern="0" cap="none" spc="0" normalizeH="0" baseline="0" noProof="0" dirty="0">
                <a:ln>
                  <a:noFill/>
                </a:ln>
                <a:solidFill>
                  <a:srgbClr val="53585F"/>
                </a:solidFill>
                <a:effectLst/>
                <a:uLnTx/>
                <a:uFillTx/>
                <a:latin typeface="Candara"/>
                <a:sym typeface="Candara"/>
              </a:rPr>
              <a:t>’ &amp; </a:t>
            </a:r>
            <a:r>
              <a:rPr kumimoji="0" lang="it-IT" sz="1406" b="1" i="0" u="none" strike="noStrike" kern="0" cap="none" spc="0" normalizeH="0" baseline="0" noProof="0" dirty="0" err="1">
                <a:ln>
                  <a:noFill/>
                </a:ln>
                <a:solidFill>
                  <a:srgbClr val="53585F"/>
                </a:solidFill>
                <a:effectLst/>
                <a:uLnTx/>
                <a:uFillTx/>
                <a:latin typeface="Candara"/>
                <a:sym typeface="Candara"/>
              </a:rPr>
              <a:t>Children</a:t>
            </a:r>
            <a:r>
              <a:rPr kumimoji="0" lang="it-IT" sz="1406" b="1" i="0" u="none" strike="noStrike" kern="0" cap="none" spc="0" normalizeH="0" baseline="0" noProof="0" dirty="0">
                <a:ln>
                  <a:noFill/>
                </a:ln>
                <a:solidFill>
                  <a:srgbClr val="53585F"/>
                </a:solidFill>
                <a:effectLst/>
                <a:uLnTx/>
                <a:uFillTx/>
                <a:latin typeface="Candara"/>
                <a:sym typeface="Candara"/>
              </a:rPr>
              <a:t> </a:t>
            </a:r>
            <a:r>
              <a:rPr kumimoji="0" lang="it-IT" sz="1406" b="1" i="0" u="none" strike="noStrike" kern="0" cap="none" spc="0" normalizeH="0" baseline="0" noProof="0" dirty="0" err="1">
                <a:ln>
                  <a:noFill/>
                </a:ln>
                <a:solidFill>
                  <a:srgbClr val="53585F"/>
                </a:solidFill>
                <a:effectLst/>
                <a:uLnTx/>
                <a:uFillTx/>
                <a:latin typeface="Candara"/>
                <a:sym typeface="Candara"/>
              </a:rPr>
              <a:t>group</a:t>
            </a:r>
            <a:endParaRPr kumimoji="0" lang="it-IT" sz="1406" b="1" i="0" u="none" strike="noStrike" kern="0" cap="none" spc="0" normalizeH="0" baseline="0" noProof="0" dirty="0">
              <a:ln>
                <a:noFill/>
              </a:ln>
              <a:solidFill>
                <a:srgbClr val="53585F"/>
              </a:solidFill>
              <a:effectLst/>
              <a:uLnTx/>
              <a:uFillTx/>
              <a:latin typeface="Candara"/>
              <a:sym typeface="Candara"/>
            </a:endParaRPr>
          </a:p>
        </p:txBody>
      </p:sp>
      <p:pic>
        <p:nvPicPr>
          <p:cNvPr id="3" name="Picture 23"/>
          <p:cNvPicPr>
            <a:picLocks noChangeAspect="1" noChangeArrowheads="1"/>
          </p:cNvPicPr>
          <p:nvPr/>
        </p:nvPicPr>
        <p:blipFill>
          <a:blip r:embed="rId8" cstate="print"/>
          <a:srcRect/>
          <a:stretch>
            <a:fillRect/>
          </a:stretch>
        </p:blipFill>
        <p:spPr bwMode="auto">
          <a:xfrm>
            <a:off x="7464426" y="5168900"/>
            <a:ext cx="3203575" cy="1689100"/>
          </a:xfrm>
          <a:prstGeom prst="rect">
            <a:avLst/>
          </a:prstGeom>
          <a:solidFill>
            <a:srgbClr val="FFFFFF">
              <a:alpha val="0"/>
            </a:srgbClr>
          </a:solidFill>
          <a:ln w="9525">
            <a:noFill/>
            <a:miter lim="800000"/>
            <a:headEnd/>
            <a:tailEnd/>
          </a:ln>
        </p:spPr>
      </p:pic>
      <p:pic>
        <p:nvPicPr>
          <p:cNvPr id="6" name="Immagine 5"/>
          <p:cNvPicPr>
            <a:picLocks noChangeAspect="1"/>
          </p:cNvPicPr>
          <p:nvPr/>
        </p:nvPicPr>
        <p:blipFill>
          <a:blip r:embed="rId9" cstate="print"/>
          <a:stretch>
            <a:fillRect/>
          </a:stretch>
        </p:blipFill>
        <p:spPr>
          <a:xfrm>
            <a:off x="6613526" y="1641566"/>
            <a:ext cx="2592026" cy="1707003"/>
          </a:xfrm>
          <a:prstGeom prst="rect">
            <a:avLst/>
          </a:prstGeom>
        </p:spPr>
      </p:pic>
      <p:cxnSp>
        <p:nvCxnSpPr>
          <p:cNvPr id="26" name="Connettore 2 21"/>
          <p:cNvCxnSpPr>
            <a:cxnSpLocks noChangeShapeType="1"/>
          </p:cNvCxnSpPr>
          <p:nvPr/>
        </p:nvCxnSpPr>
        <p:spPr bwMode="auto">
          <a:xfrm flipV="1">
            <a:off x="7175500" y="3501011"/>
            <a:ext cx="2030051" cy="599425"/>
          </a:xfrm>
          <a:prstGeom prst="straightConnector1">
            <a:avLst/>
          </a:prstGeom>
          <a:noFill/>
          <a:ln w="9525" algn="ctr">
            <a:solidFill>
              <a:srgbClr val="00507D"/>
            </a:solidFill>
            <a:round/>
            <a:headEnd/>
            <a:tailEnd type="arrow" w="med" len="med"/>
          </a:ln>
        </p:spPr>
      </p:cxnSp>
      <p:cxnSp>
        <p:nvCxnSpPr>
          <p:cNvPr id="30" name="Connettore 2 22"/>
          <p:cNvCxnSpPr>
            <a:cxnSpLocks noChangeShapeType="1"/>
          </p:cNvCxnSpPr>
          <p:nvPr/>
        </p:nvCxnSpPr>
        <p:spPr bwMode="auto">
          <a:xfrm flipH="1">
            <a:off x="3467348" y="4508501"/>
            <a:ext cx="1549152" cy="927099"/>
          </a:xfrm>
          <a:prstGeom prst="straightConnector1">
            <a:avLst/>
          </a:prstGeom>
          <a:noFill/>
          <a:ln w="9525" algn="ctr">
            <a:solidFill>
              <a:srgbClr val="00507D"/>
            </a:solidFill>
            <a:round/>
            <a:headEnd/>
            <a:tailEnd type="arrow" w="med" len="med"/>
          </a:ln>
        </p:spPr>
      </p:cxnSp>
      <p:cxnSp>
        <p:nvCxnSpPr>
          <p:cNvPr id="34" name="Connettore 2 21"/>
          <p:cNvCxnSpPr>
            <a:cxnSpLocks noChangeShapeType="1"/>
            <a:stCxn id="45058" idx="3"/>
          </p:cNvCxnSpPr>
          <p:nvPr/>
        </p:nvCxnSpPr>
        <p:spPr bwMode="auto">
          <a:xfrm flipH="1">
            <a:off x="6487465" y="4856151"/>
            <a:ext cx="402286" cy="579449"/>
          </a:xfrm>
          <a:prstGeom prst="straightConnector1">
            <a:avLst/>
          </a:prstGeom>
          <a:noFill/>
          <a:ln w="9525" algn="ctr">
            <a:solidFill>
              <a:srgbClr val="00507D"/>
            </a:solidFill>
            <a:round/>
            <a:headEnd/>
            <a:tailEnd type="arrow" w="med" len="med"/>
          </a:ln>
        </p:spPr>
      </p:cxnSp>
    </p:spTree>
    <p:extLst>
      <p:ext uri="{BB962C8B-B14F-4D97-AF65-F5344CB8AC3E}">
        <p14:creationId xmlns:p14="http://schemas.microsoft.com/office/powerpoint/2010/main" xmlns="" val="2674172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560989" y="1847880"/>
            <a:ext cx="10771789" cy="1555839"/>
          </a:xfrm>
        </p:spPr>
        <p:txBody>
          <a:bodyPr>
            <a:noAutofit/>
          </a:bodyPr>
          <a:lstStyle/>
          <a:p>
            <a:r>
              <a:rPr lang="en-US" sz="3600" b="1" i="1" dirty="0">
                <a:solidFill>
                  <a:schemeClr val="accent1"/>
                </a:solidFill>
                <a:latin typeface="Montserrat" panose="00000500000000000000" pitchFamily="2" charset="0"/>
                <a:cs typeface="Arial" panose="020B0604020202020204" pitchFamily="34" charset="0"/>
              </a:rPr>
              <a:t>Reflection on the role of public services: assessing the support mechanisms provided by family and parenting services</a:t>
            </a:r>
            <a:endParaRPr lang="es-ES" sz="3600" b="1" i="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2</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4" name="CuadroTexto 3">
            <a:extLst>
              <a:ext uri="{FF2B5EF4-FFF2-40B4-BE49-F238E27FC236}">
                <a16:creationId xmlns:a16="http://schemas.microsoft.com/office/drawing/2014/main" xmlns="" id="{93184693-2154-488D-86E1-49B091E39687}"/>
              </a:ext>
            </a:extLst>
          </p:cNvPr>
          <p:cNvSpPr txBox="1"/>
          <p:nvPr/>
        </p:nvSpPr>
        <p:spPr>
          <a:xfrm>
            <a:off x="582012" y="3625062"/>
            <a:ext cx="11048999" cy="954107"/>
          </a:xfrm>
          <a:prstGeom prst="rect">
            <a:avLst/>
          </a:prstGeom>
          <a:noFill/>
        </p:spPr>
        <p:txBody>
          <a:bodyPr wrap="square" rtlCol="0">
            <a:spAutoFit/>
          </a:bodyPr>
          <a:lstStyle/>
          <a:p>
            <a:pPr algn="just" fontAlgn="base"/>
            <a:r>
              <a:rPr lang="es-ES" sz="2800" b="1" dirty="0">
                <a:latin typeface="Montserrat" panose="00000500000000000000" pitchFamily="2" charset="0"/>
                <a:cs typeface="Arial" panose="020B0604020202020204" pitchFamily="34" charset="0"/>
              </a:rPr>
              <a:t>Elona Bokshi</a:t>
            </a:r>
          </a:p>
          <a:p>
            <a:pPr algn="just" fontAlgn="base"/>
            <a:r>
              <a:rPr lang="es-ES" sz="2800" b="1" dirty="0">
                <a:latin typeface="Montserrat" panose="00000500000000000000" pitchFamily="2" charset="0"/>
                <a:cs typeface="Arial" panose="020B0604020202020204" pitchFamily="34" charset="0"/>
              </a:rPr>
              <a:t>Policy Manager, European Social Network (ESN)</a:t>
            </a:r>
          </a:p>
        </p:txBody>
      </p:sp>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Tree>
    <p:extLst>
      <p:ext uri="{BB962C8B-B14F-4D97-AF65-F5344CB8AC3E}">
        <p14:creationId xmlns:p14="http://schemas.microsoft.com/office/powerpoint/2010/main" xmlns="" val="1904188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445273" y="934484"/>
            <a:ext cx="10652339" cy="838657"/>
          </a:xfrm>
        </p:spPr>
        <p:txBody>
          <a:bodyPr>
            <a:noAutofit/>
          </a:bodyPr>
          <a:lstStyle/>
          <a:p>
            <a:pPr algn="just"/>
            <a:r>
              <a:rPr lang="es-ES" sz="3200" b="1" dirty="0" err="1">
                <a:solidFill>
                  <a:schemeClr val="accent1"/>
                </a:solidFill>
                <a:latin typeface="Montserrat" panose="00000500000000000000" pitchFamily="2" charset="0"/>
                <a:cs typeface="Arial" panose="020B0604020202020204" pitchFamily="34" charset="0"/>
              </a:rPr>
              <a:t>ESN’s</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current</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work</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on</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the</a:t>
            </a:r>
            <a:r>
              <a:rPr lang="es-ES" sz="3200" b="1" dirty="0">
                <a:solidFill>
                  <a:schemeClr val="accent1"/>
                </a:solidFill>
                <a:latin typeface="Montserrat" panose="00000500000000000000" pitchFamily="2" charset="0"/>
                <a:cs typeface="Arial" panose="020B0604020202020204" pitchFamily="34" charset="0"/>
              </a:rPr>
              <a:t> </a:t>
            </a:r>
            <a:r>
              <a:rPr lang="es-ES" sz="3200" b="1" dirty="0" err="1">
                <a:solidFill>
                  <a:schemeClr val="accent1"/>
                </a:solidFill>
                <a:latin typeface="Montserrat" panose="00000500000000000000" pitchFamily="2" charset="0"/>
                <a:cs typeface="Arial" panose="020B0604020202020204" pitchFamily="34" charset="0"/>
              </a:rPr>
              <a:t>workforce</a:t>
            </a: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20</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10" name="TextBox 9">
            <a:extLst>
              <a:ext uri="{FF2B5EF4-FFF2-40B4-BE49-F238E27FC236}">
                <a16:creationId xmlns:a16="http://schemas.microsoft.com/office/drawing/2014/main" xmlns="" id="{971654F8-4E93-8208-CC41-F8358A895E1A}"/>
              </a:ext>
            </a:extLst>
          </p:cNvPr>
          <p:cNvSpPr txBox="1"/>
          <p:nvPr/>
        </p:nvSpPr>
        <p:spPr>
          <a:xfrm>
            <a:off x="524786" y="2010387"/>
            <a:ext cx="10829014" cy="3970318"/>
          </a:xfrm>
          <a:prstGeom prst="rect">
            <a:avLst/>
          </a:prstGeom>
          <a:noFill/>
        </p:spPr>
        <p:txBody>
          <a:bodyPr wrap="square">
            <a:spAutoFit/>
          </a:bodyPr>
          <a:lstStyle/>
          <a:p>
            <a:pPr marL="342900" indent="-342900" algn="l">
              <a:buFont typeface="+mj-lt"/>
              <a:buAutoNum type="arabicPeriod"/>
            </a:pPr>
            <a:r>
              <a:rPr lang="en-US" b="0" i="0" dirty="0">
                <a:solidFill>
                  <a:srgbClr val="0D2B99"/>
                </a:solidFill>
                <a:effectLst/>
                <a:latin typeface="Univers" panose="020B0503020202020204" pitchFamily="34" charset="0"/>
              </a:rPr>
              <a:t>Side by Side – ESN’s new project to tackle violence against children</a:t>
            </a:r>
          </a:p>
          <a:p>
            <a:pPr algn="l"/>
            <a:endParaRPr lang="en-US" b="0" i="0" dirty="0">
              <a:solidFill>
                <a:srgbClr val="0D2B99"/>
              </a:solidFill>
              <a:effectLst/>
              <a:latin typeface="Univers" panose="020B0503020202020204" pitchFamily="34" charset="0"/>
            </a:endParaRPr>
          </a:p>
          <a:p>
            <a:pPr lvl="1"/>
            <a:r>
              <a:rPr lang="en-US" b="0" i="0" dirty="0">
                <a:solidFill>
                  <a:srgbClr val="0D2B99"/>
                </a:solidFill>
                <a:effectLst/>
                <a:latin typeface="Univers" panose="020B0503020202020204" pitchFamily="34" charset="0"/>
              </a:rPr>
              <a:t>Study </a:t>
            </a:r>
            <a:r>
              <a:rPr lang="en-US" dirty="0">
                <a:solidFill>
                  <a:srgbClr val="0D2B99"/>
                </a:solidFill>
                <a:latin typeface="Univers" panose="020B0503020202020204" pitchFamily="34" charset="0"/>
              </a:rPr>
              <a:t>visit in Ireland </a:t>
            </a:r>
          </a:p>
          <a:p>
            <a:pPr lvl="1"/>
            <a:endParaRPr lang="en-US" b="0" i="0" dirty="0">
              <a:solidFill>
                <a:srgbClr val="0D2B99"/>
              </a:solidFill>
              <a:effectLst/>
              <a:latin typeface="Univers" panose="020B0503020202020204" pitchFamily="34" charset="0"/>
            </a:endParaRPr>
          </a:p>
          <a:p>
            <a:pPr marL="742950" lvl="1" indent="-285750">
              <a:buFont typeface="Arial" panose="020B0604020202020204" pitchFamily="34" charset="0"/>
              <a:buChar char="•"/>
            </a:pPr>
            <a:r>
              <a:rPr lang="en-US" b="0" i="0" dirty="0" err="1">
                <a:solidFill>
                  <a:srgbClr val="0D2B99"/>
                </a:solidFill>
                <a:effectLst/>
                <a:latin typeface="Univers" panose="020B0503020202020204" pitchFamily="34" charset="0"/>
              </a:rPr>
              <a:t>Tusla</a:t>
            </a:r>
            <a:r>
              <a:rPr lang="en-US" b="0" i="0" dirty="0">
                <a:solidFill>
                  <a:srgbClr val="0D2B99"/>
                </a:solidFill>
                <a:effectLst/>
                <a:latin typeface="Univers" panose="020B0503020202020204" pitchFamily="34" charset="0"/>
              </a:rPr>
              <a:t> ( Child and Family Agency) has developed </a:t>
            </a:r>
            <a:r>
              <a:rPr lang="en-US" b="0" i="0" dirty="0" err="1">
                <a:solidFill>
                  <a:srgbClr val="0D2B99"/>
                </a:solidFill>
                <a:effectLst/>
                <a:latin typeface="Univers" panose="020B0503020202020204" pitchFamily="34" charset="0"/>
              </a:rPr>
              <a:t>Meitheal</a:t>
            </a:r>
            <a:r>
              <a:rPr lang="en-US" b="0" i="0" dirty="0">
                <a:solidFill>
                  <a:srgbClr val="0D2B99"/>
                </a:solidFill>
                <a:effectLst/>
                <a:latin typeface="Univers" panose="020B0503020202020204" pitchFamily="34" charset="0"/>
              </a:rPr>
              <a:t> as a national early intervention practice model to ensure that the needs and strengths of children and their families are effectively identified, understood and responded to in a timely way so that children and families get the help and support needed to improve children’s outcomes and to </a:t>
            </a:r>
            <a:r>
              <a:rPr lang="en-US" b="0" i="0" dirty="0" err="1">
                <a:solidFill>
                  <a:srgbClr val="0D2B99"/>
                </a:solidFill>
                <a:effectLst/>
                <a:latin typeface="Univers" panose="020B0503020202020204" pitchFamily="34" charset="0"/>
              </a:rPr>
              <a:t>realise</a:t>
            </a:r>
            <a:r>
              <a:rPr lang="en-US" b="0" i="0" dirty="0">
                <a:solidFill>
                  <a:srgbClr val="0D2B99"/>
                </a:solidFill>
                <a:effectLst/>
                <a:latin typeface="Univers" panose="020B0503020202020204" pitchFamily="34" charset="0"/>
              </a:rPr>
              <a:t> their rights. </a:t>
            </a:r>
          </a:p>
          <a:p>
            <a:pPr marL="742950" lvl="1" indent="-285750">
              <a:buFont typeface="Arial" panose="020B0604020202020204" pitchFamily="34" charset="0"/>
              <a:buChar char="•"/>
            </a:pPr>
            <a:endParaRPr lang="en-US" b="0" i="0" dirty="0">
              <a:solidFill>
                <a:srgbClr val="0D2B99"/>
              </a:solidFill>
              <a:effectLst/>
              <a:latin typeface="Univers" panose="020B0503020202020204" pitchFamily="34" charset="0"/>
            </a:endParaRPr>
          </a:p>
          <a:p>
            <a:pPr marL="742950" lvl="1" indent="-285750">
              <a:buFont typeface="Arial" panose="020B0604020202020204" pitchFamily="34" charset="0"/>
              <a:buChar char="•"/>
            </a:pPr>
            <a:r>
              <a:rPr lang="en-US" dirty="0">
                <a:solidFill>
                  <a:srgbClr val="0D2B99"/>
                </a:solidFill>
                <a:latin typeface="Univers" panose="020B0503020202020204" pitchFamily="34" charset="0"/>
              </a:rPr>
              <a:t>T</a:t>
            </a:r>
            <a:r>
              <a:rPr lang="en-US" b="0" i="0" dirty="0">
                <a:solidFill>
                  <a:srgbClr val="0D2B99"/>
                </a:solidFill>
                <a:effectLst/>
                <a:latin typeface="Univers" panose="020B0503020202020204" pitchFamily="34" charset="0"/>
              </a:rPr>
              <a:t>raining needs assessment </a:t>
            </a:r>
          </a:p>
          <a:p>
            <a:pPr algn="l"/>
            <a:endParaRPr lang="en-US" b="0" i="0" dirty="0">
              <a:solidFill>
                <a:srgbClr val="0D2B99"/>
              </a:solidFill>
              <a:effectLst/>
              <a:latin typeface="Univers" panose="020B0503020202020204" pitchFamily="34" charset="0"/>
            </a:endParaRPr>
          </a:p>
          <a:p>
            <a:pPr algn="l"/>
            <a:r>
              <a:rPr lang="en-US" dirty="0">
                <a:solidFill>
                  <a:srgbClr val="0D2B99"/>
                </a:solidFill>
                <a:latin typeface="Univers" panose="020B0503020202020204" pitchFamily="34" charset="0"/>
              </a:rPr>
              <a:t>SISSWEC project and EP roundtable on Investing in the </a:t>
            </a:r>
            <a:r>
              <a:rPr lang="en-US" b="0" i="0" dirty="0">
                <a:solidFill>
                  <a:srgbClr val="0D2B99"/>
                </a:solidFill>
                <a:effectLst/>
                <a:latin typeface="Univers" panose="020B0503020202020204" pitchFamily="34" charset="0"/>
              </a:rPr>
              <a:t>Workforce of Social </a:t>
            </a:r>
            <a:r>
              <a:rPr lang="en-US" dirty="0">
                <a:solidFill>
                  <a:srgbClr val="0D2B99"/>
                </a:solidFill>
                <a:latin typeface="Univers" panose="020B0503020202020204" pitchFamily="34" charset="0"/>
              </a:rPr>
              <a:t>S</a:t>
            </a:r>
            <a:r>
              <a:rPr lang="en-US" b="0" i="0" dirty="0">
                <a:solidFill>
                  <a:srgbClr val="0D2B99"/>
                </a:solidFill>
                <a:effectLst/>
                <a:latin typeface="Univers" panose="020B0503020202020204" pitchFamily="34" charset="0"/>
              </a:rPr>
              <a:t>ervices </a:t>
            </a:r>
          </a:p>
          <a:p>
            <a:pPr algn="l"/>
            <a:endParaRPr lang="en-US" b="0" i="0" dirty="0">
              <a:solidFill>
                <a:srgbClr val="0D2B99"/>
              </a:solidFill>
              <a:effectLst/>
              <a:latin typeface="Univers" panose="020B0503020202020204" pitchFamily="34" charset="0"/>
            </a:endParaRPr>
          </a:p>
        </p:txBody>
      </p:sp>
    </p:spTree>
    <p:extLst>
      <p:ext uri="{BB962C8B-B14F-4D97-AF65-F5344CB8AC3E}">
        <p14:creationId xmlns:p14="http://schemas.microsoft.com/office/powerpoint/2010/main" xmlns="" val="2358015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2520C1-74D1-E332-54DA-B20CEBFF1F97}"/>
              </a:ext>
            </a:extLst>
          </p:cNvPr>
          <p:cNvSpPr>
            <a:spLocks noGrp="1"/>
          </p:cNvSpPr>
          <p:nvPr>
            <p:ph type="title"/>
          </p:nvPr>
        </p:nvSpPr>
        <p:spPr>
          <a:xfrm>
            <a:off x="270076" y="1139516"/>
            <a:ext cx="11258321" cy="561964"/>
          </a:xfrm>
        </p:spPr>
        <p:txBody>
          <a:bodyPr>
            <a:normAutofit fontScale="90000"/>
          </a:bodyPr>
          <a:lstStyle/>
          <a:p>
            <a:pPr algn="ctr"/>
            <a:r>
              <a:rPr lang="fr-BE" i="1" dirty="0">
                <a:solidFill>
                  <a:srgbClr val="FF2349"/>
                </a:solidFill>
                <a:latin typeface="Montserrat" panose="00000500000000000000" pitchFamily="2" charset="0"/>
              </a:rPr>
              <a:t/>
            </a:r>
            <a:br>
              <a:rPr lang="fr-BE" i="1" dirty="0">
                <a:solidFill>
                  <a:srgbClr val="FF2349"/>
                </a:solidFill>
                <a:latin typeface="Montserrat" panose="00000500000000000000" pitchFamily="2" charset="0"/>
              </a:rPr>
            </a:br>
            <a:endParaRPr lang="x-none" i="1" dirty="0">
              <a:solidFill>
                <a:srgbClr val="FF2349"/>
              </a:solidFill>
            </a:endParaRPr>
          </a:p>
        </p:txBody>
      </p:sp>
      <p:graphicFrame>
        <p:nvGraphicFramePr>
          <p:cNvPr id="5" name="Content Placeholder 4">
            <a:extLst>
              <a:ext uri="{FF2B5EF4-FFF2-40B4-BE49-F238E27FC236}">
                <a16:creationId xmlns:a16="http://schemas.microsoft.com/office/drawing/2014/main" xmlns="" id="{547E704F-288D-39EB-9754-F86920A147B2}"/>
              </a:ext>
            </a:extLst>
          </p:cNvPr>
          <p:cNvGraphicFramePr>
            <a:graphicFrameLocks noGrp="1"/>
          </p:cNvGraphicFramePr>
          <p:nvPr>
            <p:ph idx="1"/>
            <p:extLst>
              <p:ext uri="{D42A27DB-BD31-4B8C-83A1-F6EECF244321}">
                <p14:modId xmlns:p14="http://schemas.microsoft.com/office/powerpoint/2010/main" xmlns="" val="46453038"/>
              </p:ext>
            </p:extLst>
          </p:nvPr>
        </p:nvGraphicFramePr>
        <p:xfrm>
          <a:off x="474563" y="1331089"/>
          <a:ext cx="11447361" cy="48382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FC516327-C50D-FB99-DCD1-A232C558B905}"/>
              </a:ext>
            </a:extLst>
          </p:cNvPr>
          <p:cNvSpPr txBox="1"/>
          <p:nvPr/>
        </p:nvSpPr>
        <p:spPr>
          <a:xfrm>
            <a:off x="1820849" y="865971"/>
            <a:ext cx="8195807" cy="523220"/>
          </a:xfrm>
          <a:prstGeom prst="rect">
            <a:avLst/>
          </a:prstGeom>
          <a:noFill/>
        </p:spPr>
        <p:txBody>
          <a:bodyPr wrap="square">
            <a:spAutoFit/>
          </a:bodyPr>
          <a:lstStyle/>
          <a:p>
            <a:pPr algn="ctr"/>
            <a:r>
              <a:rPr lang="en-US" sz="2800" b="1" dirty="0"/>
              <a:t>Practices</a:t>
            </a:r>
          </a:p>
        </p:txBody>
      </p:sp>
    </p:spTree>
    <p:extLst>
      <p:ext uri="{BB962C8B-B14F-4D97-AF65-F5344CB8AC3E}">
        <p14:creationId xmlns:p14="http://schemas.microsoft.com/office/powerpoint/2010/main" xmlns="" val="578958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2520C1-74D1-E332-54DA-B20CEBFF1F97}"/>
              </a:ext>
            </a:extLst>
          </p:cNvPr>
          <p:cNvSpPr>
            <a:spLocks noGrp="1"/>
          </p:cNvSpPr>
          <p:nvPr>
            <p:ph type="title"/>
          </p:nvPr>
        </p:nvSpPr>
        <p:spPr>
          <a:xfrm>
            <a:off x="83858" y="1107981"/>
            <a:ext cx="11258321" cy="561964"/>
          </a:xfrm>
        </p:spPr>
        <p:txBody>
          <a:bodyPr>
            <a:normAutofit fontScale="90000"/>
          </a:bodyPr>
          <a:lstStyle/>
          <a:p>
            <a:pPr algn="ctr"/>
            <a:r>
              <a:rPr lang="fr-BE" sz="3600" b="1" dirty="0">
                <a:solidFill>
                  <a:srgbClr val="1C4592"/>
                </a:solidFill>
                <a:latin typeface="Montserrat" panose="00000500000000000000" pitchFamily="2" charset="0"/>
              </a:rPr>
              <a:t>Best Practices</a:t>
            </a:r>
            <a:r>
              <a:rPr lang="fr-BE" i="1" dirty="0">
                <a:solidFill>
                  <a:srgbClr val="FF2349"/>
                </a:solidFill>
                <a:latin typeface="Montserrat" panose="00000500000000000000" pitchFamily="2" charset="0"/>
              </a:rPr>
              <a:t/>
            </a:r>
            <a:br>
              <a:rPr lang="fr-BE" i="1" dirty="0">
                <a:solidFill>
                  <a:srgbClr val="FF2349"/>
                </a:solidFill>
                <a:latin typeface="Montserrat" panose="00000500000000000000" pitchFamily="2" charset="0"/>
              </a:rPr>
            </a:br>
            <a:endParaRPr lang="x-none" i="1" dirty="0">
              <a:solidFill>
                <a:srgbClr val="FF2349"/>
              </a:solidFill>
            </a:endParaRPr>
          </a:p>
        </p:txBody>
      </p:sp>
      <p:graphicFrame>
        <p:nvGraphicFramePr>
          <p:cNvPr id="5" name="Content Placeholder 4">
            <a:extLst>
              <a:ext uri="{FF2B5EF4-FFF2-40B4-BE49-F238E27FC236}">
                <a16:creationId xmlns:a16="http://schemas.microsoft.com/office/drawing/2014/main" xmlns="" id="{547E704F-288D-39EB-9754-F86920A147B2}"/>
              </a:ext>
            </a:extLst>
          </p:cNvPr>
          <p:cNvGraphicFramePr>
            <a:graphicFrameLocks noGrp="1"/>
          </p:cNvGraphicFramePr>
          <p:nvPr>
            <p:ph idx="1"/>
            <p:extLst>
              <p:ext uri="{D42A27DB-BD31-4B8C-83A1-F6EECF244321}">
                <p14:modId xmlns:p14="http://schemas.microsoft.com/office/powerpoint/2010/main" xmlns="" val="596868236"/>
              </p:ext>
            </p:extLst>
          </p:nvPr>
        </p:nvGraphicFramePr>
        <p:xfrm>
          <a:off x="474563" y="1388963"/>
          <a:ext cx="11258321" cy="4780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603890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3">
            <a:extLst>
              <a:ext uri="{FF2B5EF4-FFF2-40B4-BE49-F238E27FC236}">
                <a16:creationId xmlns:a16="http://schemas.microsoft.com/office/drawing/2014/main" xmlns="" id="{D2DD0331-E202-F15E-16A9-7F03B32F19D7}"/>
              </a:ext>
            </a:extLst>
          </p:cNvPr>
          <p:cNvPicPr>
            <a:picLocks noChangeAspect="1"/>
          </p:cNvPicPr>
          <p:nvPr/>
        </p:nvPicPr>
        <p:blipFill>
          <a:blip r:embed="rId2" cstate="print"/>
          <a:srcRect/>
          <a:stretch>
            <a:fillRect/>
          </a:stretch>
        </p:blipFill>
        <p:spPr>
          <a:xfrm>
            <a:off x="1" y="0"/>
            <a:ext cx="12191999" cy="5486400"/>
          </a:xfrm>
          <a:prstGeom prst="rect">
            <a:avLst/>
          </a:prstGeom>
        </p:spPr>
      </p:pic>
      <p:sp>
        <p:nvSpPr>
          <p:cNvPr id="4" name="TextBox 3">
            <a:extLst>
              <a:ext uri="{FF2B5EF4-FFF2-40B4-BE49-F238E27FC236}">
                <a16:creationId xmlns:a16="http://schemas.microsoft.com/office/drawing/2014/main" xmlns="" id="{08017D13-F28C-C060-407B-8D6E9F53D8F7}"/>
              </a:ext>
            </a:extLst>
          </p:cNvPr>
          <p:cNvSpPr txBox="1"/>
          <p:nvPr/>
        </p:nvSpPr>
        <p:spPr>
          <a:xfrm>
            <a:off x="111786" y="5749918"/>
            <a:ext cx="69494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hlinkClick r:id="rId3"/>
              </a:rPr>
              <a:t>click </a:t>
            </a:r>
            <a:r>
              <a:rPr kumimoji="0" lang="fr-FR" sz="1800"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hlinkClick r:id="rId3"/>
              </a:rPr>
              <a:t>here</a:t>
            </a:r>
            <a:r>
              <a:rPr kumimoji="0" lang="fr-FR"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hlinkClick r:id="rId3"/>
              </a:rPr>
              <a:t> </a:t>
            </a:r>
            <a:r>
              <a:rPr kumimoji="0" lang="fr-FR"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to </a:t>
            </a:r>
            <a:r>
              <a:rPr kumimoji="0" lang="fr-FR" sz="1800"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rPr>
              <a:t>register</a:t>
            </a:r>
            <a:r>
              <a:rPr kumimoji="0" lang="fr-FR"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 for the </a:t>
            </a:r>
            <a:r>
              <a:rPr kumimoji="0" lang="fr-FR" sz="1800" b="1"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2023 </a:t>
            </a:r>
            <a:r>
              <a:rPr kumimoji="0" lang="fr-FR" sz="1800" b="1"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rPr>
              <a:t>edition</a:t>
            </a:r>
            <a:endPar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 name="Rectangle: Rounded Corners 4">
            <a:extLst>
              <a:ext uri="{FF2B5EF4-FFF2-40B4-BE49-F238E27FC236}">
                <a16:creationId xmlns:a16="http://schemas.microsoft.com/office/drawing/2014/main" xmlns="" id="{E9956FA1-1656-35F3-B08D-56A64BD89512}"/>
              </a:ext>
            </a:extLst>
          </p:cNvPr>
          <p:cNvSpPr/>
          <p:nvPr/>
        </p:nvSpPr>
        <p:spPr>
          <a:xfrm>
            <a:off x="158980" y="6276581"/>
            <a:ext cx="10766624" cy="369332"/>
          </a:xfrm>
          <a:prstGeom prst="roundRect">
            <a:avLst/>
          </a:prstGeom>
          <a:solidFill>
            <a:srgbClr val="FFFFFF"/>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FF2349"/>
                </a:solidFill>
                <a:effectLst/>
                <a:uLnTx/>
                <a:uFillTx/>
                <a:latin typeface="Montserrat" panose="00000500000000000000" pitchFamily="50" charset="0"/>
                <a:ea typeface="+mn-ea"/>
                <a:cs typeface="+mn-cs"/>
              </a:rPr>
              <a:t>Contact Person</a:t>
            </a:r>
            <a:r>
              <a:rPr kumimoji="0" lang="fr-FR" sz="1600" b="0" i="0" u="none" strike="noStrike" kern="1200" cap="none" spc="0" normalizeH="0" baseline="0" noProof="0" dirty="0">
                <a:ln>
                  <a:noFill/>
                </a:ln>
                <a:solidFill>
                  <a:srgbClr val="26343C"/>
                </a:solidFill>
                <a:effectLst/>
                <a:uLnTx/>
                <a:uFillTx/>
                <a:latin typeface="Montserrat" panose="00000500000000000000" pitchFamily="50" charset="0"/>
                <a:ea typeface="+mn-ea"/>
                <a:cs typeface="+mn-cs"/>
              </a:rPr>
              <a:t>:</a:t>
            </a:r>
            <a:r>
              <a:rPr kumimoji="0" lang="fr-FR" sz="1600" b="0" i="0" u="none" strike="noStrike" kern="1200" cap="none" spc="0" normalizeH="0" baseline="0" noProof="0" dirty="0">
                <a:ln>
                  <a:noFill/>
                </a:ln>
                <a:solidFill>
                  <a:srgbClr val="FF2349"/>
                </a:solidFill>
                <a:effectLst/>
                <a:uLnTx/>
                <a:uFillTx/>
                <a:latin typeface="Montserrat" panose="00000500000000000000" pitchFamily="50" charset="0"/>
                <a:ea typeface="+mn-ea"/>
                <a:cs typeface="+mn-cs"/>
              </a:rPr>
              <a:t> </a:t>
            </a:r>
            <a:r>
              <a:rPr kumimoji="0" lang="fr-FR" sz="1600" b="1" i="0" u="none" strike="noStrike" kern="1200" cap="none" spc="0" normalizeH="0" baseline="0" noProof="0" dirty="0" err="1">
                <a:ln>
                  <a:noFill/>
                </a:ln>
                <a:solidFill>
                  <a:srgbClr val="1C4592"/>
                </a:solidFill>
                <a:effectLst/>
                <a:uLnTx/>
                <a:uFillTx/>
                <a:latin typeface="Montserrat" panose="00000500000000000000" pitchFamily="50" charset="0"/>
                <a:ea typeface="+mn-ea"/>
                <a:cs typeface="+mn-cs"/>
              </a:rPr>
              <a:t>Rioghnach</a:t>
            </a:r>
            <a:r>
              <a:rPr kumimoji="0" lang="fr-FR" sz="1600" b="1" i="0" u="none" strike="noStrike" kern="1200" cap="none" spc="0" normalizeH="0" baseline="0" noProof="0" dirty="0">
                <a:ln>
                  <a:noFill/>
                </a:ln>
                <a:solidFill>
                  <a:srgbClr val="1C4592"/>
                </a:solidFill>
                <a:effectLst/>
                <a:uLnTx/>
                <a:uFillTx/>
                <a:latin typeface="Montserrat" panose="00000500000000000000" pitchFamily="50" charset="0"/>
                <a:ea typeface="+mn-ea"/>
                <a:cs typeface="+mn-cs"/>
              </a:rPr>
              <a:t> </a:t>
            </a:r>
            <a:r>
              <a:rPr kumimoji="0" lang="fr-FR" sz="1600" b="1" i="0" u="none" strike="noStrike" kern="1200" cap="none" spc="0" normalizeH="0" baseline="0" noProof="0" dirty="0" err="1">
                <a:ln>
                  <a:noFill/>
                </a:ln>
                <a:solidFill>
                  <a:srgbClr val="1C4592"/>
                </a:solidFill>
                <a:effectLst/>
                <a:uLnTx/>
                <a:uFillTx/>
                <a:latin typeface="Montserrat" panose="00000500000000000000" pitchFamily="50" charset="0"/>
                <a:ea typeface="+mn-ea"/>
                <a:cs typeface="+mn-cs"/>
              </a:rPr>
              <a:t>Hyland</a:t>
            </a:r>
            <a:r>
              <a:rPr kumimoji="0" lang="fr-FR" sz="1600" b="0" i="0" u="none" strike="noStrike" kern="1200" cap="none" spc="0" normalizeH="0" baseline="0" noProof="0" dirty="0">
                <a:ln>
                  <a:noFill/>
                </a:ln>
                <a:solidFill>
                  <a:srgbClr val="26343C"/>
                </a:solidFill>
                <a:effectLst/>
                <a:uLnTx/>
                <a:uFillTx/>
                <a:latin typeface="Montserrat" panose="00000500000000000000" pitchFamily="50" charset="0"/>
                <a:ea typeface="+mn-ea"/>
                <a:cs typeface="+mn-cs"/>
              </a:rPr>
              <a:t>, Junior Events Officer, at:</a:t>
            </a:r>
            <a:r>
              <a:rPr kumimoji="0" lang="fr-FR" sz="1600" b="0" i="0" u="none" strike="noStrike" kern="1200" cap="none" spc="0" normalizeH="0" baseline="0" noProof="0" dirty="0">
                <a:ln>
                  <a:noFill/>
                </a:ln>
                <a:solidFill>
                  <a:srgbClr val="FF2349"/>
                </a:solidFill>
                <a:effectLst/>
                <a:uLnTx/>
                <a:uFillTx/>
                <a:latin typeface="Montserrat" panose="00000500000000000000" pitchFamily="50" charset="0"/>
                <a:ea typeface="+mn-ea"/>
                <a:cs typeface="+mn-cs"/>
              </a:rPr>
              <a:t> </a:t>
            </a:r>
            <a:r>
              <a:rPr kumimoji="0" lang="pt-BR" sz="1600" b="0" i="0" u="none" strike="noStrike" kern="1200" cap="none" spc="0" normalizeH="0" baseline="0" noProof="0" dirty="0">
                <a:ln>
                  <a:noFill/>
                </a:ln>
                <a:solidFill>
                  <a:srgbClr val="72CAFF"/>
                </a:solidFill>
                <a:effectLst/>
                <a:uLnTx/>
                <a:uFillTx/>
                <a:latin typeface="Montserrat" panose="00000500000000000000" pitchFamily="50" charset="0"/>
                <a:ea typeface="+mn-ea"/>
                <a:cs typeface="+mn-cs"/>
                <a:hlinkClick r:id="rId4">
                  <a:extLst>
                    <a:ext uri="{A12FA001-AC4F-418D-AE19-62706E023703}">
                      <ahyp:hlinkClr xmlns:ahyp="http://schemas.microsoft.com/office/drawing/2018/hyperlinkcolor" xmlns="" val="tx"/>
                    </a:ext>
                  </a:extLst>
                </a:hlinkClick>
              </a:rPr>
              <a:t>conference@esn-eu.org</a:t>
            </a:r>
            <a:endParaRPr kumimoji="0" lang="pt-BR" sz="1600" b="0" i="0" u="none" strike="noStrike" kern="1200" cap="none" spc="0" normalizeH="0" baseline="0" noProof="0" dirty="0">
              <a:ln>
                <a:noFill/>
              </a:ln>
              <a:solidFill>
                <a:srgbClr val="72CAFF"/>
              </a:solidFill>
              <a:effectLst/>
              <a:uLnTx/>
              <a:uFillTx/>
              <a:latin typeface="Montserrat" panose="00000500000000000000" pitchFamily="50" charset="0"/>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560989" y="1847880"/>
            <a:ext cx="10771789" cy="1555839"/>
          </a:xfrm>
        </p:spPr>
        <p:txBody>
          <a:bodyPr>
            <a:noAutofit/>
          </a:bodyPr>
          <a:lstStyle/>
          <a:p>
            <a:r>
              <a:rPr lang="en-US" sz="3600" b="1" i="1" dirty="0">
                <a:solidFill>
                  <a:schemeClr val="accent1"/>
                </a:solidFill>
                <a:latin typeface="Montserrat" panose="00000500000000000000" pitchFamily="2" charset="0"/>
                <a:cs typeface="Arial" panose="020B0604020202020204" pitchFamily="34" charset="0"/>
              </a:rPr>
              <a:t>THANK YOU!</a:t>
            </a: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24</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4" name="CuadroTexto 3">
            <a:extLst>
              <a:ext uri="{FF2B5EF4-FFF2-40B4-BE49-F238E27FC236}">
                <a16:creationId xmlns:a16="http://schemas.microsoft.com/office/drawing/2014/main" xmlns="" id="{93184693-2154-488D-86E1-49B091E39687}"/>
              </a:ext>
            </a:extLst>
          </p:cNvPr>
          <p:cNvSpPr txBox="1"/>
          <p:nvPr/>
        </p:nvSpPr>
        <p:spPr>
          <a:xfrm>
            <a:off x="582012" y="3625062"/>
            <a:ext cx="11048999" cy="523220"/>
          </a:xfrm>
          <a:prstGeom prst="rect">
            <a:avLst/>
          </a:prstGeom>
          <a:noFill/>
        </p:spPr>
        <p:txBody>
          <a:bodyPr wrap="square" rtlCol="0">
            <a:spAutoFit/>
          </a:bodyPr>
          <a:lstStyle>
            <a:defPPr>
              <a:defRPr lang="es-ES"/>
            </a:defPPr>
            <a:lvl1pPr algn="just" fontAlgn="base">
              <a:defRPr sz="2800" b="1">
                <a:latin typeface="Montserrat" panose="00000500000000000000" pitchFamily="2" charset="0"/>
                <a:cs typeface="Arial" panose="020B0604020202020204" pitchFamily="34" charset="0"/>
              </a:defRPr>
            </a:lvl1pPr>
          </a:lstStyle>
          <a:p>
            <a:r>
              <a:rPr lang="es-ES" dirty="0"/>
              <a:t>Email: elona.bokshi@esn-eu.org</a:t>
            </a:r>
          </a:p>
        </p:txBody>
      </p:sp>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Tree>
    <p:extLst>
      <p:ext uri="{BB962C8B-B14F-4D97-AF65-F5344CB8AC3E}">
        <p14:creationId xmlns:p14="http://schemas.microsoft.com/office/powerpoint/2010/main" xmlns="" val="822602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33746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print"/>
          <a:srcRect t="15992"/>
          <a:stretch>
            <a:fillRect/>
          </a:stretch>
        </p:blipFill>
        <p:spPr>
          <a:xfrm>
            <a:off x="0" y="0"/>
            <a:ext cx="12192000" cy="6858000"/>
          </a:xfrm>
          <a:prstGeom prst="rect">
            <a:avLst/>
          </a:prstGeom>
        </p:spPr>
      </p:pic>
      <p:pic>
        <p:nvPicPr>
          <p:cNvPr id="3" name="Picture 3"/>
          <p:cNvPicPr>
            <a:picLocks noChangeAspect="1"/>
          </p:cNvPicPr>
          <p:nvPr/>
        </p:nvPicPr>
        <p:blipFill>
          <a:blip r:embed="rId4" cstate="print"/>
          <a:srcRect/>
          <a:stretch>
            <a:fillRect/>
          </a:stretch>
        </p:blipFill>
        <p:spPr>
          <a:xfrm>
            <a:off x="1605449" y="72745"/>
            <a:ext cx="2821937" cy="2014695"/>
          </a:xfrm>
          <a:prstGeom prst="rect">
            <a:avLst/>
          </a:prstGeom>
        </p:spPr>
      </p:pic>
      <p:grpSp>
        <p:nvGrpSpPr>
          <p:cNvPr id="4" name="Group 4"/>
          <p:cNvGrpSpPr/>
          <p:nvPr/>
        </p:nvGrpSpPr>
        <p:grpSpPr>
          <a:xfrm>
            <a:off x="6032834" y="0"/>
            <a:ext cx="6159166" cy="6858000"/>
            <a:chOff x="0" y="0"/>
            <a:chExt cx="2433251" cy="2709333"/>
          </a:xfrm>
        </p:grpSpPr>
        <p:sp>
          <p:nvSpPr>
            <p:cNvPr id="5" name="Freeform 5"/>
            <p:cNvSpPr/>
            <p:nvPr/>
          </p:nvSpPr>
          <p:spPr>
            <a:xfrm>
              <a:off x="0" y="0"/>
              <a:ext cx="2433251" cy="2709333"/>
            </a:xfrm>
            <a:custGeom>
              <a:avLst/>
              <a:gdLst/>
              <a:ahLst/>
              <a:cxnLst/>
              <a:rect l="l" t="t" r="r" b="b"/>
              <a:pathLst>
                <a:path w="2433251" h="2709333">
                  <a:moveTo>
                    <a:pt x="0" y="0"/>
                  </a:moveTo>
                  <a:lnTo>
                    <a:pt x="2433251" y="0"/>
                  </a:lnTo>
                  <a:lnTo>
                    <a:pt x="2433251" y="2709333"/>
                  </a:lnTo>
                  <a:lnTo>
                    <a:pt x="0" y="2709333"/>
                  </a:lnTo>
                  <a:close/>
                </a:path>
              </a:pathLst>
            </a:custGeom>
            <a:solidFill>
              <a:srgbClr val="FF2248"/>
            </a:solidFill>
          </p:spPr>
        </p:sp>
        <p:sp>
          <p:nvSpPr>
            <p:cNvPr id="6" name="TextBox 6"/>
            <p:cNvSpPr txBox="1"/>
            <p:nvPr/>
          </p:nvSpPr>
          <p:spPr>
            <a:xfrm>
              <a:off x="0" y="-123825"/>
              <a:ext cx="812800" cy="936625"/>
            </a:xfrm>
            <a:prstGeom prst="rect">
              <a:avLst/>
            </a:prstGeom>
          </p:spPr>
          <p:txBody>
            <a:bodyPr lIns="33867" tIns="33867" rIns="33867" bIns="33867" rtlCol="0" anchor="ctr"/>
            <a:lstStyle/>
            <a:p>
              <a:pPr algn="ctr" defTabSz="609630">
                <a:lnSpc>
                  <a:spcPts val="2520"/>
                </a:lnSpc>
              </a:pPr>
              <a:endParaRPr sz="1200">
                <a:solidFill>
                  <a:prstClr val="black"/>
                </a:solidFill>
                <a:latin typeface="Calibri"/>
              </a:endParaRPr>
            </a:p>
          </p:txBody>
        </p:sp>
      </p:grpSp>
      <p:sp>
        <p:nvSpPr>
          <p:cNvPr id="7" name="TextBox 7"/>
          <p:cNvSpPr txBox="1"/>
          <p:nvPr/>
        </p:nvSpPr>
        <p:spPr>
          <a:xfrm>
            <a:off x="8432800" y="2791955"/>
            <a:ext cx="1826526" cy="416909"/>
          </a:xfrm>
          <a:prstGeom prst="rect">
            <a:avLst/>
          </a:prstGeom>
        </p:spPr>
        <p:txBody>
          <a:bodyPr wrap="square" lIns="0" tIns="0" rIns="0" bIns="0" rtlCol="0" anchor="t">
            <a:spAutoFit/>
          </a:bodyPr>
          <a:lstStyle/>
          <a:p>
            <a:pPr algn="ctr" defTabSz="609630">
              <a:lnSpc>
                <a:spcPts val="3547"/>
              </a:lnSpc>
            </a:pPr>
            <a:r>
              <a:rPr lang="en-US" sz="2533" dirty="0">
                <a:solidFill>
                  <a:srgbClr val="FAFEFF"/>
                </a:solidFill>
                <a:latin typeface="Montserrat Bold"/>
              </a:rPr>
              <a:t>About us</a:t>
            </a:r>
          </a:p>
        </p:txBody>
      </p:sp>
      <p:sp>
        <p:nvSpPr>
          <p:cNvPr id="8" name="TextBox 8"/>
          <p:cNvSpPr txBox="1"/>
          <p:nvPr/>
        </p:nvSpPr>
        <p:spPr>
          <a:xfrm>
            <a:off x="6248401" y="3525502"/>
            <a:ext cx="5943599" cy="1641155"/>
          </a:xfrm>
          <a:prstGeom prst="rect">
            <a:avLst/>
          </a:prstGeom>
        </p:spPr>
        <p:txBody>
          <a:bodyPr wrap="square" lIns="0" tIns="0" rIns="0" bIns="0" rtlCol="0" anchor="t">
            <a:spAutoFit/>
          </a:bodyPr>
          <a:lstStyle/>
          <a:p>
            <a:pPr algn="ctr" defTabSz="609630"/>
            <a:r>
              <a:rPr lang="en-US" sz="2133" dirty="0">
                <a:solidFill>
                  <a:srgbClr val="FFFFFF"/>
                </a:solidFill>
                <a:latin typeface="Montserrat"/>
              </a:rPr>
              <a:t>A </a:t>
            </a:r>
            <a:r>
              <a:rPr lang="x-none" sz="2133" dirty="0">
                <a:solidFill>
                  <a:srgbClr val="FFFFFF"/>
                </a:solidFill>
                <a:latin typeface="Montserrat"/>
              </a:rPr>
              <a:t>g</a:t>
            </a:r>
            <a:r>
              <a:rPr lang="en-US" sz="2133" dirty="0">
                <a:solidFill>
                  <a:srgbClr val="FFFFFF"/>
                </a:solidFill>
                <a:latin typeface="Montserrat"/>
              </a:rPr>
              <a:t>rowing </a:t>
            </a:r>
            <a:r>
              <a:rPr lang="x-none" sz="2133" dirty="0">
                <a:solidFill>
                  <a:srgbClr val="FFFFFF"/>
                </a:solidFill>
                <a:latin typeface="Montserrat"/>
              </a:rPr>
              <a:t>c</a:t>
            </a:r>
            <a:r>
              <a:rPr lang="en-US" sz="2133" dirty="0" err="1">
                <a:solidFill>
                  <a:srgbClr val="FFFFFF"/>
                </a:solidFill>
                <a:latin typeface="Montserrat"/>
              </a:rPr>
              <a:t>ommunity</a:t>
            </a:r>
            <a:r>
              <a:rPr lang="en-US" sz="2133" dirty="0">
                <a:solidFill>
                  <a:srgbClr val="FFFFFF"/>
                </a:solidFill>
                <a:latin typeface="Montserrat"/>
              </a:rPr>
              <a:t> of </a:t>
            </a:r>
            <a:r>
              <a:rPr lang="x-none" sz="2133" dirty="0">
                <a:solidFill>
                  <a:srgbClr val="FFFFFF"/>
                </a:solidFill>
                <a:latin typeface="Montserrat"/>
              </a:rPr>
              <a:t>p</a:t>
            </a:r>
            <a:r>
              <a:rPr lang="en-US" sz="2133" dirty="0" err="1">
                <a:solidFill>
                  <a:srgbClr val="FFFFFF"/>
                </a:solidFill>
                <a:latin typeface="Montserrat"/>
              </a:rPr>
              <a:t>ublic</a:t>
            </a:r>
            <a:r>
              <a:rPr lang="en-US" sz="2133" dirty="0">
                <a:solidFill>
                  <a:srgbClr val="FFFFFF"/>
                </a:solidFill>
                <a:latin typeface="Montserrat"/>
              </a:rPr>
              <a:t> </a:t>
            </a:r>
            <a:r>
              <a:rPr lang="x-none" sz="2133" dirty="0">
                <a:solidFill>
                  <a:srgbClr val="FFFFFF"/>
                </a:solidFill>
                <a:latin typeface="Montserrat"/>
              </a:rPr>
              <a:t>a</a:t>
            </a:r>
            <a:r>
              <a:rPr lang="en-US" sz="2133" dirty="0" err="1">
                <a:solidFill>
                  <a:srgbClr val="FFFFFF"/>
                </a:solidFill>
                <a:latin typeface="Montserrat"/>
              </a:rPr>
              <a:t>uthorities</a:t>
            </a:r>
            <a:r>
              <a:rPr lang="en-US" sz="2133" dirty="0">
                <a:solidFill>
                  <a:srgbClr val="FFFFFF"/>
                </a:solidFill>
                <a:latin typeface="Montserrat"/>
              </a:rPr>
              <a:t> at local, regional and national level and </a:t>
            </a:r>
            <a:r>
              <a:rPr lang="x-none" sz="2133" dirty="0">
                <a:solidFill>
                  <a:srgbClr val="FFFFFF"/>
                </a:solidFill>
                <a:latin typeface="Montserrat"/>
              </a:rPr>
              <a:t>o</a:t>
            </a:r>
            <a:r>
              <a:rPr lang="en-US" sz="2133" dirty="0" err="1">
                <a:solidFill>
                  <a:srgbClr val="FFFFFF"/>
                </a:solidFill>
                <a:latin typeface="Montserrat"/>
              </a:rPr>
              <a:t>rganisations</a:t>
            </a:r>
            <a:r>
              <a:rPr lang="en-US" sz="2133" dirty="0">
                <a:solidFill>
                  <a:srgbClr val="FFFFFF"/>
                </a:solidFill>
                <a:latin typeface="Montserrat"/>
              </a:rPr>
              <a:t> responsible for social services representing more than one million professionals across Europe and beyond.</a:t>
            </a:r>
          </a:p>
        </p:txBody>
      </p:sp>
      <p:pic>
        <p:nvPicPr>
          <p:cNvPr id="9" name="Picture 9"/>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a:stretch>
            <a:fillRect/>
          </a:stretch>
        </p:blipFill>
        <p:spPr>
          <a:xfrm>
            <a:off x="9834427" y="492677"/>
            <a:ext cx="1826526" cy="1806600"/>
          </a:xfrm>
          <a:prstGeom prst="rect">
            <a:avLst/>
          </a:prstGeom>
        </p:spPr>
      </p:pic>
      <p:grpSp>
        <p:nvGrpSpPr>
          <p:cNvPr id="22" name="Group 21">
            <a:extLst>
              <a:ext uri="{FF2B5EF4-FFF2-40B4-BE49-F238E27FC236}">
                <a16:creationId xmlns:a16="http://schemas.microsoft.com/office/drawing/2014/main" xmlns="" id="{C53E68CA-4869-3E6F-F739-CE1C3DC8A2A7}"/>
              </a:ext>
            </a:extLst>
          </p:cNvPr>
          <p:cNvGrpSpPr/>
          <p:nvPr/>
        </p:nvGrpSpPr>
        <p:grpSpPr>
          <a:xfrm>
            <a:off x="1215772" y="4860876"/>
            <a:ext cx="3950379" cy="1541638"/>
            <a:chOff x="5434015" y="7502235"/>
            <a:chExt cx="5925568" cy="2312458"/>
          </a:xfrm>
        </p:grpSpPr>
        <p:grpSp>
          <p:nvGrpSpPr>
            <p:cNvPr id="14" name="Group 7">
              <a:extLst>
                <a:ext uri="{FF2B5EF4-FFF2-40B4-BE49-F238E27FC236}">
                  <a16:creationId xmlns:a16="http://schemas.microsoft.com/office/drawing/2014/main" xmlns="" id="{196A380A-0BC5-0D68-D176-EB9B2E774E53}"/>
                </a:ext>
              </a:extLst>
            </p:cNvPr>
            <p:cNvGrpSpPr>
              <a:grpSpLocks noChangeAspect="1"/>
            </p:cNvGrpSpPr>
            <p:nvPr/>
          </p:nvGrpSpPr>
          <p:grpSpPr>
            <a:xfrm>
              <a:off x="6047983" y="7502235"/>
              <a:ext cx="2412948" cy="1744236"/>
              <a:chOff x="0" y="0"/>
              <a:chExt cx="5265420" cy="3806190"/>
            </a:xfrm>
          </p:grpSpPr>
          <p:sp>
            <p:nvSpPr>
              <p:cNvPr id="15" name="Freeform 8">
                <a:extLst>
                  <a:ext uri="{FF2B5EF4-FFF2-40B4-BE49-F238E27FC236}">
                    <a16:creationId xmlns:a16="http://schemas.microsoft.com/office/drawing/2014/main" xmlns="" id="{792F20B7-E927-3E78-28A4-EF202DA5ADD3}"/>
                  </a:ext>
                </a:extLst>
              </p:cNvPr>
              <p:cNvSpPr/>
              <p:nvPr/>
            </p:nvSpPr>
            <p:spPr>
              <a:xfrm>
                <a:off x="16510" y="15240"/>
                <a:ext cx="5233670" cy="3774440"/>
              </a:xfrm>
              <a:custGeom>
                <a:avLst/>
                <a:gdLst/>
                <a:ahLst/>
                <a:cxnLst/>
                <a:rect l="l" t="t" r="r" b="b"/>
                <a:pathLst>
                  <a:path w="5233670" h="3774440">
                    <a:moveTo>
                      <a:pt x="5233670" y="2413000"/>
                    </a:moveTo>
                    <a:cubicBezTo>
                      <a:pt x="5233670" y="3249930"/>
                      <a:pt x="5233670" y="3774440"/>
                      <a:pt x="5233670" y="3774440"/>
                    </a:cubicBezTo>
                    <a:lnTo>
                      <a:pt x="2616200" y="3774440"/>
                    </a:lnTo>
                    <a:lnTo>
                      <a:pt x="0" y="3774440"/>
                    </a:lnTo>
                    <a:cubicBezTo>
                      <a:pt x="0" y="3774440"/>
                      <a:pt x="0" y="3248660"/>
                      <a:pt x="0" y="2413000"/>
                    </a:cubicBezTo>
                    <a:cubicBezTo>
                      <a:pt x="0" y="1577340"/>
                      <a:pt x="875030" y="0"/>
                      <a:pt x="2617470" y="0"/>
                    </a:cubicBezTo>
                    <a:cubicBezTo>
                      <a:pt x="4359910" y="0"/>
                      <a:pt x="5233670" y="1576070"/>
                      <a:pt x="5233670" y="2413000"/>
                    </a:cubicBezTo>
                    <a:close/>
                  </a:path>
                </a:pathLst>
              </a:custGeom>
              <a:blipFill>
                <a:blip r:embed="rId7" cstate="print"/>
                <a:stretch>
                  <a:fillRect l="-11758" r="-46826"/>
                </a:stretch>
              </a:blipFill>
            </p:spPr>
          </p:sp>
          <p:sp>
            <p:nvSpPr>
              <p:cNvPr id="16" name="Freeform 9">
                <a:extLst>
                  <a:ext uri="{FF2B5EF4-FFF2-40B4-BE49-F238E27FC236}">
                    <a16:creationId xmlns:a16="http://schemas.microsoft.com/office/drawing/2014/main" xmlns="" id="{8ED19765-E5A1-C259-5AD7-24CDC42F2A14}"/>
                  </a:ext>
                </a:extLst>
              </p:cNvPr>
              <p:cNvSpPr/>
              <p:nvPr/>
            </p:nvSpPr>
            <p:spPr>
              <a:xfrm>
                <a:off x="0" y="0"/>
                <a:ext cx="5265420" cy="3806190"/>
              </a:xfrm>
              <a:custGeom>
                <a:avLst/>
                <a:gdLst/>
                <a:ahLst/>
                <a:cxnLst/>
                <a:rect l="l" t="t" r="r" b="b"/>
                <a:pathLst>
                  <a:path w="5265420" h="3806190">
                    <a:moveTo>
                      <a:pt x="5265420" y="3806190"/>
                    </a:moveTo>
                    <a:lnTo>
                      <a:pt x="0" y="3806190"/>
                    </a:lnTo>
                    <a:lnTo>
                      <a:pt x="0" y="2428240"/>
                    </a:lnTo>
                    <a:cubicBezTo>
                      <a:pt x="0" y="1955800"/>
                      <a:pt x="259080" y="1355090"/>
                      <a:pt x="659130" y="897890"/>
                    </a:cubicBezTo>
                    <a:cubicBezTo>
                      <a:pt x="1018540" y="488950"/>
                      <a:pt x="1652270" y="0"/>
                      <a:pt x="2632710" y="0"/>
                    </a:cubicBezTo>
                    <a:cubicBezTo>
                      <a:pt x="3614420" y="0"/>
                      <a:pt x="4246880" y="488950"/>
                      <a:pt x="4606290" y="897890"/>
                    </a:cubicBezTo>
                    <a:cubicBezTo>
                      <a:pt x="5006340" y="1355090"/>
                      <a:pt x="5265420" y="1955800"/>
                      <a:pt x="5265420" y="2428240"/>
                    </a:cubicBezTo>
                    <a:lnTo>
                      <a:pt x="5265420" y="3806190"/>
                    </a:lnTo>
                    <a:close/>
                    <a:moveTo>
                      <a:pt x="31750" y="3774440"/>
                    </a:moveTo>
                    <a:lnTo>
                      <a:pt x="5233670" y="3774440"/>
                    </a:lnTo>
                    <a:lnTo>
                      <a:pt x="5233670" y="2428240"/>
                    </a:lnTo>
                    <a:cubicBezTo>
                      <a:pt x="5233670" y="1963420"/>
                      <a:pt x="4978400" y="1370330"/>
                      <a:pt x="4582160" y="918210"/>
                    </a:cubicBezTo>
                    <a:cubicBezTo>
                      <a:pt x="4227830" y="514350"/>
                      <a:pt x="3601720" y="31750"/>
                      <a:pt x="2632710" y="31750"/>
                    </a:cubicBezTo>
                    <a:cubicBezTo>
                      <a:pt x="1663700" y="31750"/>
                      <a:pt x="1037590" y="514350"/>
                      <a:pt x="683260" y="919480"/>
                    </a:cubicBezTo>
                    <a:cubicBezTo>
                      <a:pt x="287020" y="1370330"/>
                      <a:pt x="31750" y="1963420"/>
                      <a:pt x="31750" y="2428240"/>
                    </a:cubicBezTo>
                    <a:lnTo>
                      <a:pt x="31750" y="3774440"/>
                    </a:lnTo>
                    <a:close/>
                  </a:path>
                </a:pathLst>
              </a:custGeom>
              <a:solidFill>
                <a:srgbClr val="FFFFFF"/>
              </a:solidFill>
            </p:spPr>
          </p:sp>
        </p:grpSp>
        <p:sp>
          <p:nvSpPr>
            <p:cNvPr id="17" name="TextBox 10">
              <a:extLst>
                <a:ext uri="{FF2B5EF4-FFF2-40B4-BE49-F238E27FC236}">
                  <a16:creationId xmlns:a16="http://schemas.microsoft.com/office/drawing/2014/main" xmlns="" id="{E58ABC16-A927-14DD-CDE7-514B03737009}"/>
                </a:ext>
              </a:extLst>
            </p:cNvPr>
            <p:cNvSpPr txBox="1"/>
            <p:nvPr/>
          </p:nvSpPr>
          <p:spPr>
            <a:xfrm>
              <a:off x="5434015" y="8321084"/>
              <a:ext cx="5925568" cy="962861"/>
            </a:xfrm>
            <a:prstGeom prst="rect">
              <a:avLst/>
            </a:prstGeom>
          </p:spPr>
          <p:txBody>
            <a:bodyPr lIns="0" tIns="0" rIns="0" bIns="0" rtlCol="0" anchor="t">
              <a:spAutoFit/>
            </a:bodyPr>
            <a:lstStyle/>
            <a:p>
              <a:pPr algn="ctr" defTabSz="609630">
                <a:lnSpc>
                  <a:spcPts val="5413"/>
                </a:lnSpc>
                <a:defRPr/>
              </a:pPr>
              <a:r>
                <a:rPr lang="en-US" sz="3866" dirty="0">
                  <a:solidFill>
                    <a:srgbClr val="FF2248"/>
                  </a:solidFill>
                  <a:latin typeface="Montserrat SemiBold" panose="00000700000000000000" pitchFamily="2" charset="0"/>
                </a:rPr>
                <a:t>34</a:t>
              </a:r>
            </a:p>
          </p:txBody>
        </p:sp>
        <p:sp>
          <p:nvSpPr>
            <p:cNvPr id="18" name="TextBox 11">
              <a:extLst>
                <a:ext uri="{FF2B5EF4-FFF2-40B4-BE49-F238E27FC236}">
                  <a16:creationId xmlns:a16="http://schemas.microsoft.com/office/drawing/2014/main" xmlns="" id="{C4C839F5-E567-72A4-D177-AF5A56F2C4D1}"/>
                </a:ext>
              </a:extLst>
            </p:cNvPr>
            <p:cNvSpPr txBox="1"/>
            <p:nvPr/>
          </p:nvSpPr>
          <p:spPr>
            <a:xfrm>
              <a:off x="7666597" y="9292049"/>
              <a:ext cx="2241943" cy="522644"/>
            </a:xfrm>
            <a:prstGeom prst="rect">
              <a:avLst/>
            </a:prstGeom>
          </p:spPr>
          <p:txBody>
            <a:bodyPr wrap="square" lIns="0" tIns="0" rIns="0" bIns="0" rtlCol="0" anchor="t">
              <a:spAutoFit/>
            </a:bodyPr>
            <a:lstStyle/>
            <a:p>
              <a:pPr algn="just" defTabSz="609630">
                <a:lnSpc>
                  <a:spcPts val="2938"/>
                </a:lnSpc>
                <a:spcBef>
                  <a:spcPct val="0"/>
                </a:spcBef>
                <a:defRPr/>
              </a:pPr>
              <a:r>
                <a:rPr lang="en-US" sz="2099" dirty="0">
                  <a:solidFill>
                    <a:srgbClr val="0D2B99"/>
                  </a:solidFill>
                  <a:latin typeface="Open Sans"/>
                </a:rPr>
                <a:t>Countries</a:t>
              </a:r>
            </a:p>
          </p:txBody>
        </p:sp>
      </p:grpSp>
      <p:grpSp>
        <p:nvGrpSpPr>
          <p:cNvPr id="21" name="Group 20">
            <a:extLst>
              <a:ext uri="{FF2B5EF4-FFF2-40B4-BE49-F238E27FC236}">
                <a16:creationId xmlns:a16="http://schemas.microsoft.com/office/drawing/2014/main" xmlns="" id="{6518603E-96C9-C094-1EBE-565CD523382F}"/>
              </a:ext>
            </a:extLst>
          </p:cNvPr>
          <p:cNvGrpSpPr/>
          <p:nvPr/>
        </p:nvGrpSpPr>
        <p:grpSpPr>
          <a:xfrm>
            <a:off x="1437849" y="2374185"/>
            <a:ext cx="6128269" cy="1541638"/>
            <a:chOff x="-224697" y="7502235"/>
            <a:chExt cx="9192403" cy="2312458"/>
          </a:xfrm>
        </p:grpSpPr>
        <p:grpSp>
          <p:nvGrpSpPr>
            <p:cNvPr id="11" name="Group 4">
              <a:extLst>
                <a:ext uri="{FF2B5EF4-FFF2-40B4-BE49-F238E27FC236}">
                  <a16:creationId xmlns:a16="http://schemas.microsoft.com/office/drawing/2014/main" xmlns="" id="{3A5F4FD6-9D0F-3555-07A3-7C167B631C47}"/>
                </a:ext>
              </a:extLst>
            </p:cNvPr>
            <p:cNvGrpSpPr>
              <a:grpSpLocks noChangeAspect="1"/>
            </p:cNvGrpSpPr>
            <p:nvPr/>
          </p:nvGrpSpPr>
          <p:grpSpPr>
            <a:xfrm>
              <a:off x="190750" y="7502235"/>
              <a:ext cx="2412948" cy="1744236"/>
              <a:chOff x="0" y="0"/>
              <a:chExt cx="5265420" cy="3806190"/>
            </a:xfrm>
          </p:grpSpPr>
          <p:sp>
            <p:nvSpPr>
              <p:cNvPr id="12" name="Freeform 5">
                <a:extLst>
                  <a:ext uri="{FF2B5EF4-FFF2-40B4-BE49-F238E27FC236}">
                    <a16:creationId xmlns:a16="http://schemas.microsoft.com/office/drawing/2014/main" xmlns="" id="{D4898839-E8A2-CCBB-0595-3E938B3D69B1}"/>
                  </a:ext>
                </a:extLst>
              </p:cNvPr>
              <p:cNvSpPr/>
              <p:nvPr/>
            </p:nvSpPr>
            <p:spPr>
              <a:xfrm>
                <a:off x="16510" y="15240"/>
                <a:ext cx="5233670" cy="3774440"/>
              </a:xfrm>
              <a:custGeom>
                <a:avLst/>
                <a:gdLst/>
                <a:ahLst/>
                <a:cxnLst/>
                <a:rect l="l" t="t" r="r" b="b"/>
                <a:pathLst>
                  <a:path w="5233670" h="3774440">
                    <a:moveTo>
                      <a:pt x="5233670" y="2413000"/>
                    </a:moveTo>
                    <a:cubicBezTo>
                      <a:pt x="5233670" y="3249930"/>
                      <a:pt x="5233670" y="3774440"/>
                      <a:pt x="5233670" y="3774440"/>
                    </a:cubicBezTo>
                    <a:lnTo>
                      <a:pt x="2616200" y="3774440"/>
                    </a:lnTo>
                    <a:lnTo>
                      <a:pt x="0" y="3774440"/>
                    </a:lnTo>
                    <a:cubicBezTo>
                      <a:pt x="0" y="3774440"/>
                      <a:pt x="0" y="3248660"/>
                      <a:pt x="0" y="2413000"/>
                    </a:cubicBezTo>
                    <a:cubicBezTo>
                      <a:pt x="0" y="1577340"/>
                      <a:pt x="875030" y="0"/>
                      <a:pt x="2617470" y="0"/>
                    </a:cubicBezTo>
                    <a:cubicBezTo>
                      <a:pt x="4359910" y="0"/>
                      <a:pt x="5233670" y="1576070"/>
                      <a:pt x="5233670" y="2413000"/>
                    </a:cubicBezTo>
                    <a:close/>
                  </a:path>
                </a:pathLst>
              </a:custGeom>
              <a:blipFill>
                <a:blip r:embed="rId7" cstate="print"/>
                <a:stretch>
                  <a:fillRect l="-11758" r="-46826"/>
                </a:stretch>
              </a:blipFill>
            </p:spPr>
          </p:sp>
          <p:sp>
            <p:nvSpPr>
              <p:cNvPr id="13" name="Freeform 6">
                <a:extLst>
                  <a:ext uri="{FF2B5EF4-FFF2-40B4-BE49-F238E27FC236}">
                    <a16:creationId xmlns:a16="http://schemas.microsoft.com/office/drawing/2014/main" xmlns="" id="{86D6CF8D-38B5-47CC-9493-43DDC6885D6E}"/>
                  </a:ext>
                </a:extLst>
              </p:cNvPr>
              <p:cNvSpPr/>
              <p:nvPr/>
            </p:nvSpPr>
            <p:spPr>
              <a:xfrm>
                <a:off x="0" y="0"/>
                <a:ext cx="5265420" cy="3806190"/>
              </a:xfrm>
              <a:custGeom>
                <a:avLst/>
                <a:gdLst/>
                <a:ahLst/>
                <a:cxnLst/>
                <a:rect l="l" t="t" r="r" b="b"/>
                <a:pathLst>
                  <a:path w="5265420" h="3806190">
                    <a:moveTo>
                      <a:pt x="5265420" y="3806190"/>
                    </a:moveTo>
                    <a:lnTo>
                      <a:pt x="0" y="3806190"/>
                    </a:lnTo>
                    <a:lnTo>
                      <a:pt x="0" y="2428240"/>
                    </a:lnTo>
                    <a:cubicBezTo>
                      <a:pt x="0" y="1955800"/>
                      <a:pt x="259080" y="1355090"/>
                      <a:pt x="659130" y="897890"/>
                    </a:cubicBezTo>
                    <a:cubicBezTo>
                      <a:pt x="1018540" y="488950"/>
                      <a:pt x="1652270" y="0"/>
                      <a:pt x="2632710" y="0"/>
                    </a:cubicBezTo>
                    <a:cubicBezTo>
                      <a:pt x="3614420" y="0"/>
                      <a:pt x="4246880" y="488950"/>
                      <a:pt x="4606290" y="897890"/>
                    </a:cubicBezTo>
                    <a:cubicBezTo>
                      <a:pt x="5006340" y="1355090"/>
                      <a:pt x="5265420" y="1955800"/>
                      <a:pt x="5265420" y="2428240"/>
                    </a:cubicBezTo>
                    <a:lnTo>
                      <a:pt x="5265420" y="3806190"/>
                    </a:lnTo>
                    <a:close/>
                    <a:moveTo>
                      <a:pt x="31750" y="3774440"/>
                    </a:moveTo>
                    <a:lnTo>
                      <a:pt x="5233670" y="3774440"/>
                    </a:lnTo>
                    <a:lnTo>
                      <a:pt x="5233670" y="2428240"/>
                    </a:lnTo>
                    <a:cubicBezTo>
                      <a:pt x="5233670" y="1963420"/>
                      <a:pt x="4978400" y="1370330"/>
                      <a:pt x="4582160" y="918210"/>
                    </a:cubicBezTo>
                    <a:cubicBezTo>
                      <a:pt x="4227830" y="514350"/>
                      <a:pt x="3601720" y="31750"/>
                      <a:pt x="2632710" y="31750"/>
                    </a:cubicBezTo>
                    <a:cubicBezTo>
                      <a:pt x="1663700" y="31750"/>
                      <a:pt x="1037590" y="514350"/>
                      <a:pt x="683260" y="919480"/>
                    </a:cubicBezTo>
                    <a:cubicBezTo>
                      <a:pt x="287020" y="1370330"/>
                      <a:pt x="31750" y="1963420"/>
                      <a:pt x="31750" y="2428240"/>
                    </a:cubicBezTo>
                    <a:lnTo>
                      <a:pt x="31750" y="3774440"/>
                    </a:lnTo>
                    <a:close/>
                  </a:path>
                </a:pathLst>
              </a:custGeom>
              <a:solidFill>
                <a:srgbClr val="FFFFFF"/>
              </a:solidFill>
            </p:spPr>
          </p:sp>
        </p:grpSp>
        <p:sp>
          <p:nvSpPr>
            <p:cNvPr id="19" name="TextBox 12">
              <a:extLst>
                <a:ext uri="{FF2B5EF4-FFF2-40B4-BE49-F238E27FC236}">
                  <a16:creationId xmlns:a16="http://schemas.microsoft.com/office/drawing/2014/main" xmlns="" id="{127928E2-BAB1-2C3E-34E3-DF8C62FA91C2}"/>
                </a:ext>
              </a:extLst>
            </p:cNvPr>
            <p:cNvSpPr txBox="1"/>
            <p:nvPr/>
          </p:nvSpPr>
          <p:spPr>
            <a:xfrm>
              <a:off x="-224697" y="8321084"/>
              <a:ext cx="5925569" cy="962861"/>
            </a:xfrm>
            <a:prstGeom prst="rect">
              <a:avLst/>
            </a:prstGeom>
          </p:spPr>
          <p:txBody>
            <a:bodyPr lIns="0" tIns="0" rIns="0" bIns="0" rtlCol="0" anchor="t">
              <a:spAutoFit/>
            </a:bodyPr>
            <a:lstStyle/>
            <a:p>
              <a:pPr algn="ctr" defTabSz="609630">
                <a:lnSpc>
                  <a:spcPts val="5413"/>
                </a:lnSpc>
                <a:defRPr/>
              </a:pPr>
              <a:r>
                <a:rPr lang="en-US" sz="3866" dirty="0">
                  <a:solidFill>
                    <a:srgbClr val="FF2248"/>
                  </a:solidFill>
                  <a:latin typeface="Montserrat SemiBold" panose="00000700000000000000" pitchFamily="2" charset="0"/>
                </a:rPr>
                <a:t>170+</a:t>
              </a:r>
            </a:p>
          </p:txBody>
        </p:sp>
        <p:sp>
          <p:nvSpPr>
            <p:cNvPr id="20" name="TextBox 13">
              <a:extLst>
                <a:ext uri="{FF2B5EF4-FFF2-40B4-BE49-F238E27FC236}">
                  <a16:creationId xmlns:a16="http://schemas.microsoft.com/office/drawing/2014/main" xmlns="" id="{EC5B8959-7E0F-4873-AA16-A3059548EE4C}"/>
                </a:ext>
              </a:extLst>
            </p:cNvPr>
            <p:cNvSpPr txBox="1"/>
            <p:nvPr/>
          </p:nvSpPr>
          <p:spPr>
            <a:xfrm>
              <a:off x="860957" y="9292049"/>
              <a:ext cx="8106749" cy="522644"/>
            </a:xfrm>
            <a:prstGeom prst="rect">
              <a:avLst/>
            </a:prstGeom>
          </p:spPr>
          <p:txBody>
            <a:bodyPr lIns="0" tIns="0" rIns="0" bIns="0" rtlCol="0" anchor="t">
              <a:spAutoFit/>
            </a:bodyPr>
            <a:lstStyle/>
            <a:p>
              <a:pPr algn="just" defTabSz="609630">
                <a:lnSpc>
                  <a:spcPts val="2938"/>
                </a:lnSpc>
                <a:spcBef>
                  <a:spcPct val="0"/>
                </a:spcBef>
                <a:defRPr/>
              </a:pPr>
              <a:r>
                <a:rPr lang="en-US" sz="2099" dirty="0">
                  <a:solidFill>
                    <a:srgbClr val="0D2B99"/>
                  </a:solidFill>
                  <a:latin typeface="Open Sans"/>
                </a:rPr>
                <a:t>Member </a:t>
              </a:r>
              <a:r>
                <a:rPr lang="en-US" sz="2099" dirty="0" err="1">
                  <a:solidFill>
                    <a:srgbClr val="0D2B99"/>
                  </a:solidFill>
                  <a:latin typeface="Open Sans"/>
                </a:rPr>
                <a:t>Organisations</a:t>
              </a:r>
              <a:endParaRPr lang="en-US" sz="2099" dirty="0">
                <a:solidFill>
                  <a:srgbClr val="0D2B99"/>
                </a:solidFill>
                <a:latin typeface="Open Sans"/>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xmlns="" id="{6861D419-2D02-09B6-F66D-2D22B163F9D8}"/>
              </a:ext>
            </a:extLst>
          </p:cNvPr>
          <p:cNvSpPr txBox="1">
            <a:spLocks noGrp="1"/>
          </p:cNvSpPr>
          <p:nvPr>
            <p:ph idx="1"/>
          </p:nvPr>
        </p:nvSpPr>
        <p:spPr>
          <a:xfrm>
            <a:off x="568671" y="1669313"/>
            <a:ext cx="9369056" cy="3271921"/>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GB" sz="2000" b="1" i="0" u="sng" strike="noStrike" kern="1200" cap="none" spc="0" normalizeH="0" baseline="0" noProof="0" dirty="0">
                <a:ln>
                  <a:noFill/>
                </a:ln>
                <a:solidFill>
                  <a:srgbClr val="1C4592"/>
                </a:solidFill>
                <a:effectLst/>
                <a:uLnTx/>
                <a:uFillTx/>
                <a:latin typeface="Montserrat" panose="00000500000000000000" pitchFamily="2" charset="0"/>
                <a:ea typeface="+mn-ea"/>
                <a:cs typeface="Arial" panose="020B0604020202020204" pitchFamily="34" charset="0"/>
              </a:rPr>
              <a:t>Organisations part of ESN:</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rPr>
              <a:t>Social Services </a:t>
            </a:r>
            <a:r>
              <a:rPr kumimoji="0" lang="en-GB" sz="2000" b="0"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rPr>
              <a:t>Departments</a:t>
            </a:r>
            <a:r>
              <a:rPr kumimoji="0" lang="es-ES" sz="2000" b="0"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rPr>
              <a:t> </a:t>
            </a:r>
            <a:r>
              <a:rPr kumimoji="0" lang="en-GB" sz="2000" b="0"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rPr>
              <a:t>in Public Authorities </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rPr>
              <a:t>Association of social services Directors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rPr>
              <a:t>Providers, NGOs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rPr>
              <a:t>Inspection agencies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000" dirty="0">
                <a:solidFill>
                  <a:srgbClr val="26343C"/>
                </a:solidFill>
                <a:latin typeface="Montserrat" panose="00000500000000000000" pitchFamily="2" charset="0"/>
                <a:cs typeface="Arial" panose="020B0604020202020204" pitchFamily="34" charset="0"/>
              </a:rPr>
              <a:t>Associations of Social Workers</a:t>
            </a:r>
            <a:endParaRPr kumimoji="0" lang="en-GB" sz="2000" b="0"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endParaRP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rPr>
              <a:t>Universities, research institutes</a:t>
            </a:r>
            <a:endParaRPr kumimoji="0" lang="es-ES" sz="2000" b="1" i="0" u="none" strike="noStrike" kern="1200" cap="none" spc="0" normalizeH="0" baseline="0" noProof="0" dirty="0">
              <a:ln>
                <a:noFill/>
              </a:ln>
              <a:solidFill>
                <a:srgbClr val="26343C"/>
              </a:solidFill>
              <a:effectLst/>
              <a:uLnTx/>
              <a:uFillTx/>
              <a:latin typeface="Montserrat" panose="00000500000000000000" pitchFamily="2" charset="0"/>
              <a:ea typeface="+mn-ea"/>
              <a:cs typeface="Arial" panose="020B0604020202020204" pitchFamily="34" charset="0"/>
            </a:endParaRPr>
          </a:p>
        </p:txBody>
      </p:sp>
      <p:pic>
        <p:nvPicPr>
          <p:cNvPr id="9" name="Picture 8" descr="A picture containing LEGO, toy&#10;&#10;Description automatically generated">
            <a:extLst>
              <a:ext uri="{FF2B5EF4-FFF2-40B4-BE49-F238E27FC236}">
                <a16:creationId xmlns:a16="http://schemas.microsoft.com/office/drawing/2014/main" xmlns="" id="{3F7436E0-D8BC-065E-EDA4-A5A28E9C7C55}"/>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14354" r="19640"/>
          <a:stretch/>
        </p:blipFill>
        <p:spPr>
          <a:xfrm>
            <a:off x="6529185" y="2547869"/>
            <a:ext cx="5662815" cy="3667432"/>
          </a:xfrm>
          <a:prstGeom prst="rect">
            <a:avLst/>
          </a:prstGeom>
        </p:spPr>
      </p:pic>
      <p:sp>
        <p:nvSpPr>
          <p:cNvPr id="2" name="TextBox 1">
            <a:extLst>
              <a:ext uri="{FF2B5EF4-FFF2-40B4-BE49-F238E27FC236}">
                <a16:creationId xmlns:a16="http://schemas.microsoft.com/office/drawing/2014/main" xmlns="" id="{C4F87680-6829-DF0A-BB2C-7180CE809791}"/>
              </a:ext>
            </a:extLst>
          </p:cNvPr>
          <p:cNvSpPr txBox="1"/>
          <p:nvPr/>
        </p:nvSpPr>
        <p:spPr>
          <a:xfrm>
            <a:off x="3701601" y="460594"/>
            <a:ext cx="478879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4400" b="1" i="0" u="sng" strike="noStrike" kern="1200" cap="none" spc="0" normalizeH="0" baseline="0" noProof="0" dirty="0">
                <a:ln>
                  <a:noFill/>
                </a:ln>
                <a:solidFill>
                  <a:srgbClr val="72CAFF"/>
                </a:solidFill>
                <a:effectLst/>
                <a:uLnTx/>
                <a:uFillTx/>
                <a:latin typeface="Montserrat" panose="00000500000000000000" pitchFamily="2" charset="0"/>
                <a:ea typeface="+mn-ea"/>
                <a:cs typeface="+mn-cs"/>
              </a:rPr>
              <a:t>OUR MEMBERS</a:t>
            </a:r>
            <a:endParaRPr kumimoji="0" lang="x-none" sz="4400" b="1" i="0" u="sng" strike="noStrike" kern="1200" cap="none" spc="0" normalizeH="0" baseline="0" noProof="0" dirty="0">
              <a:ln>
                <a:noFill/>
              </a:ln>
              <a:solidFill>
                <a:srgbClr val="72CAFF"/>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xmlns="" val="3149306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xmlns="" id="{BE9F146D-6A98-B8B7-9BA1-DDD1C630B2AF}"/>
              </a:ext>
            </a:extLst>
          </p:cNvPr>
          <p:cNvGrpSpPr/>
          <p:nvPr/>
        </p:nvGrpSpPr>
        <p:grpSpPr>
          <a:xfrm>
            <a:off x="1034110" y="1397440"/>
            <a:ext cx="9336967" cy="4063119"/>
            <a:chOff x="1581022" y="1471292"/>
            <a:chExt cx="9336967" cy="4063119"/>
          </a:xfrm>
        </p:grpSpPr>
        <p:sp>
          <p:nvSpPr>
            <p:cNvPr id="4" name="Rectangle: Rounded Corners 3">
              <a:extLst>
                <a:ext uri="{FF2B5EF4-FFF2-40B4-BE49-F238E27FC236}">
                  <a16:creationId xmlns:a16="http://schemas.microsoft.com/office/drawing/2014/main" xmlns="" id="{EBECF12F-B6C0-E6D6-0318-BA3B1B33026F}"/>
                </a:ext>
              </a:extLst>
            </p:cNvPr>
            <p:cNvSpPr/>
            <p:nvPr/>
          </p:nvSpPr>
          <p:spPr>
            <a:xfrm>
              <a:off x="3387076" y="4365704"/>
              <a:ext cx="7139373" cy="1126696"/>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xmlns="" id="{4A4BFC49-AFB6-9353-C3EC-B2E2F26488AA}"/>
                </a:ext>
              </a:extLst>
            </p:cNvPr>
            <p:cNvSpPr/>
            <p:nvPr/>
          </p:nvSpPr>
          <p:spPr>
            <a:xfrm>
              <a:off x="3387076" y="3088255"/>
              <a:ext cx="7139373" cy="1126695"/>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xmlns="" id="{EB67FA29-EEB2-AE11-E4D9-CC3974CB4BC4}"/>
                </a:ext>
              </a:extLst>
            </p:cNvPr>
            <p:cNvSpPr/>
            <p:nvPr/>
          </p:nvSpPr>
          <p:spPr>
            <a:xfrm>
              <a:off x="3387077" y="1751327"/>
              <a:ext cx="7139373" cy="1065815"/>
            </a:xfrm>
            <a:prstGeom prst="round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xmlns="" id="{28B21631-E319-E527-2EFA-0C836EBB1AA5}"/>
                </a:ext>
              </a:extLst>
            </p:cNvPr>
            <p:cNvPicPr>
              <a:picLocks noChangeAspect="1"/>
            </p:cNvPicPr>
            <p:nvPr/>
          </p:nvPicPr>
          <p:blipFill>
            <a:blip r:embed="rId2" cstate="print"/>
            <a:stretch>
              <a:fillRect/>
            </a:stretch>
          </p:blipFill>
          <p:spPr>
            <a:xfrm>
              <a:off x="1581022" y="1471292"/>
              <a:ext cx="1643808" cy="1345851"/>
            </a:xfrm>
            <a:prstGeom prst="rect">
              <a:avLst/>
            </a:prstGeom>
          </p:spPr>
        </p:pic>
        <p:sp>
          <p:nvSpPr>
            <p:cNvPr id="6" name="TextBox 5">
              <a:extLst>
                <a:ext uri="{FF2B5EF4-FFF2-40B4-BE49-F238E27FC236}">
                  <a16:creationId xmlns:a16="http://schemas.microsoft.com/office/drawing/2014/main" xmlns="" id="{F0346B31-45F9-285F-CA6C-AC7E1A59084C}"/>
                </a:ext>
              </a:extLst>
            </p:cNvPr>
            <p:cNvSpPr txBox="1"/>
            <p:nvPr/>
          </p:nvSpPr>
          <p:spPr>
            <a:xfrm>
              <a:off x="3664141" y="1892858"/>
              <a:ext cx="6747829" cy="7048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26343C"/>
                  </a:solidFill>
                  <a:effectLst/>
                  <a:uLnTx/>
                  <a:uFillTx/>
                  <a:latin typeface="Montserrat" panose="00000500000000000000" pitchFamily="2" charset="0"/>
                  <a:ea typeface="+mn-ea"/>
                  <a:cs typeface="+mn-cs"/>
                </a:rPr>
                <a:t>Provide an international exchange and sharing platform for local and regional social services</a:t>
              </a:r>
              <a:endParaRPr kumimoji="0" lang="x-none" sz="2000" b="0" i="1" u="none" strike="noStrike" kern="1200" cap="none" spc="0" normalizeH="0" baseline="0" noProof="0" dirty="0">
                <a:ln>
                  <a:noFill/>
                </a:ln>
                <a:solidFill>
                  <a:srgbClr val="26343C"/>
                </a:solidFill>
                <a:effectLst/>
                <a:uLnTx/>
                <a:uFillTx/>
                <a:latin typeface="Montserrat" panose="00000500000000000000" pitchFamily="2" charset="0"/>
                <a:ea typeface="+mn-ea"/>
                <a:cs typeface="+mn-cs"/>
              </a:endParaRPr>
            </a:p>
          </p:txBody>
        </p:sp>
        <p:pic>
          <p:nvPicPr>
            <p:cNvPr id="7" name="Picture 6">
              <a:extLst>
                <a:ext uri="{FF2B5EF4-FFF2-40B4-BE49-F238E27FC236}">
                  <a16:creationId xmlns:a16="http://schemas.microsoft.com/office/drawing/2014/main" xmlns="" id="{D3BBB254-E071-AB9A-C2A2-B51F50AE2071}"/>
                </a:ext>
              </a:extLst>
            </p:cNvPr>
            <p:cNvPicPr>
              <a:picLocks noChangeAspect="1"/>
            </p:cNvPicPr>
            <p:nvPr/>
          </p:nvPicPr>
          <p:blipFill>
            <a:blip r:embed="rId3" cstate="print"/>
            <a:stretch>
              <a:fillRect/>
            </a:stretch>
          </p:blipFill>
          <p:spPr>
            <a:xfrm>
              <a:off x="1695836" y="2986560"/>
              <a:ext cx="1414179" cy="1223713"/>
            </a:xfrm>
            <a:prstGeom prst="rect">
              <a:avLst/>
            </a:prstGeom>
          </p:spPr>
        </p:pic>
        <p:pic>
          <p:nvPicPr>
            <p:cNvPr id="8" name="Picture 7">
              <a:extLst>
                <a:ext uri="{FF2B5EF4-FFF2-40B4-BE49-F238E27FC236}">
                  <a16:creationId xmlns:a16="http://schemas.microsoft.com/office/drawing/2014/main" xmlns="" id="{617688CD-0FEA-EDFD-06BB-44C77DC96336}"/>
                </a:ext>
              </a:extLst>
            </p:cNvPr>
            <p:cNvPicPr>
              <a:picLocks noChangeAspect="1"/>
            </p:cNvPicPr>
            <p:nvPr/>
          </p:nvPicPr>
          <p:blipFill>
            <a:blip r:embed="rId4" cstate="print"/>
            <a:stretch>
              <a:fillRect/>
            </a:stretch>
          </p:blipFill>
          <p:spPr>
            <a:xfrm>
              <a:off x="1581022" y="4365703"/>
              <a:ext cx="1774639" cy="1168708"/>
            </a:xfrm>
            <a:prstGeom prst="rect">
              <a:avLst/>
            </a:prstGeom>
          </p:spPr>
        </p:pic>
        <p:sp>
          <p:nvSpPr>
            <p:cNvPr id="9" name="TextBox 8">
              <a:extLst>
                <a:ext uri="{FF2B5EF4-FFF2-40B4-BE49-F238E27FC236}">
                  <a16:creationId xmlns:a16="http://schemas.microsoft.com/office/drawing/2014/main" xmlns="" id="{4B0F7167-37D9-EC3E-B2C9-9409F098B8EC}"/>
                </a:ext>
              </a:extLst>
            </p:cNvPr>
            <p:cNvSpPr txBox="1"/>
            <p:nvPr/>
          </p:nvSpPr>
          <p:spPr>
            <a:xfrm>
              <a:off x="3501554" y="3239008"/>
              <a:ext cx="6910416" cy="7048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212529"/>
                  </a:solidFill>
                  <a:effectLst/>
                  <a:uLnTx/>
                  <a:uFillTx/>
                  <a:latin typeface="Montserrat" panose="00000500000000000000" pitchFamily="2" charset="0"/>
                  <a:ea typeface="+mn-ea"/>
                  <a:cs typeface="+mn-cs"/>
                </a:rPr>
                <a:t>Strive for a Europe where local and regional social services are genuine partners of the EU</a:t>
              </a:r>
              <a:endParaRPr kumimoji="0" lang="x-none" sz="2000" b="0" i="1"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10" name="TextBox 9">
              <a:extLst>
                <a:ext uri="{FF2B5EF4-FFF2-40B4-BE49-F238E27FC236}">
                  <a16:creationId xmlns:a16="http://schemas.microsoft.com/office/drawing/2014/main" xmlns="" id="{DDE7F2D5-A949-2F17-6DEF-3900484EF400}"/>
                </a:ext>
              </a:extLst>
            </p:cNvPr>
            <p:cNvSpPr txBox="1"/>
            <p:nvPr/>
          </p:nvSpPr>
          <p:spPr>
            <a:xfrm>
              <a:off x="3501554" y="4636816"/>
              <a:ext cx="7416435" cy="7048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26343C"/>
                  </a:solidFill>
                  <a:effectLst/>
                  <a:uLnTx/>
                  <a:uFillTx/>
                  <a:latin typeface="Montserrat" panose="00000500000000000000" pitchFamily="2" charset="0"/>
                  <a:ea typeface="+mn-ea"/>
                  <a:cs typeface="+mn-cs"/>
                </a:rPr>
                <a:t>Empower professionals and people using social </a:t>
              </a:r>
              <a:br>
                <a:rPr kumimoji="0" lang="en-US" sz="2000" b="0" i="1" u="none" strike="noStrike" kern="1200" cap="none" spc="0" normalizeH="0" baseline="0" noProof="0" dirty="0">
                  <a:ln>
                    <a:noFill/>
                  </a:ln>
                  <a:solidFill>
                    <a:srgbClr val="26343C"/>
                  </a:solidFill>
                  <a:effectLst/>
                  <a:uLnTx/>
                  <a:uFillTx/>
                  <a:latin typeface="Montserrat" panose="00000500000000000000" pitchFamily="2" charset="0"/>
                  <a:ea typeface="+mn-ea"/>
                  <a:cs typeface="+mn-cs"/>
                </a:rPr>
              </a:br>
              <a:r>
                <a:rPr kumimoji="0" lang="en-US" sz="2000" b="0" i="1" u="none" strike="noStrike" kern="1200" cap="none" spc="0" normalizeH="0" baseline="0" noProof="0" dirty="0">
                  <a:ln>
                    <a:noFill/>
                  </a:ln>
                  <a:solidFill>
                    <a:srgbClr val="26343C"/>
                  </a:solidFill>
                  <a:effectLst/>
                  <a:uLnTx/>
                  <a:uFillTx/>
                  <a:latin typeface="Montserrat" panose="00000500000000000000" pitchFamily="2" charset="0"/>
                  <a:ea typeface="+mn-ea"/>
                  <a:cs typeface="+mn-cs"/>
                </a:rPr>
                <a:t>services by promoting quality in service management</a:t>
              </a:r>
              <a:endParaRPr kumimoji="0" lang="x-none" sz="2000" b="0" i="1" u="none" strike="noStrike" kern="1200" cap="none" spc="0" normalizeH="0" baseline="0" noProof="0" dirty="0">
                <a:ln>
                  <a:noFill/>
                </a:ln>
                <a:solidFill>
                  <a:srgbClr val="26343C"/>
                </a:solidFill>
                <a:effectLst/>
                <a:uLnTx/>
                <a:uFillTx/>
                <a:latin typeface="Montserrat" panose="00000500000000000000" pitchFamily="2" charset="0"/>
                <a:ea typeface="+mn-ea"/>
                <a:cs typeface="+mn-cs"/>
              </a:endParaRPr>
            </a:p>
          </p:txBody>
        </p:sp>
      </p:grpSp>
      <p:sp>
        <p:nvSpPr>
          <p:cNvPr id="11" name="TextBox 10">
            <a:extLst>
              <a:ext uri="{FF2B5EF4-FFF2-40B4-BE49-F238E27FC236}">
                <a16:creationId xmlns:a16="http://schemas.microsoft.com/office/drawing/2014/main" xmlns="" id="{C0B2E720-1BC8-6835-0F4B-85CE0B4E74DF}"/>
              </a:ext>
            </a:extLst>
          </p:cNvPr>
          <p:cNvSpPr txBox="1">
            <a:spLocks/>
          </p:cNvSpPr>
          <p:nvPr/>
        </p:nvSpPr>
        <p:spPr>
          <a:xfrm>
            <a:off x="3916296" y="447937"/>
            <a:ext cx="498710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4400" b="1" i="0" u="sng" strike="noStrike" kern="1200" cap="none" spc="0" normalizeH="0" baseline="0" noProof="0" dirty="0">
                <a:ln>
                  <a:noFill/>
                </a:ln>
                <a:solidFill>
                  <a:srgbClr val="72CAFF"/>
                </a:solidFill>
                <a:effectLst/>
                <a:uLnTx/>
                <a:uFillTx/>
                <a:latin typeface="Montserrat" panose="00000500000000000000" pitchFamily="2" charset="0"/>
                <a:ea typeface="+mn-ea"/>
                <a:cs typeface="+mn-cs"/>
              </a:rPr>
              <a:t>WHAT WE DO</a:t>
            </a:r>
            <a:endParaRPr kumimoji="0" lang="x-none" sz="4400" b="1" i="0" u="sng" strike="noStrike" kern="1200" cap="none" spc="0" normalizeH="0" baseline="0" noProof="0" dirty="0">
              <a:ln>
                <a:noFill/>
              </a:ln>
              <a:solidFill>
                <a:srgbClr val="72CAFF"/>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xmlns="" val="2460616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49B87E09-0D9F-9846-8B5B-B61306CDFF9A}"/>
              </a:ext>
            </a:extLst>
          </p:cNvPr>
          <p:cNvSpPr txBox="1"/>
          <p:nvPr/>
        </p:nvSpPr>
        <p:spPr>
          <a:xfrm>
            <a:off x="871924" y="3625893"/>
            <a:ext cx="7122605" cy="187435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ct val="20000"/>
              </a:spcBef>
              <a:spcAft>
                <a:spcPts val="600"/>
              </a:spcAft>
              <a:buClr>
                <a:srgbClr val="4472C4"/>
              </a:buClr>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Times New Roman" panose="02020603050405020304" pitchFamily="18" charset="0"/>
              </a:rPr>
              <a:t>F</a:t>
            </a:r>
            <a:r>
              <a:rPr kumimoji="0" lang="en-GB" sz="1800"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rPr>
              <a:t>acilitate</a:t>
            </a:r>
            <a:r>
              <a:rPr kumimoji="0" lang="en-GB"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 </a:t>
            </a:r>
            <a:r>
              <a:rPr kumimoji="0" lang="en-GB" sz="1800" b="0" i="0" u="none" strike="noStrike" kern="1200" cap="none" spc="0" normalizeH="0" baseline="0" noProof="0" dirty="0">
                <a:ln>
                  <a:noFill/>
                </a:ln>
                <a:solidFill>
                  <a:srgbClr val="FF2349"/>
                </a:solidFill>
                <a:effectLst/>
                <a:uLnTx/>
                <a:uFillTx/>
                <a:latin typeface="Montserrat" panose="00000500000000000000" pitchFamily="2" charset="0"/>
                <a:ea typeface="+mn-ea"/>
                <a:cs typeface="+mn-cs"/>
              </a:rPr>
              <a:t>exchange </a:t>
            </a:r>
            <a:r>
              <a:rPr kumimoji="0" lang="en-GB"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&amp; implementation of </a:t>
            </a:r>
            <a:r>
              <a:rPr kumimoji="0" lang="en-GB" sz="1800" b="0" i="0" u="none" strike="noStrike" kern="1200" cap="none" spc="0" normalizeH="0" baseline="0" noProof="0" dirty="0">
                <a:ln>
                  <a:noFill/>
                </a:ln>
                <a:solidFill>
                  <a:srgbClr val="FF2349"/>
                </a:solidFill>
                <a:effectLst/>
                <a:uLnTx/>
                <a:uFillTx/>
                <a:latin typeface="Montserrat" panose="00000500000000000000" pitchFamily="2" charset="0"/>
                <a:ea typeface="+mn-ea"/>
                <a:cs typeface="+mn-cs"/>
              </a:rPr>
              <a:t>best practice</a:t>
            </a:r>
          </a:p>
          <a:p>
            <a:pPr marL="285750" marR="0" lvl="0" indent="-285750" algn="l" defTabSz="914400" rtl="0" eaLnBrk="1" fontAlgn="auto" latinLnBrk="0" hangingPunct="1">
              <a:lnSpc>
                <a:spcPct val="100000"/>
              </a:lnSpc>
              <a:spcBef>
                <a:spcPct val="20000"/>
              </a:spcBef>
              <a:spcAft>
                <a:spcPts val="600"/>
              </a:spcAft>
              <a:buClr>
                <a:srgbClr val="4472C4"/>
              </a:buClr>
              <a:buSzTx/>
              <a:buFont typeface="Wingdings" panose="05000000000000000000" pitchFamily="2" charset="2"/>
              <a:buChar char="ü"/>
              <a:tabLst/>
              <a:defRPr/>
            </a:pPr>
            <a:r>
              <a:rPr kumimoji="0" lang="en-GB"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Bring policymakers, researchers &amp; practitioners </a:t>
            </a:r>
            <a:r>
              <a:rPr kumimoji="0" lang="en-GB" sz="1800" b="0" i="0" u="none" strike="noStrike" kern="1200" cap="none" spc="0" normalizeH="0" baseline="0" noProof="0" dirty="0">
                <a:ln>
                  <a:noFill/>
                </a:ln>
                <a:solidFill>
                  <a:srgbClr val="FF2349"/>
                </a:solidFill>
                <a:effectLst/>
                <a:uLnTx/>
                <a:uFillTx/>
                <a:latin typeface="Montserrat" panose="00000500000000000000" pitchFamily="2" charset="0"/>
                <a:ea typeface="+mn-ea"/>
                <a:cs typeface="+mn-cs"/>
              </a:rPr>
              <a:t>together</a:t>
            </a:r>
          </a:p>
          <a:p>
            <a:pPr marL="285750" marR="0" lvl="0" indent="-285750" algn="l" defTabSz="914400" rtl="0" eaLnBrk="1" fontAlgn="auto" latinLnBrk="0" hangingPunct="1">
              <a:lnSpc>
                <a:spcPct val="100000"/>
              </a:lnSpc>
              <a:spcBef>
                <a:spcPct val="20000"/>
              </a:spcBef>
              <a:spcAft>
                <a:spcPts val="600"/>
              </a:spcAft>
              <a:buClr>
                <a:srgbClr val="4472C4"/>
              </a:buClr>
              <a:buSzTx/>
              <a:buFont typeface="Wingdings" panose="05000000000000000000" pitchFamily="2" charset="2"/>
              <a:buChar char="ü"/>
              <a:tabLst/>
              <a:defRPr/>
            </a:pPr>
            <a:r>
              <a:rPr kumimoji="0" lang="en-GB" sz="1800" b="1" i="0" u="none" strike="noStrike" kern="1200" cap="none" spc="0" normalizeH="0" baseline="0" noProof="0" dirty="0">
                <a:ln>
                  <a:noFill/>
                </a:ln>
                <a:solidFill>
                  <a:srgbClr val="FF2349"/>
                </a:solidFill>
                <a:effectLst/>
                <a:uLnTx/>
                <a:uFillTx/>
                <a:latin typeface="Montserrat" panose="00000500000000000000" pitchFamily="2" charset="0"/>
                <a:ea typeface="+mn-ea"/>
                <a:cs typeface="+mn-cs"/>
              </a:rPr>
              <a:t>Support </a:t>
            </a:r>
            <a:r>
              <a:rPr kumimoji="0" lang="en-GB" sz="1800" b="1"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social policy development</a:t>
            </a:r>
          </a:p>
          <a:p>
            <a:pPr marL="285750" marR="0" lvl="0" indent="-285750" algn="l" defTabSz="914400" rtl="0" eaLnBrk="1" fontAlgn="auto" latinLnBrk="0" hangingPunct="1">
              <a:lnSpc>
                <a:spcPct val="100000"/>
              </a:lnSpc>
              <a:spcBef>
                <a:spcPct val="20000"/>
              </a:spcBef>
              <a:spcAft>
                <a:spcPts val="600"/>
              </a:spcAft>
              <a:buClr>
                <a:srgbClr val="4472C4"/>
              </a:buClr>
              <a:buSzTx/>
              <a:buFont typeface="Wingdings" panose="05000000000000000000" pitchFamily="2" charset="2"/>
              <a:buChar char="ü"/>
              <a:tabLst/>
              <a:defRPr/>
            </a:pPr>
            <a:r>
              <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Strengthening </a:t>
            </a:r>
            <a:r>
              <a:rPr kumimoji="0" lang="en-US" sz="1800" b="0" i="0" u="none" strike="noStrike" kern="1200" cap="none" spc="0" normalizeH="0" baseline="0" noProof="0" dirty="0">
                <a:ln>
                  <a:noFill/>
                </a:ln>
                <a:solidFill>
                  <a:srgbClr val="FF2349"/>
                </a:solidFill>
                <a:effectLst/>
                <a:uLnTx/>
                <a:uFillTx/>
                <a:latin typeface="Montserrat" panose="00000500000000000000" pitchFamily="2" charset="0"/>
                <a:ea typeface="+mn-ea"/>
                <a:cs typeface="+mn-cs"/>
              </a:rPr>
              <a:t>members’ capacity</a:t>
            </a:r>
            <a:r>
              <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 communications, </a:t>
            </a:r>
            <a:br>
              <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br>
            <a:r>
              <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and impact </a:t>
            </a:r>
          </a:p>
        </p:txBody>
      </p:sp>
      <p:sp>
        <p:nvSpPr>
          <p:cNvPr id="5" name="TextBox 4">
            <a:extLst>
              <a:ext uri="{FF2B5EF4-FFF2-40B4-BE49-F238E27FC236}">
                <a16:creationId xmlns:a16="http://schemas.microsoft.com/office/drawing/2014/main" xmlns="" id="{785F402B-F692-85CA-7DFC-324A2C8A0274}"/>
              </a:ext>
            </a:extLst>
          </p:cNvPr>
          <p:cNvSpPr txBox="1"/>
          <p:nvPr/>
        </p:nvSpPr>
        <p:spPr>
          <a:xfrm>
            <a:off x="871924" y="1718467"/>
            <a:ext cx="6500036" cy="1710533"/>
          </a:xfrm>
          <a:prstGeom prst="rect">
            <a:avLst/>
          </a:prstGeom>
          <a:noFill/>
        </p:spPr>
        <p:txBody>
          <a:bodyPr wrap="square" rtlCol="0">
            <a:spAutoFit/>
          </a:bodyPr>
          <a:lstStyle/>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2349"/>
                </a:solidFill>
                <a:effectLst/>
                <a:uLnTx/>
                <a:uFillTx/>
                <a:latin typeface="Montserrat" panose="00000500000000000000" pitchFamily="2" charset="0"/>
                <a:ea typeface="+mn-ea"/>
                <a:cs typeface="Times New Roman" panose="02020603050405020304" pitchFamily="18" charset="0"/>
              </a:rPr>
              <a:t>Exchange</a:t>
            </a:r>
            <a:r>
              <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Calibri" panose="020F0502020204030204" pitchFamily="34" charset="0"/>
                <a:cs typeface="Times New Roman" panose="02020603050405020304" pitchFamily="18" charset="0"/>
              </a:rPr>
              <a:t> of knowledge and experiences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2349"/>
                </a:solidFill>
                <a:effectLst/>
                <a:uLnTx/>
                <a:uFillTx/>
                <a:latin typeface="Montserrat" panose="00000500000000000000" pitchFamily="2" charset="0"/>
                <a:ea typeface="Calibri" panose="020F0502020204030204" pitchFamily="34" charset="0"/>
                <a:cs typeface="Times New Roman" panose="02020603050405020304" pitchFamily="18" charset="0"/>
              </a:rPr>
              <a:t>Promote</a:t>
            </a:r>
            <a:r>
              <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srgbClr val="26343C"/>
                </a:solidFill>
                <a:effectLst/>
                <a:uLnTx/>
                <a:uFillTx/>
                <a:latin typeface="Montserrat" panose="00000500000000000000" pitchFamily="2" charset="0"/>
                <a:ea typeface="Calibri" panose="020F0502020204030204" pitchFamily="34" charset="0"/>
                <a:cs typeface="Times New Roman" panose="02020603050405020304" pitchFamily="18" charset="0"/>
              </a:rPr>
              <a:t>innovative models in public social services </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FF2349"/>
                </a:solidFill>
                <a:effectLst/>
                <a:uLnTx/>
                <a:uFillTx/>
                <a:latin typeface="Montserrat" panose="00000500000000000000" pitchFamily="2" charset="0"/>
                <a:ea typeface="Calibri" panose="020F0502020204030204" pitchFamily="34" charset="0"/>
                <a:cs typeface="Times New Roman" panose="02020603050405020304" pitchFamily="18" charset="0"/>
              </a:rPr>
              <a:t>Promote</a:t>
            </a:r>
            <a:r>
              <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srgbClr val="26343C"/>
                </a:solidFill>
                <a:effectLst/>
                <a:uLnTx/>
                <a:uFillTx/>
                <a:latin typeface="Montserrat" panose="00000500000000000000" pitchFamily="2" charset="0"/>
                <a:ea typeface="Calibri" panose="020F0502020204030204" pitchFamily="34" charset="0"/>
                <a:cs typeface="Times New Roman" panose="02020603050405020304" pitchFamily="18" charset="0"/>
              </a:rPr>
              <a:t>efficient and effective </a:t>
            </a:r>
            <a:r>
              <a:rPr kumimoji="0" lang="en-US" sz="1800" b="1" i="0" u="none" strike="noStrike" kern="1200" cap="none" spc="0" normalizeH="0" baseline="0" noProof="0" dirty="0">
                <a:ln>
                  <a:noFill/>
                </a:ln>
                <a:solidFill>
                  <a:srgbClr val="26343C"/>
                </a:solidFill>
                <a:effectLst/>
                <a:uLnTx/>
                <a:uFillTx/>
                <a:latin typeface="Montserrat" panose="00000500000000000000" pitchFamily="2" charset="0"/>
                <a:ea typeface="Calibri" panose="020F0502020204030204" pitchFamily="34" charset="0"/>
                <a:cs typeface="Times New Roman" panose="02020603050405020304" pitchFamily="18" charset="0"/>
              </a:rPr>
              <a:t>social services and social inclusion policies</a:t>
            </a:r>
            <a:endParaRPr kumimoji="0" lang="en-US" sz="1800" b="1" i="0" u="none" strike="noStrike" kern="1200" cap="none" spc="0" normalizeH="0" baseline="0" noProof="0" dirty="0">
              <a:ln>
                <a:noFill/>
              </a:ln>
              <a:solidFill>
                <a:srgbClr val="26343C"/>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xmlns="" id="{A8BB07D7-0DF4-6452-A45F-DAE633434E90}"/>
              </a:ext>
            </a:extLst>
          </p:cNvPr>
          <p:cNvSpPr txBox="1"/>
          <p:nvPr/>
        </p:nvSpPr>
        <p:spPr>
          <a:xfrm>
            <a:off x="3517296" y="465859"/>
            <a:ext cx="515740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4400" b="1" i="0" u="sng" strike="noStrike" kern="1200" cap="none" spc="0" normalizeH="0" baseline="0" noProof="0" dirty="0">
                <a:ln>
                  <a:noFill/>
                </a:ln>
                <a:solidFill>
                  <a:srgbClr val="72CAFF"/>
                </a:solidFill>
                <a:effectLst/>
                <a:uLnTx/>
                <a:uFillTx/>
                <a:latin typeface="Montserrat" panose="00000500000000000000" pitchFamily="2" charset="0"/>
                <a:ea typeface="+mn-ea"/>
                <a:cs typeface="+mn-cs"/>
              </a:rPr>
              <a:t>HOW WE DO IT</a:t>
            </a:r>
            <a:endParaRPr kumimoji="0" lang="x-none" sz="4400" b="1" i="0" u="sng" strike="noStrike" kern="1200" cap="none" spc="0" normalizeH="0" baseline="0" noProof="0" dirty="0">
              <a:ln>
                <a:noFill/>
              </a:ln>
              <a:solidFill>
                <a:srgbClr val="72CAFF"/>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xmlns="" val="1182177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18538" y="3097753"/>
            <a:ext cx="4371287" cy="617285"/>
          </a:xfrm>
          <a:prstGeom prst="rect">
            <a:avLst/>
          </a:prstGeom>
        </p:spPr>
        <p:txBody>
          <a:bodyPr lIns="0" tIns="0" rIns="0" bIns="0" rtlCol="0" anchor="t">
            <a:spAutoFit/>
          </a:bodyPr>
          <a:lstStyle/>
          <a:p>
            <a:pPr>
              <a:lnSpc>
                <a:spcPts val="5134"/>
              </a:lnSpc>
            </a:pPr>
            <a:r>
              <a:rPr lang="x-none" sz="4000" dirty="0">
                <a:solidFill>
                  <a:srgbClr val="0D2B99"/>
                </a:solidFill>
                <a:latin typeface="Montserrat Bold" pitchFamily="2" charset="0"/>
              </a:rPr>
              <a:t>Structure</a:t>
            </a:r>
            <a:endParaRPr lang="en-US" sz="4000" dirty="0">
              <a:solidFill>
                <a:srgbClr val="0D2B99"/>
              </a:solidFill>
              <a:latin typeface="Montserrat Bold" pitchFamily="2" charset="0"/>
            </a:endParaRPr>
          </a:p>
        </p:txBody>
      </p:sp>
      <p:grpSp>
        <p:nvGrpSpPr>
          <p:cNvPr id="3" name="Group 3"/>
          <p:cNvGrpSpPr/>
          <p:nvPr/>
        </p:nvGrpSpPr>
        <p:grpSpPr>
          <a:xfrm>
            <a:off x="6402177" y="1498600"/>
            <a:ext cx="4729649" cy="835362"/>
            <a:chOff x="0" y="-19050"/>
            <a:chExt cx="9459298" cy="1670721"/>
          </a:xfrm>
        </p:grpSpPr>
        <p:sp>
          <p:nvSpPr>
            <p:cNvPr id="4" name="TextBox 4"/>
            <p:cNvSpPr txBox="1"/>
            <p:nvPr/>
          </p:nvSpPr>
          <p:spPr>
            <a:xfrm>
              <a:off x="0" y="-19050"/>
              <a:ext cx="6621168" cy="434990"/>
            </a:xfrm>
            <a:prstGeom prst="rect">
              <a:avLst/>
            </a:prstGeom>
          </p:spPr>
          <p:txBody>
            <a:bodyPr lIns="0" tIns="0" rIns="0" bIns="0" rtlCol="0" anchor="t">
              <a:spAutoFit/>
            </a:bodyPr>
            <a:lstStyle/>
            <a:p>
              <a:pPr>
                <a:lnSpc>
                  <a:spcPts val="1820"/>
                </a:lnSpc>
                <a:spcBef>
                  <a:spcPct val="0"/>
                </a:spcBef>
              </a:pPr>
              <a:r>
                <a:rPr lang="en-US" sz="1400" dirty="0">
                  <a:solidFill>
                    <a:srgbClr val="2B2B2B"/>
                  </a:solidFill>
                  <a:latin typeface="Montserrat" pitchFamily="2" charset="0"/>
                </a:rPr>
                <a:t>PART 1</a:t>
              </a:r>
            </a:p>
          </p:txBody>
        </p:sp>
        <p:sp>
          <p:nvSpPr>
            <p:cNvPr id="5" name="TextBox 5"/>
            <p:cNvSpPr txBox="1"/>
            <p:nvPr/>
          </p:nvSpPr>
          <p:spPr>
            <a:xfrm>
              <a:off x="0" y="558553"/>
              <a:ext cx="9459298" cy="1093118"/>
            </a:xfrm>
            <a:prstGeom prst="rect">
              <a:avLst/>
            </a:prstGeom>
          </p:spPr>
          <p:txBody>
            <a:bodyPr wrap="square" lIns="0" tIns="0" rIns="0" bIns="0" rtlCol="0" anchor="t">
              <a:spAutoFit/>
            </a:bodyPr>
            <a:lstStyle/>
            <a:p>
              <a:pPr>
                <a:lnSpc>
                  <a:spcPts val="2167"/>
                </a:lnSpc>
                <a:spcBef>
                  <a:spcPct val="0"/>
                </a:spcBef>
              </a:pPr>
              <a:r>
                <a:rPr lang="en-US" sz="1667" b="1" spc="-50" dirty="0">
                  <a:solidFill>
                    <a:srgbClr val="2B2B2B"/>
                  </a:solidFill>
                  <a:latin typeface="Montserrat" pitchFamily="2" charset="0"/>
                </a:rPr>
                <a:t>Overview: understanding the role of social services  in the family support setting?</a:t>
              </a:r>
            </a:p>
          </p:txBody>
        </p:sp>
      </p:grpSp>
      <p:sp>
        <p:nvSpPr>
          <p:cNvPr id="7" name="TextBox 7"/>
          <p:cNvSpPr txBox="1"/>
          <p:nvPr/>
        </p:nvSpPr>
        <p:spPr>
          <a:xfrm>
            <a:off x="6402177" y="2600384"/>
            <a:ext cx="3310583" cy="217495"/>
          </a:xfrm>
          <a:prstGeom prst="rect">
            <a:avLst/>
          </a:prstGeom>
        </p:spPr>
        <p:txBody>
          <a:bodyPr lIns="0" tIns="0" rIns="0" bIns="0" rtlCol="0" anchor="t">
            <a:spAutoFit/>
          </a:bodyPr>
          <a:lstStyle/>
          <a:p>
            <a:pPr>
              <a:lnSpc>
                <a:spcPts val="1820"/>
              </a:lnSpc>
              <a:spcBef>
                <a:spcPct val="0"/>
              </a:spcBef>
            </a:pPr>
            <a:r>
              <a:rPr lang="en-US" sz="1400" dirty="0">
                <a:solidFill>
                  <a:srgbClr val="2B2B2B"/>
                </a:solidFill>
                <a:latin typeface="Montserrat" pitchFamily="2" charset="0"/>
              </a:rPr>
              <a:t>PART 2</a:t>
            </a:r>
          </a:p>
        </p:txBody>
      </p:sp>
      <p:sp>
        <p:nvSpPr>
          <p:cNvPr id="8" name="TextBox 8"/>
          <p:cNvSpPr txBox="1"/>
          <p:nvPr/>
        </p:nvSpPr>
        <p:spPr>
          <a:xfrm>
            <a:off x="6402177" y="2885917"/>
            <a:ext cx="4011823" cy="571054"/>
          </a:xfrm>
          <a:prstGeom prst="rect">
            <a:avLst/>
          </a:prstGeom>
        </p:spPr>
        <p:txBody>
          <a:bodyPr wrap="square" lIns="0" tIns="0" rIns="0" bIns="0" rtlCol="0" anchor="t">
            <a:spAutoFit/>
          </a:bodyPr>
          <a:lstStyle/>
          <a:p>
            <a:pPr>
              <a:lnSpc>
                <a:spcPts val="2253"/>
              </a:lnSpc>
              <a:spcBef>
                <a:spcPct val="0"/>
              </a:spcBef>
            </a:pPr>
            <a:r>
              <a:rPr lang="en-US" sz="1733" b="1" dirty="0">
                <a:solidFill>
                  <a:srgbClr val="2B2B2B"/>
                </a:solidFill>
                <a:latin typeface="Montserrat" panose="00000500000000000000" pitchFamily="2" charset="0"/>
              </a:rPr>
              <a:t>Provision of the family and parenting support </a:t>
            </a:r>
          </a:p>
        </p:txBody>
      </p:sp>
      <p:grpSp>
        <p:nvGrpSpPr>
          <p:cNvPr id="9" name="Group 9"/>
          <p:cNvGrpSpPr/>
          <p:nvPr/>
        </p:nvGrpSpPr>
        <p:grpSpPr>
          <a:xfrm>
            <a:off x="6402177" y="3694137"/>
            <a:ext cx="4113423" cy="874265"/>
            <a:chOff x="0" y="-19050"/>
            <a:chExt cx="8226847" cy="1748533"/>
          </a:xfrm>
        </p:grpSpPr>
        <p:sp>
          <p:nvSpPr>
            <p:cNvPr id="10" name="TextBox 10"/>
            <p:cNvSpPr txBox="1"/>
            <p:nvPr/>
          </p:nvSpPr>
          <p:spPr>
            <a:xfrm>
              <a:off x="0" y="-19050"/>
              <a:ext cx="6621167" cy="434990"/>
            </a:xfrm>
            <a:prstGeom prst="rect">
              <a:avLst/>
            </a:prstGeom>
          </p:spPr>
          <p:txBody>
            <a:bodyPr lIns="0" tIns="0" rIns="0" bIns="0" rtlCol="0" anchor="t">
              <a:spAutoFit/>
            </a:bodyPr>
            <a:lstStyle/>
            <a:p>
              <a:pPr>
                <a:lnSpc>
                  <a:spcPts val="1820"/>
                </a:lnSpc>
                <a:spcBef>
                  <a:spcPct val="0"/>
                </a:spcBef>
              </a:pPr>
              <a:r>
                <a:rPr lang="en-US" sz="1400" dirty="0">
                  <a:solidFill>
                    <a:srgbClr val="2B2B2B"/>
                  </a:solidFill>
                  <a:latin typeface="Montserrat" pitchFamily="2" charset="0"/>
                </a:rPr>
                <a:t>PART 3</a:t>
              </a:r>
            </a:p>
          </p:txBody>
        </p:sp>
        <p:sp>
          <p:nvSpPr>
            <p:cNvPr id="11" name="TextBox 11"/>
            <p:cNvSpPr txBox="1"/>
            <p:nvPr/>
          </p:nvSpPr>
          <p:spPr>
            <a:xfrm>
              <a:off x="0" y="542489"/>
              <a:ext cx="8226847" cy="1186994"/>
            </a:xfrm>
            <a:prstGeom prst="rect">
              <a:avLst/>
            </a:prstGeom>
          </p:spPr>
          <p:txBody>
            <a:bodyPr wrap="square" lIns="0" tIns="0" rIns="0" bIns="0" rtlCol="0" anchor="t">
              <a:spAutoFit/>
            </a:bodyPr>
            <a:lstStyle/>
            <a:p>
              <a:pPr>
                <a:lnSpc>
                  <a:spcPts val="2427"/>
                </a:lnSpc>
                <a:spcBef>
                  <a:spcPct val="0"/>
                </a:spcBef>
              </a:pPr>
              <a:r>
                <a:rPr lang="fr-BE" sz="1733" b="1" dirty="0">
                  <a:solidFill>
                    <a:srgbClr val="2B2B2B"/>
                  </a:solidFill>
                  <a:latin typeface="Montserrat" pitchFamily="2" charset="0"/>
                </a:rPr>
                <a:t>Support </a:t>
              </a:r>
              <a:r>
                <a:rPr lang="en-US" sz="1733" b="1" dirty="0">
                  <a:solidFill>
                    <a:srgbClr val="2B2B2B"/>
                  </a:solidFill>
                  <a:latin typeface="Montserrat" pitchFamily="2" charset="0"/>
                </a:rPr>
                <a:t>mechanism</a:t>
              </a:r>
              <a:r>
                <a:rPr lang="fr-BE" sz="1733" b="1" dirty="0">
                  <a:solidFill>
                    <a:srgbClr val="2B2B2B"/>
                  </a:solidFill>
                  <a:latin typeface="Montserrat" pitchFamily="2" charset="0"/>
                </a:rPr>
                <a:t> </a:t>
              </a:r>
              <a:r>
                <a:rPr lang="fr-BE" sz="1733" b="1" dirty="0" err="1">
                  <a:solidFill>
                    <a:srgbClr val="2B2B2B"/>
                  </a:solidFill>
                  <a:latin typeface="Montserrat" pitchFamily="2" charset="0"/>
                </a:rPr>
                <a:t>provided</a:t>
              </a:r>
              <a:r>
                <a:rPr lang="fr-BE" sz="1733" b="1" dirty="0">
                  <a:solidFill>
                    <a:srgbClr val="2B2B2B"/>
                  </a:solidFill>
                  <a:latin typeface="Montserrat" pitchFamily="2" charset="0"/>
                </a:rPr>
                <a:t> by social services </a:t>
              </a:r>
              <a:endParaRPr lang="en-US" sz="1733" b="1" dirty="0">
                <a:solidFill>
                  <a:srgbClr val="2B2B2B"/>
                </a:solidFill>
                <a:latin typeface="Montserrat" pitchFamily="2" charset="0"/>
              </a:endParaRPr>
            </a:p>
          </p:txBody>
        </p:sp>
      </p:grpSp>
      <p:grpSp>
        <p:nvGrpSpPr>
          <p:cNvPr id="12" name="Group 12"/>
          <p:cNvGrpSpPr/>
          <p:nvPr/>
        </p:nvGrpSpPr>
        <p:grpSpPr>
          <a:xfrm>
            <a:off x="6402177" y="4787888"/>
            <a:ext cx="4413887" cy="864619"/>
            <a:chOff x="0" y="-19051"/>
            <a:chExt cx="6621167" cy="1729238"/>
          </a:xfrm>
        </p:grpSpPr>
        <p:sp>
          <p:nvSpPr>
            <p:cNvPr id="13" name="TextBox 13"/>
            <p:cNvSpPr txBox="1"/>
            <p:nvPr/>
          </p:nvSpPr>
          <p:spPr>
            <a:xfrm>
              <a:off x="0" y="-19051"/>
              <a:ext cx="6621167" cy="434990"/>
            </a:xfrm>
            <a:prstGeom prst="rect">
              <a:avLst/>
            </a:prstGeom>
          </p:spPr>
          <p:txBody>
            <a:bodyPr lIns="0" tIns="0" rIns="0" bIns="0" rtlCol="0" anchor="t">
              <a:spAutoFit/>
            </a:bodyPr>
            <a:lstStyle/>
            <a:p>
              <a:pPr>
                <a:lnSpc>
                  <a:spcPts val="1820"/>
                </a:lnSpc>
                <a:spcBef>
                  <a:spcPct val="0"/>
                </a:spcBef>
              </a:pPr>
              <a:r>
                <a:rPr lang="en-US" sz="1400" dirty="0">
                  <a:solidFill>
                    <a:srgbClr val="2B2B2B"/>
                  </a:solidFill>
                  <a:latin typeface="Montserrat" pitchFamily="2" charset="0"/>
                </a:rPr>
                <a:t>PART 4</a:t>
              </a:r>
            </a:p>
          </p:txBody>
        </p:sp>
        <p:sp>
          <p:nvSpPr>
            <p:cNvPr id="14" name="TextBox 14"/>
            <p:cNvSpPr txBox="1"/>
            <p:nvPr/>
          </p:nvSpPr>
          <p:spPr>
            <a:xfrm>
              <a:off x="0" y="568079"/>
              <a:ext cx="6621167" cy="1142108"/>
            </a:xfrm>
            <a:prstGeom prst="rect">
              <a:avLst/>
            </a:prstGeom>
          </p:spPr>
          <p:txBody>
            <a:bodyPr lIns="0" tIns="0" rIns="0" bIns="0" rtlCol="0" anchor="t">
              <a:spAutoFit/>
            </a:bodyPr>
            <a:lstStyle/>
            <a:p>
              <a:pPr>
                <a:lnSpc>
                  <a:spcPts val="2253"/>
                </a:lnSpc>
                <a:spcBef>
                  <a:spcPct val="0"/>
                </a:spcBef>
              </a:pPr>
              <a:r>
                <a:rPr lang="x-none" sz="1733" b="1" dirty="0">
                  <a:solidFill>
                    <a:srgbClr val="2B2B2B"/>
                  </a:solidFill>
                  <a:latin typeface="Montserrat" pitchFamily="2" charset="0"/>
                </a:rPr>
                <a:t>Final reflections</a:t>
              </a:r>
              <a:r>
                <a:rPr lang="fr-BE" sz="1733" b="1" dirty="0">
                  <a:solidFill>
                    <a:srgbClr val="2B2B2B"/>
                  </a:solidFill>
                  <a:latin typeface="Montserrat" pitchFamily="2" charset="0"/>
                </a:rPr>
                <a:t> on the </a:t>
              </a:r>
              <a:r>
                <a:rPr lang="fr-BE" sz="1733" b="1" dirty="0" err="1">
                  <a:solidFill>
                    <a:srgbClr val="2B2B2B"/>
                  </a:solidFill>
                  <a:latin typeface="Montserrat" pitchFamily="2" charset="0"/>
                </a:rPr>
                <a:t>family</a:t>
              </a:r>
              <a:r>
                <a:rPr lang="fr-BE" sz="1733" b="1" dirty="0">
                  <a:solidFill>
                    <a:srgbClr val="2B2B2B"/>
                  </a:solidFill>
                  <a:latin typeface="Montserrat" pitchFamily="2" charset="0"/>
                </a:rPr>
                <a:t> support </a:t>
              </a:r>
              <a:r>
                <a:rPr lang="fr-BE" sz="1733" b="1" dirty="0" err="1">
                  <a:solidFill>
                    <a:srgbClr val="2B2B2B"/>
                  </a:solidFill>
                  <a:latin typeface="Montserrat" pitchFamily="2" charset="0"/>
                </a:rPr>
                <a:t>skills</a:t>
              </a:r>
              <a:r>
                <a:rPr lang="fr-BE" sz="1733" b="1" dirty="0">
                  <a:solidFill>
                    <a:srgbClr val="2B2B2B"/>
                  </a:solidFill>
                  <a:latin typeface="Montserrat" pitchFamily="2" charset="0"/>
                </a:rPr>
                <a:t> </a:t>
              </a:r>
              <a:endParaRPr lang="en-US" sz="1733" b="1" dirty="0">
                <a:solidFill>
                  <a:srgbClr val="2B2B2B"/>
                </a:solidFill>
                <a:latin typeface="Montserrat" pitchFamily="2" charset="0"/>
              </a:endParaRPr>
            </a:p>
          </p:txBody>
        </p:sp>
      </p:grpSp>
      <p:sp>
        <p:nvSpPr>
          <p:cNvPr id="18" name="AutoShape 18"/>
          <p:cNvSpPr/>
          <p:nvPr/>
        </p:nvSpPr>
        <p:spPr>
          <a:xfrm>
            <a:off x="6402177" y="2317201"/>
            <a:ext cx="3831827" cy="0"/>
          </a:xfrm>
          <a:prstGeom prst="line">
            <a:avLst/>
          </a:prstGeom>
          <a:ln w="9525" cap="rnd">
            <a:solidFill>
              <a:srgbClr val="000000">
                <a:alpha val="29804"/>
              </a:srgbClr>
            </a:solidFill>
            <a:prstDash val="solid"/>
            <a:headEnd type="none" w="sm" len="sm"/>
            <a:tailEnd type="none" w="sm" len="sm"/>
          </a:ln>
        </p:spPr>
      </p:sp>
      <p:sp>
        <p:nvSpPr>
          <p:cNvPr id="19" name="AutoShape 19"/>
          <p:cNvSpPr/>
          <p:nvPr/>
        </p:nvSpPr>
        <p:spPr>
          <a:xfrm>
            <a:off x="6402177" y="3434807"/>
            <a:ext cx="3831827" cy="0"/>
          </a:xfrm>
          <a:prstGeom prst="line">
            <a:avLst/>
          </a:prstGeom>
          <a:ln w="9525" cap="rnd">
            <a:solidFill>
              <a:srgbClr val="000000">
                <a:alpha val="29804"/>
              </a:srgbClr>
            </a:solidFill>
            <a:prstDash val="solid"/>
            <a:headEnd type="none" w="sm" len="sm"/>
            <a:tailEnd type="none" w="sm" len="sm"/>
          </a:ln>
        </p:spPr>
      </p:sp>
      <p:sp>
        <p:nvSpPr>
          <p:cNvPr id="20" name="AutoShape 20"/>
          <p:cNvSpPr/>
          <p:nvPr/>
        </p:nvSpPr>
        <p:spPr>
          <a:xfrm>
            <a:off x="6402177" y="4528558"/>
            <a:ext cx="3831827" cy="0"/>
          </a:xfrm>
          <a:prstGeom prst="line">
            <a:avLst/>
          </a:prstGeom>
          <a:ln w="9525" cap="rnd">
            <a:solidFill>
              <a:srgbClr val="000000">
                <a:alpha val="29804"/>
              </a:srgbClr>
            </a:solidFill>
            <a:prstDash val="solid"/>
            <a:headEnd type="none" w="sm" len="sm"/>
            <a:tailEnd type="none" w="sm" len="sm"/>
          </a:ln>
        </p:spPr>
      </p:sp>
      <p:pic>
        <p:nvPicPr>
          <p:cNvPr id="23" name="Picture 23"/>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a:fillRect/>
          </a:stretch>
        </p:blipFill>
        <p:spPr>
          <a:xfrm>
            <a:off x="9956800" y="338883"/>
            <a:ext cx="1826526" cy="1806600"/>
          </a:xfrm>
          <a:prstGeom prst="rect">
            <a:avLst/>
          </a:prstGeom>
        </p:spPr>
      </p:pic>
      <p:pic>
        <p:nvPicPr>
          <p:cNvPr id="24" name="Picture 24"/>
          <p:cNvPicPr>
            <a:picLocks noChangeAspect="1"/>
          </p:cNvPicPr>
          <p:nvPr/>
        </p:nvPicPr>
        <p:blipFill>
          <a:blip r:embed="rId4" cstate="print"/>
          <a:srcRect/>
          <a:stretch>
            <a:fillRect/>
          </a:stretch>
        </p:blipFill>
        <p:spPr>
          <a:xfrm>
            <a:off x="1473200" y="3782421"/>
            <a:ext cx="2697790" cy="343862"/>
          </a:xfrm>
          <a:prstGeom prst="rect">
            <a:avLst/>
          </a:prstGeom>
        </p:spPr>
      </p:pic>
      <p:sp>
        <p:nvSpPr>
          <p:cNvPr id="16" name="TextBox 15">
            <a:extLst>
              <a:ext uri="{FF2B5EF4-FFF2-40B4-BE49-F238E27FC236}">
                <a16:creationId xmlns:a16="http://schemas.microsoft.com/office/drawing/2014/main" xmlns="" id="{2ADD36FF-5BFB-1A4C-FF79-4E35A486A0AC}"/>
              </a:ext>
            </a:extLst>
          </p:cNvPr>
          <p:cNvSpPr txBox="1"/>
          <p:nvPr/>
        </p:nvSpPr>
        <p:spPr>
          <a:xfrm>
            <a:off x="6338567" y="5433624"/>
            <a:ext cx="6094674" cy="309828"/>
          </a:xfrm>
          <a:prstGeom prst="rect">
            <a:avLst/>
          </a:prstGeom>
          <a:noFill/>
        </p:spPr>
        <p:txBody>
          <a:bodyPr wrap="square">
            <a:spAutoFit/>
          </a:bodyPr>
          <a:lstStyle/>
          <a:p>
            <a:pPr>
              <a:lnSpc>
                <a:spcPts val="1820"/>
              </a:lnSpc>
              <a:spcBef>
                <a:spcPct val="0"/>
              </a:spcBef>
            </a:pPr>
            <a:r>
              <a:rPr lang="en-GB" sz="1400" dirty="0">
                <a:solidFill>
                  <a:srgbClr val="2B2B2B"/>
                </a:solidFill>
                <a:latin typeface="Montserrat" pitchFamily="2" charset="0"/>
              </a:rPr>
              <a:t>PART 5</a:t>
            </a:r>
          </a:p>
        </p:txBody>
      </p:sp>
      <p:sp>
        <p:nvSpPr>
          <p:cNvPr id="29" name="TextBox 28">
            <a:extLst>
              <a:ext uri="{FF2B5EF4-FFF2-40B4-BE49-F238E27FC236}">
                <a16:creationId xmlns:a16="http://schemas.microsoft.com/office/drawing/2014/main" xmlns="" id="{20D69E48-1BE3-72C3-CBF8-47AE8ABFB508}"/>
              </a:ext>
            </a:extLst>
          </p:cNvPr>
          <p:cNvSpPr txBox="1"/>
          <p:nvPr/>
        </p:nvSpPr>
        <p:spPr>
          <a:xfrm>
            <a:off x="6400189" y="5759046"/>
            <a:ext cx="4206852" cy="378052"/>
          </a:xfrm>
          <a:prstGeom prst="rect">
            <a:avLst/>
          </a:prstGeom>
          <a:noFill/>
        </p:spPr>
        <p:txBody>
          <a:bodyPr wrap="square">
            <a:spAutoFit/>
          </a:bodyPr>
          <a:lstStyle/>
          <a:p>
            <a:pPr marL="0" marR="0" lvl="0" indent="0" algn="l" defTabSz="914400" rtl="0" eaLnBrk="1" fontAlgn="auto" latinLnBrk="0" hangingPunct="1">
              <a:lnSpc>
                <a:spcPts val="2427"/>
              </a:lnSpc>
              <a:spcBef>
                <a:spcPct val="0"/>
              </a:spcBef>
              <a:spcAft>
                <a:spcPts val="0"/>
              </a:spcAft>
              <a:buClrTx/>
              <a:buSzTx/>
              <a:buFontTx/>
              <a:buNone/>
              <a:tabLst/>
              <a:defRPr/>
            </a:pPr>
            <a:r>
              <a:rPr lang="en-US" sz="1733" b="1" dirty="0">
                <a:solidFill>
                  <a:srgbClr val="2B2B2B"/>
                </a:solidFill>
                <a:latin typeface="Montserrat" pitchFamily="2" charset="0"/>
              </a:rPr>
              <a:t>Practices from ESN </a:t>
            </a:r>
            <a:endParaRPr kumimoji="0" lang="en-US" sz="1733" b="1" i="0" u="none" strike="noStrike" kern="1200" cap="none" spc="0" normalizeH="0" baseline="0" noProof="0" dirty="0">
              <a:ln>
                <a:noFill/>
              </a:ln>
              <a:solidFill>
                <a:srgbClr val="2B2B2B"/>
              </a:solidFill>
              <a:effectLst/>
              <a:uLnTx/>
              <a:uFillTx/>
              <a:latin typeface="Montserrat" pitchFamily="2" charset="0"/>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352200" y="585216"/>
            <a:ext cx="11487600" cy="1402577"/>
          </a:xfrm>
        </p:spPr>
        <p:txBody>
          <a:bodyPr>
            <a:noAutofit/>
          </a:bodyPr>
          <a:lstStyle/>
          <a:p>
            <a:r>
              <a:rPr lang="en-US" sz="3200" b="1" dirty="0">
                <a:solidFill>
                  <a:schemeClr val="accent1"/>
                </a:solidFill>
                <a:latin typeface="Montserrat" panose="00000500000000000000" pitchFamily="2" charset="0"/>
                <a:cs typeface="Arial" panose="020B0604020202020204" pitchFamily="34" charset="0"/>
              </a:rPr>
              <a:t>Part 1-Supporting families in a complex situations is one of the core duties of the public services and regional and local level. </a:t>
            </a: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8</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17" name="TextBox 16">
            <a:extLst>
              <a:ext uri="{FF2B5EF4-FFF2-40B4-BE49-F238E27FC236}">
                <a16:creationId xmlns:a16="http://schemas.microsoft.com/office/drawing/2014/main" xmlns="" id="{98CCA287-A8E3-C43A-0D75-5B487540713F}"/>
              </a:ext>
            </a:extLst>
          </p:cNvPr>
          <p:cNvSpPr txBox="1"/>
          <p:nvPr/>
        </p:nvSpPr>
        <p:spPr>
          <a:xfrm>
            <a:off x="352199" y="1987792"/>
            <a:ext cx="11647295" cy="4524315"/>
          </a:xfrm>
          <a:prstGeom prst="rect">
            <a:avLst/>
          </a:prstGeom>
          <a:noFill/>
        </p:spPr>
        <p:txBody>
          <a:bodyPr wrap="square">
            <a:spAutoFit/>
          </a:bodyPr>
          <a:lstStyle/>
          <a:p>
            <a:r>
              <a:rPr lang="en-US" sz="3200" dirty="0"/>
              <a:t>Disadvantaged </a:t>
            </a:r>
            <a:r>
              <a:rPr lang="en-US" sz="3200" b="1" dirty="0"/>
              <a:t>children, families, and young people </a:t>
            </a:r>
            <a:r>
              <a:rPr lang="en-US" sz="3200" dirty="0"/>
              <a:t>in a range of forms including</a:t>
            </a:r>
          </a:p>
          <a:p>
            <a:pPr marL="1371600" lvl="2" indent="-457200">
              <a:buFont typeface="Courier New" panose="02070309020205020404" pitchFamily="49" charset="0"/>
              <a:buChar char="o"/>
            </a:pPr>
            <a:r>
              <a:rPr lang="en-US" sz="3200" b="1" dirty="0"/>
              <a:t>support for parents</a:t>
            </a:r>
            <a:r>
              <a:rPr lang="en-US" sz="3200" dirty="0"/>
              <a:t>, </a:t>
            </a:r>
          </a:p>
          <a:p>
            <a:pPr marL="1371600" lvl="2" indent="-457200">
              <a:buFont typeface="Courier New" panose="02070309020205020404" pitchFamily="49" charset="0"/>
              <a:buChar char="o"/>
            </a:pPr>
            <a:r>
              <a:rPr lang="en-US" sz="3200" dirty="0"/>
              <a:t>child protection, </a:t>
            </a:r>
          </a:p>
          <a:p>
            <a:pPr marL="1371600" lvl="2" indent="-457200">
              <a:buFont typeface="Courier New" panose="02070309020205020404" pitchFamily="49" charset="0"/>
              <a:buChar char="o"/>
            </a:pPr>
            <a:r>
              <a:rPr lang="en-US" sz="3200" b="1" dirty="0"/>
              <a:t>alternative care arrangements, </a:t>
            </a:r>
          </a:p>
          <a:p>
            <a:pPr marL="1371600" lvl="2" indent="-457200">
              <a:buFont typeface="Courier New" panose="02070309020205020404" pitchFamily="49" charset="0"/>
              <a:buChar char="o"/>
            </a:pPr>
            <a:r>
              <a:rPr lang="en-US" sz="3200" dirty="0"/>
              <a:t>and supporting vulnerable young people in education, employment or housing as well as in their transition from the care system into adulthoods</a:t>
            </a:r>
          </a:p>
          <a:p>
            <a:pPr lvl="2"/>
            <a:endParaRPr lang="en-US" sz="3200" dirty="0"/>
          </a:p>
        </p:txBody>
      </p:sp>
    </p:spTree>
    <p:extLst>
      <p:ext uri="{BB962C8B-B14F-4D97-AF65-F5344CB8AC3E}">
        <p14:creationId xmlns:p14="http://schemas.microsoft.com/office/powerpoint/2010/main" xmlns="" val="3903504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63FF69-ADD7-4A4B-B14F-4FDFDBFBCB23}"/>
              </a:ext>
            </a:extLst>
          </p:cNvPr>
          <p:cNvSpPr>
            <a:spLocks noGrp="1"/>
          </p:cNvSpPr>
          <p:nvPr>
            <p:ph type="title"/>
          </p:nvPr>
        </p:nvSpPr>
        <p:spPr>
          <a:xfrm>
            <a:off x="352200" y="934485"/>
            <a:ext cx="11487600" cy="1053308"/>
          </a:xfrm>
        </p:spPr>
        <p:txBody>
          <a:bodyPr>
            <a:noAutofit/>
          </a:bodyPr>
          <a:lstStyle/>
          <a:p>
            <a:r>
              <a:rPr lang="en-US" sz="3200" b="1" dirty="0">
                <a:solidFill>
                  <a:schemeClr val="accent1"/>
                </a:solidFill>
                <a:latin typeface="Montserrat" panose="00000500000000000000" pitchFamily="2" charset="0"/>
                <a:cs typeface="Arial" panose="020B0604020202020204" pitchFamily="34" charset="0"/>
              </a:rPr>
              <a:t>Part 1- What are the groups of children in a situation of vulnerability/disadvantage?</a:t>
            </a:r>
            <a:br>
              <a:rPr lang="en-US" sz="3200" b="1" dirty="0">
                <a:solidFill>
                  <a:schemeClr val="accent1"/>
                </a:solidFill>
                <a:latin typeface="Montserrat" panose="00000500000000000000" pitchFamily="2" charset="0"/>
                <a:cs typeface="Arial" panose="020B0604020202020204" pitchFamily="34" charset="0"/>
              </a:rPr>
            </a:br>
            <a:endParaRPr lang="es-ES" sz="3200" b="1" dirty="0">
              <a:solidFill>
                <a:schemeClr val="accent1"/>
              </a:solidFill>
              <a:latin typeface="Montserrat" panose="00000500000000000000" pitchFamily="2"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xmlns="" id="{54FC1795-A64D-4725-9027-4C72D3B5C106}"/>
              </a:ext>
            </a:extLst>
          </p:cNvPr>
          <p:cNvSpPr>
            <a:spLocks noGrp="1"/>
          </p:cNvSpPr>
          <p:nvPr>
            <p:ph type="sldNum" sz="quarter" idx="12"/>
          </p:nvPr>
        </p:nvSpPr>
        <p:spPr/>
        <p:txBody>
          <a:bodyPr/>
          <a:lstStyle/>
          <a:p>
            <a:fld id="{489A6DF4-A07D-47D0-8758-60FAF3B61B84}" type="slidenum">
              <a:rPr lang="es-ES" smtClean="0"/>
              <a:pPr/>
              <a:t>9</a:t>
            </a:fld>
            <a:endParaRPr lang="es-ES"/>
          </a:p>
        </p:txBody>
      </p:sp>
      <p:pic>
        <p:nvPicPr>
          <p:cNvPr id="6" name="logo">
            <a:extLst>
              <a:ext uri="{FF2B5EF4-FFF2-40B4-BE49-F238E27FC236}">
                <a16:creationId xmlns:a16="http://schemas.microsoft.com/office/drawing/2014/main" xmlns="" id="{49CF5CF7-BC54-4FD4-B669-98002D8169F3}"/>
              </a:ext>
            </a:extLst>
          </p:cNvPr>
          <p:cNvPicPr/>
          <p:nvPr/>
        </p:nvPicPr>
        <p:blipFill>
          <a:blip r:embed="rId3" cstate="print">
            <a:extLst>
              <a:ext uri="{28A0092B-C50C-407E-A947-70E740481C1C}">
                <a14:useLocalDpi xmlns:a14="http://schemas.microsoft.com/office/drawing/2010/main" xmlns="" val="0"/>
              </a:ext>
            </a:extLst>
          </a:blip>
          <a:srcRect/>
          <a:stretch/>
        </p:blipFill>
        <p:spPr bwMode="auto">
          <a:xfrm>
            <a:off x="10867800" y="207283"/>
            <a:ext cx="972000" cy="727200"/>
          </a:xfrm>
          <a:prstGeom prst="rect">
            <a:avLst/>
          </a:prstGeom>
          <a:noFill/>
          <a:ln>
            <a:noFill/>
          </a:ln>
          <a:extLst>
            <a:ext uri="{53640926-AAD7-44D8-BBD7-CCE9431645EC}">
              <a14:shadowObscured xmlns:a14="http://schemas.microsoft.com/office/drawing/2010/main" xmlns=""/>
            </a:ext>
          </a:extLst>
        </p:spPr>
      </p:pic>
      <p:sp>
        <p:nvSpPr>
          <p:cNvPr id="5" name="Rectángulo 4"/>
          <p:cNvSpPr/>
          <p:nvPr/>
        </p:nvSpPr>
        <p:spPr>
          <a:xfrm>
            <a:off x="352200" y="343808"/>
            <a:ext cx="2307748" cy="369332"/>
          </a:xfrm>
          <a:prstGeom prst="rect">
            <a:avLst/>
          </a:prstGeom>
        </p:spPr>
        <p:txBody>
          <a:bodyPr wrap="none">
            <a:spAutoFit/>
          </a:bodyPr>
          <a:lstStyle/>
          <a:p>
            <a:pPr algn="ctr"/>
            <a:r>
              <a:rPr lang="en-US" dirty="0">
                <a:solidFill>
                  <a:schemeClr val="bg1">
                    <a:lumMod val="50000"/>
                  </a:schemeClr>
                </a:solidFill>
              </a:rPr>
              <a:t>https://eurofamnet.eu</a:t>
            </a:r>
            <a:endParaRPr lang="x-none" dirty="0">
              <a:solidFill>
                <a:schemeClr val="bg1">
                  <a:lumMod val="50000"/>
                </a:schemeClr>
              </a:solidFill>
            </a:endParaRPr>
          </a:p>
        </p:txBody>
      </p:sp>
      <p:pic>
        <p:nvPicPr>
          <p:cNvPr id="8" name="Imagen 7" descr="Imagen que contiene Interfaz de usuario gráfica&#10;&#10;Descripción generada automáticamente">
            <a:extLst>
              <a:ext uri="{FF2B5EF4-FFF2-40B4-BE49-F238E27FC236}">
                <a16:creationId xmlns:a16="http://schemas.microsoft.com/office/drawing/2014/main" xmlns="" id="{0D2EAD60-570F-4EC9-A21B-9F91DCDA1C4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2200" y="5878970"/>
            <a:ext cx="4175760" cy="694944"/>
          </a:xfrm>
          <a:prstGeom prst="rect">
            <a:avLst/>
          </a:prstGeom>
        </p:spPr>
      </p:pic>
      <p:sp>
        <p:nvSpPr>
          <p:cNvPr id="7" name="TextBox 6">
            <a:extLst>
              <a:ext uri="{FF2B5EF4-FFF2-40B4-BE49-F238E27FC236}">
                <a16:creationId xmlns:a16="http://schemas.microsoft.com/office/drawing/2014/main" xmlns="" id="{CD58F8F1-1519-843B-1299-8C1849083962}"/>
              </a:ext>
            </a:extLst>
          </p:cNvPr>
          <p:cNvSpPr txBox="1"/>
          <p:nvPr/>
        </p:nvSpPr>
        <p:spPr>
          <a:xfrm>
            <a:off x="493815" y="1663693"/>
            <a:ext cx="11698185" cy="3970318"/>
          </a:xfrm>
          <a:prstGeom prst="rect">
            <a:avLst/>
          </a:prstGeom>
          <a:noFill/>
        </p:spPr>
        <p:txBody>
          <a:bodyPr wrap="square">
            <a:spAutoFit/>
          </a:bodyPr>
          <a:lstStyle/>
          <a:p>
            <a:pPr marL="285750" indent="-285750">
              <a:buFont typeface="Arial" panose="020B0604020202020204" pitchFamily="34" charset="0"/>
              <a:buChar char="•"/>
            </a:pPr>
            <a:r>
              <a:rPr lang="en-US" sz="2800" dirty="0"/>
              <a:t> </a:t>
            </a:r>
            <a:r>
              <a:rPr lang="en-US" sz="2800" b="1" dirty="0"/>
              <a:t>Children who are victims of violence or sexual abuse </a:t>
            </a:r>
          </a:p>
          <a:p>
            <a:pPr marL="285750" indent="-285750">
              <a:buFont typeface="Arial" panose="020B0604020202020204" pitchFamily="34" charset="0"/>
              <a:buChar char="•"/>
            </a:pPr>
            <a:r>
              <a:rPr lang="en-US" sz="2800" dirty="0"/>
              <a:t> Children with mental health problems, physical disabilities or sensory impairments </a:t>
            </a:r>
          </a:p>
          <a:p>
            <a:pPr marL="285750" indent="-285750">
              <a:buFont typeface="Arial" panose="020B0604020202020204" pitchFamily="34" charset="0"/>
              <a:buChar char="•"/>
            </a:pPr>
            <a:r>
              <a:rPr lang="en-US" sz="2800" dirty="0"/>
              <a:t> Young offenders </a:t>
            </a:r>
          </a:p>
          <a:p>
            <a:pPr marL="285750" indent="-285750">
              <a:buFont typeface="Arial" panose="020B0604020202020204" pitchFamily="34" charset="0"/>
              <a:buChar char="•"/>
            </a:pPr>
            <a:r>
              <a:rPr lang="en-US" sz="2800" dirty="0"/>
              <a:t> </a:t>
            </a:r>
            <a:r>
              <a:rPr lang="en-US" sz="2800" b="1" dirty="0"/>
              <a:t>Children from minority ethnic groups or from migrant families </a:t>
            </a:r>
          </a:p>
          <a:p>
            <a:pPr marL="285750" indent="-285750">
              <a:buFont typeface="Arial" panose="020B0604020202020204" pitchFamily="34" charset="0"/>
              <a:buChar char="•"/>
            </a:pPr>
            <a:r>
              <a:rPr lang="en-US" sz="2800" dirty="0"/>
              <a:t> </a:t>
            </a:r>
            <a:r>
              <a:rPr lang="en-US" sz="2800" b="1" dirty="0"/>
              <a:t>Children who have drug addiction problems </a:t>
            </a:r>
          </a:p>
          <a:p>
            <a:pPr marL="285750" indent="-285750">
              <a:buFont typeface="Arial" panose="020B0604020202020204" pitchFamily="34" charset="0"/>
              <a:buChar char="•"/>
            </a:pPr>
            <a:r>
              <a:rPr lang="en-US" sz="2800" dirty="0"/>
              <a:t> </a:t>
            </a:r>
            <a:r>
              <a:rPr lang="en-US" sz="2800" b="1" dirty="0"/>
              <a:t>Children in institutions and out-of-home care </a:t>
            </a:r>
          </a:p>
          <a:p>
            <a:pPr marL="285750" indent="-285750">
              <a:buFont typeface="Arial" panose="020B0604020202020204" pitchFamily="34" charset="0"/>
              <a:buChar char="•"/>
            </a:pPr>
            <a:r>
              <a:rPr lang="en-US" sz="2800" dirty="0"/>
              <a:t> </a:t>
            </a:r>
            <a:r>
              <a:rPr lang="en-US" sz="2800" b="1" dirty="0"/>
              <a:t>Children who live in large and single parent families living at or below the poverty line because of not earning enough in their paid employment. </a:t>
            </a:r>
            <a:endParaRPr lang="en-GB" sz="2800" b="1" dirty="0"/>
          </a:p>
        </p:txBody>
      </p:sp>
    </p:spTree>
    <p:extLst>
      <p:ext uri="{BB962C8B-B14F-4D97-AF65-F5344CB8AC3E}">
        <p14:creationId xmlns:p14="http://schemas.microsoft.com/office/powerpoint/2010/main" xmlns="" val="23139546"/>
      </p:ext>
    </p:extLst>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emplate power point" id="{4DFDE4C1-BAA1-4DC9-AF17-EA0A266F995E}" vid="{96C87116-5F9C-4621-BF27-C9F37E192F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White">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White">
      <a:majorFont>
        <a:latin typeface="Candara"/>
        <a:ea typeface="Candara"/>
        <a:cs typeface="Candara"/>
      </a:majorFont>
      <a:minorFont>
        <a:latin typeface="Candara"/>
        <a:ea typeface="Candara"/>
        <a:cs typeface="Candar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1" hangingPunct="0">
          <a:lnSpc>
            <a:spcPts val="2000"/>
          </a:lnSpc>
          <a:spcBef>
            <a:spcPts val="0"/>
          </a:spcBef>
          <a:spcAft>
            <a:spcPts val="0"/>
          </a:spcAft>
          <a:buClrTx/>
          <a:buSzTx/>
          <a:buFontTx/>
          <a:buNone/>
          <a:tabLst/>
          <a:defRPr kumimoji="0" sz="1800" b="0" i="0" u="none" strike="noStrike" cap="none" spc="0" normalizeH="0" baseline="0">
            <a:ln>
              <a:noFill/>
            </a:ln>
            <a:solidFill>
              <a:srgbClr val="FFFFFF"/>
            </a:solidFill>
            <a:effectLst/>
            <a:uFillTx/>
            <a:latin typeface="+mn-lt"/>
            <a:ea typeface="+mn-ea"/>
            <a:cs typeface="+mn-cs"/>
            <a:sym typeface="Candar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 power point</Template>
  <TotalTime>1634</TotalTime>
  <Words>3585</Words>
  <Application>Microsoft Office PowerPoint</Application>
  <PresentationFormat>Custom</PresentationFormat>
  <Paragraphs>368</Paragraphs>
  <Slides>25</Slides>
  <Notes>16</Notes>
  <HiddenSlides>0</HiddenSlides>
  <MMClips>0</MMClips>
  <ScaleCrop>false</ScaleCrop>
  <HeadingPairs>
    <vt:vector size="4" baseType="variant">
      <vt:variant>
        <vt:lpstr>Theme</vt:lpstr>
      </vt:variant>
      <vt:variant>
        <vt:i4>5</vt:i4>
      </vt:variant>
      <vt:variant>
        <vt:lpstr>Slide Titles</vt:lpstr>
      </vt:variant>
      <vt:variant>
        <vt:i4>25</vt:i4>
      </vt:variant>
    </vt:vector>
  </HeadingPairs>
  <TitlesOfParts>
    <vt:vector size="30" baseType="lpstr">
      <vt:lpstr>Tema de Office</vt:lpstr>
      <vt:lpstr>1_Office Theme</vt:lpstr>
      <vt:lpstr>3_Office Theme</vt:lpstr>
      <vt:lpstr>White</vt:lpstr>
      <vt:lpstr>Office Theme</vt:lpstr>
      <vt:lpstr>THE EUROPEAN FAMILY SUPPORT NETWORK</vt:lpstr>
      <vt:lpstr>Reflection on the role of public services: assessing the support mechanisms provided by family and parenting services</vt:lpstr>
      <vt:lpstr>Slide 3</vt:lpstr>
      <vt:lpstr>Slide 4</vt:lpstr>
      <vt:lpstr>Slide 5</vt:lpstr>
      <vt:lpstr>Slide 6</vt:lpstr>
      <vt:lpstr>Slide 7</vt:lpstr>
      <vt:lpstr>Part 1-Supporting families in a complex situations is one of the core duties of the public services and regional and local level. </vt:lpstr>
      <vt:lpstr>Part 1- What are the groups of children in a situation of vulnerability/disadvantage? </vt:lpstr>
      <vt:lpstr> Part 1- The parental neglect and domestic violence against children put them in a disadvantage situation  </vt:lpstr>
      <vt:lpstr>  </vt:lpstr>
      <vt:lpstr>Part 2 - The provision of family support: </vt:lpstr>
      <vt:lpstr>Part 2- The provision of family support: </vt:lpstr>
      <vt:lpstr>Part 2 - The provision of parenting services on the alternative care</vt:lpstr>
      <vt:lpstr> </vt:lpstr>
      <vt:lpstr>Part 3-Public social services provide a wide variety of family and parenting support mechanisms</vt:lpstr>
      <vt:lpstr>Reflections the Family Support –the workforce behind</vt:lpstr>
      <vt:lpstr>Reflections the Family Support –the workforce behind</vt:lpstr>
      <vt:lpstr>Slide 19</vt:lpstr>
      <vt:lpstr>ESN’s current work on the workforce</vt:lpstr>
      <vt:lpstr> </vt:lpstr>
      <vt:lpstr>Best Practices </vt:lpstr>
      <vt:lpstr>Slide 23</vt:lpstr>
      <vt:lpstr>THANK YOU!</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EUROPEAN FAMILY SUPPORT</dc:title>
  <dc:creator>ALVARO RODRIGUEZ MARTIN</dc:creator>
  <cp:lastModifiedBy>PC</cp:lastModifiedBy>
  <cp:revision>100</cp:revision>
  <dcterms:created xsi:type="dcterms:W3CDTF">2022-02-25T09:40:59Z</dcterms:created>
  <dcterms:modified xsi:type="dcterms:W3CDTF">2023-05-12T07:49:26Z</dcterms:modified>
</cp:coreProperties>
</file>