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423" r:id="rId2"/>
    <p:sldId id="430" r:id="rId3"/>
    <p:sldId id="432" r:id="rId4"/>
    <p:sldId id="434" r:id="rId5"/>
    <p:sldId id="435" r:id="rId6"/>
    <p:sldId id="436" r:id="rId7"/>
    <p:sldId id="437" r:id="rId8"/>
    <p:sldId id="438" r:id="rId9"/>
    <p:sldId id="439" r:id="rId10"/>
    <p:sldId id="433" r:id="rId11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0EE1E92-3C0F-3D6B-A9C4-C9F8925281C3}" name="LUCIA JIMENEZ GARCIA" initials="LJ" userId="S::luciajimenez@us.es::2437961d-da82-4196-b0be-82c5a8dd30e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99"/>
    <a:srgbClr val="4382C1"/>
    <a:srgbClr val="009999"/>
    <a:srgbClr val="008080"/>
    <a:srgbClr val="006600"/>
    <a:srgbClr val="3C72C2"/>
    <a:srgbClr val="7097D3"/>
    <a:srgbClr val="8892FF"/>
    <a:srgbClr val="9999FF"/>
    <a:srgbClr val="CC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736" autoAdjust="0"/>
    <p:restoredTop sz="84496" autoAdjust="0"/>
  </p:normalViewPr>
  <p:slideViewPr>
    <p:cSldViewPr snapToGrid="0">
      <p:cViewPr>
        <p:scale>
          <a:sx n="75" d="100"/>
          <a:sy n="75" d="100"/>
        </p:scale>
        <p:origin x="192" y="10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8/10/relationships/authors" Target="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F72820-7889-48F7-A302-754428D168A4}" type="datetimeFigureOut">
              <a:rPr lang="es-ES" smtClean="0"/>
              <a:t>25/9/24</a:t>
            </a:fld>
            <a:endParaRPr lang="es-ES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652784-8C3B-48E2-B840-7153AEEA2E95}" type="slidenum">
              <a:rPr lang="es-ES" smtClean="0"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227769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652784-8C3B-48E2-B840-7153AEEA2E95}" type="slidenum">
              <a:rPr lang="es-ES" smtClean="0"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882253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652784-8C3B-48E2-B840-7153AEEA2E95}" type="slidenum">
              <a:rPr lang="es-ES" smtClean="0"/>
              <a:t>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281057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es-ES" sz="120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652784-8C3B-48E2-B840-7153AEEA2E95}" type="slidenum">
              <a:rPr lang="es-ES" smtClean="0"/>
              <a:t>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246734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es-ES" sz="120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652784-8C3B-48E2-B840-7153AEEA2E95}" type="slidenum">
              <a:rPr lang="es-ES" smtClean="0"/>
              <a:t>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791528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es-ES" sz="120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652784-8C3B-48E2-B840-7153AEEA2E95}" type="slidenum">
              <a:rPr lang="es-ES" smtClean="0"/>
              <a:t>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466134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es-ES" sz="120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652784-8C3B-48E2-B840-7153AEEA2E95}" type="slidenum">
              <a:rPr lang="es-ES" smtClean="0"/>
              <a:t>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052697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es-ES" sz="120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652784-8C3B-48E2-B840-7153AEEA2E95}" type="slidenum">
              <a:rPr lang="es-ES" smtClean="0"/>
              <a:t>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879964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es-ES" sz="120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652784-8C3B-48E2-B840-7153AEEA2E95}" type="slidenum">
              <a:rPr lang="es-ES" smtClean="0"/>
              <a:t>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82896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es-ES" sz="120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652784-8C3B-48E2-B840-7153AEEA2E95}" type="slidenum">
              <a:rPr lang="es-ES" smtClean="0"/>
              <a:t>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725252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652784-8C3B-48E2-B840-7153AEEA2E95}" type="slidenum">
              <a:rPr lang="es-ES" smtClean="0"/>
              <a:t>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169041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D70FD5-A098-4DC6-9C4B-0DD420D369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2F20244-B12D-41BE-9A15-932BD13D18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D2A029E-A3B7-42A0-B5B9-11F97EBD6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36E4C-BA33-4241-86CC-8DF1B0B96C83}" type="datetime1">
              <a:rPr lang="es-ES" smtClean="0"/>
              <a:t>25/9/24</a:t>
            </a:fld>
            <a:endParaRPr lang="es-E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A265B60-5996-4B84-A4D0-1D997BA05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B902EE1-AA38-4674-913E-F71C7482FC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A6DF4-A07D-47D0-8758-60FAF3B61B84}" type="slidenum">
              <a:rPr lang="es-ES" smtClean="0"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760161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5AE8F8-54AA-4EC6-A49F-353E70C47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E3A84A6-DFAE-4CEE-9EE4-FDD116C0AB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E28671C-734A-4170-8F94-84FAB79AE7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50655-73A0-4572-A0ED-89A977D4F4B4}" type="datetime1">
              <a:rPr lang="es-ES" smtClean="0"/>
              <a:t>25/9/24</a:t>
            </a:fld>
            <a:endParaRPr lang="es-E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050405B-6A76-46F1-A849-AA756EA41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1C09FAE-A759-4A77-931D-4F7511C098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A6DF4-A07D-47D0-8758-60FAF3B61B84}" type="slidenum">
              <a:rPr lang="es-ES" smtClean="0"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184652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0790EE-90E0-4302-935F-4D0993D9C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EF15C41-A530-4970-827C-8726006BC3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90DF606-F28A-444F-A994-5E5772E09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40607-1A33-41AC-B862-4CAF17F88E26}" type="datetime1">
              <a:rPr lang="es-ES" smtClean="0"/>
              <a:t>25/9/24</a:t>
            </a:fld>
            <a:endParaRPr lang="es-E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4F6F367-2509-45A1-ACA6-B85720C0F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E5FB4F6-95E8-41B2-8101-4B901C32E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A6DF4-A07D-47D0-8758-60FAF3B61B84}" type="slidenum">
              <a:rPr lang="es-ES" smtClean="0"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287777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2C0FE4-04A5-4624-BA14-E9B37A24F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3C33417-3D9E-4F87-A7E3-023087B6AB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056555C-72D9-4F5F-A9FB-FA9C422C6A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C79B9F5-6F20-4120-9D66-609FB2FB6A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E074E-C988-44AA-B7AC-4743966D7C5E}" type="datetime1">
              <a:rPr lang="es-ES" smtClean="0"/>
              <a:t>25/9/24</a:t>
            </a:fld>
            <a:endParaRPr lang="es-ES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5F87CC6-1D3B-4158-A7A0-A2A32D607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AD72249-8272-4B2C-9857-C32F664C6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A6DF4-A07D-47D0-8758-60FAF3B61B84}" type="slidenum">
              <a:rPr lang="es-ES" smtClean="0"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659290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106522-A128-416E-84CD-08B9EA6EB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E11F401-21EA-4E7D-94EF-6C679EC7EB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4628985-55D7-451C-A526-43C48677D8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636CECD-9B69-435F-96F5-26B059F357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286C22D-7A86-48CE-918E-679C384C7B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2C41C32-983D-43BE-936D-42F8AA1707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CE1C9-C2BB-4A64-81D6-C3A3F6D5C0B7}" type="datetime1">
              <a:rPr lang="es-ES" smtClean="0"/>
              <a:t>25/9/24</a:t>
            </a:fld>
            <a:endParaRPr lang="es-ES" dirty="0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5F816196-160A-41A2-ACF6-BA9A069098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1E86A4B-D925-4631-B3CD-A82DCD3EA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A6DF4-A07D-47D0-8758-60FAF3B61B84}" type="slidenum">
              <a:rPr lang="es-ES" smtClean="0"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671655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B1D7BB-E23F-4A0C-8CF9-605FE10CA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C9C3EDE-C509-44ED-B0A5-E687027A65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AA307-3576-49B5-9F6B-A8C1A939E865}" type="datetime1">
              <a:rPr lang="es-ES" smtClean="0"/>
              <a:t>25/9/24</a:t>
            </a:fld>
            <a:endParaRPr lang="es-ES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D6BA4B7-0717-44D3-BDD7-09F2C2775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209A16D-F6E0-46AC-A595-BBAF00AFA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A6DF4-A07D-47D0-8758-60FAF3B61B84}" type="slidenum">
              <a:rPr lang="es-ES" smtClean="0"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445774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C4D2F6F-1C00-4643-AADE-0DE023BC7F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EC523-BCCE-4ECD-8234-B2488EC01DDC}" type="datetime1">
              <a:rPr lang="es-ES" smtClean="0"/>
              <a:t>25/9/24</a:t>
            </a:fld>
            <a:endParaRPr lang="es-ES" dirty="0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9F932C9-B9F8-48B4-AC79-E80EE37BE3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D38949E-5608-4959-AD83-E346A983C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A6DF4-A07D-47D0-8758-60FAF3B61B84}" type="slidenum">
              <a:rPr lang="es-ES" smtClean="0"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015227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1EDBFB-EF15-4190-8F57-177C1FF99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F49A0EA-6264-4C5B-824B-9753C2D965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5027CB7-1C45-4F76-89DD-44F0FE8D33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8ACA933-CE95-4AF5-A855-A2F73FE3A4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4E37E-02D6-4787-9E7E-C67D39D18183}" type="datetime1">
              <a:rPr lang="es-ES" smtClean="0"/>
              <a:t>25/9/24</a:t>
            </a:fld>
            <a:endParaRPr lang="es-ES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5F10AB8-29A9-4DC5-9F7F-D4CF7556FA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CB7A037-2F9B-4A08-AC96-23C669A2D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A6DF4-A07D-47D0-8758-60FAF3B61B84}" type="slidenum">
              <a:rPr lang="es-ES" smtClean="0"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395260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E608A4-B3B5-478E-A56F-A90D81145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62809A9-4EAF-461E-ACC3-B7CCCAC50F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dirty="0"/>
              <a:t>Haga clic en el icono para agregar una imagen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272C6F3-8ABD-4F1F-A7A1-C4AC62B816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AFCF432-4DCF-4BDA-89BA-5937341339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2C714-607E-4B5E-A66A-302C9B6F6671}" type="datetime1">
              <a:rPr lang="es-ES" smtClean="0"/>
              <a:t>25/9/24</a:t>
            </a:fld>
            <a:endParaRPr lang="es-ES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7AA4AF4-CDFC-4B00-80F0-19F706C9F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F1AEA35-21BA-4D21-938A-4DE39A51F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A6DF4-A07D-47D0-8758-60FAF3B61B84}" type="slidenum">
              <a:rPr lang="es-ES" smtClean="0"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305442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C50732-A98B-49C4-8695-E5A0D2BD6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2204BC0-E743-4B20-9A4D-C4CDCEB4A6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4568236-4921-430F-B7B8-649874014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75B1A-00BC-4D5C-BE9B-90F5115CF30A}" type="datetime1">
              <a:rPr lang="es-ES" smtClean="0"/>
              <a:t>25/9/24</a:t>
            </a:fld>
            <a:endParaRPr lang="es-E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D6C0870-85C6-45E6-9ABC-880A202E9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FCA6107-9433-4AA0-AAAF-6E3FC829A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A6DF4-A07D-47D0-8758-60FAF3B61B84}" type="slidenum">
              <a:rPr lang="es-ES" smtClean="0"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441522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95F4DC4-55AF-48E1-B18B-F5967F5FD2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1C9B52D-6C94-44DF-852C-C6AF1D4D31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939A031-F11E-4878-B35F-1E1004A4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BFA63-E786-4858-86C1-75FE9E846F59}" type="datetime1">
              <a:rPr lang="es-ES" smtClean="0"/>
              <a:t>25/9/24</a:t>
            </a:fld>
            <a:endParaRPr lang="es-E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5185E12-D220-413D-991F-B264338F0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64CB44D-0F2F-43DF-9FD3-DAE4E2C2C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A6DF4-A07D-47D0-8758-60FAF3B61B84}" type="slidenum">
              <a:rPr lang="es-ES" smtClean="0"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20942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2385FE3-1265-43EC-B40B-F148D8236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C92FCD8-3AF2-4DFC-8583-5654A051EE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826B81D-562D-413E-B6EC-984FD74334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A4E956-60FF-4E63-A4CA-3B59A3DCB9CC}" type="datetime1">
              <a:rPr lang="es-ES" smtClean="0"/>
              <a:t>25/9/24</a:t>
            </a:fld>
            <a:endParaRPr lang="es-E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12687D7-BC1E-4DFF-B0F1-0C4D3B48D1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102B6FC-D070-47BD-89C6-DB76EAFD0C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9A6DF4-A07D-47D0-8758-60FAF3B61B84}" type="slidenum">
              <a:rPr lang="es-ES" smtClean="0"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12404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>
            <a:extLst>
              <a:ext uri="{FF2B5EF4-FFF2-40B4-BE49-F238E27FC236}">
                <a16:creationId xmlns:a16="http://schemas.microsoft.com/office/drawing/2014/main" id="{5B9C297C-FB6B-2AB7-D699-2267FB61DC65}"/>
              </a:ext>
            </a:extLst>
          </p:cNvPr>
          <p:cNvGrpSpPr/>
          <p:nvPr/>
        </p:nvGrpSpPr>
        <p:grpSpPr>
          <a:xfrm>
            <a:off x="-85060" y="-53165"/>
            <a:ext cx="12291237" cy="5454504"/>
            <a:chOff x="-10633" y="-31899"/>
            <a:chExt cx="12216810" cy="3827721"/>
          </a:xfrm>
        </p:grpSpPr>
        <p:sp>
          <p:nvSpPr>
            <p:cNvPr id="6" name="Forma libre: forma 5">
              <a:extLst>
                <a:ext uri="{FF2B5EF4-FFF2-40B4-BE49-F238E27FC236}">
                  <a16:creationId xmlns:a16="http://schemas.microsoft.com/office/drawing/2014/main" id="{9302DA96-DC15-6F93-D5F1-F335CC9573EE}"/>
                </a:ext>
              </a:extLst>
            </p:cNvPr>
            <p:cNvSpPr/>
            <p:nvPr/>
          </p:nvSpPr>
          <p:spPr>
            <a:xfrm>
              <a:off x="-10633" y="-31899"/>
              <a:ext cx="12195545" cy="3827721"/>
            </a:xfrm>
            <a:custGeom>
              <a:avLst/>
              <a:gdLst>
                <a:gd name="connsiteX0" fmla="*/ 0 w 12195545"/>
                <a:gd name="connsiteY0" fmla="*/ 520995 h 3827721"/>
                <a:gd name="connsiteX1" fmla="*/ 1722475 w 12195545"/>
                <a:gd name="connsiteY1" fmla="*/ 3827721 h 3827721"/>
                <a:gd name="connsiteX2" fmla="*/ 12195545 w 12195545"/>
                <a:gd name="connsiteY2" fmla="*/ 627321 h 3827721"/>
                <a:gd name="connsiteX3" fmla="*/ 12195545 w 12195545"/>
                <a:gd name="connsiteY3" fmla="*/ 0 h 3827721"/>
                <a:gd name="connsiteX4" fmla="*/ 21266 w 12195545"/>
                <a:gd name="connsiteY4" fmla="*/ 31898 h 3827721"/>
                <a:gd name="connsiteX5" fmla="*/ 0 w 12195545"/>
                <a:gd name="connsiteY5" fmla="*/ 520995 h 3827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195545" h="3827721">
                  <a:moveTo>
                    <a:pt x="0" y="520995"/>
                  </a:moveTo>
                  <a:lnTo>
                    <a:pt x="1722475" y="3827721"/>
                  </a:lnTo>
                  <a:lnTo>
                    <a:pt x="12195545" y="627321"/>
                  </a:lnTo>
                  <a:lnTo>
                    <a:pt x="12195545" y="0"/>
                  </a:lnTo>
                  <a:lnTo>
                    <a:pt x="21266" y="31898"/>
                  </a:lnTo>
                  <a:lnTo>
                    <a:pt x="0" y="520995"/>
                  </a:lnTo>
                  <a:close/>
                </a:path>
              </a:pathLst>
            </a:custGeom>
            <a:solidFill>
              <a:srgbClr val="336699"/>
            </a:solidFill>
            <a:ln>
              <a:solidFill>
                <a:srgbClr val="3366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10" name="Forma libre: forma 9">
              <a:extLst>
                <a:ext uri="{FF2B5EF4-FFF2-40B4-BE49-F238E27FC236}">
                  <a16:creationId xmlns:a16="http://schemas.microsoft.com/office/drawing/2014/main" id="{651EBCCB-1AD1-EB0B-DDEA-B690C2FDA699}"/>
                </a:ext>
              </a:extLst>
            </p:cNvPr>
            <p:cNvSpPr/>
            <p:nvPr/>
          </p:nvSpPr>
          <p:spPr>
            <a:xfrm>
              <a:off x="0" y="531625"/>
              <a:ext cx="1722474" cy="3264196"/>
            </a:xfrm>
            <a:custGeom>
              <a:avLst/>
              <a:gdLst>
                <a:gd name="connsiteX0" fmla="*/ 0 w 1722474"/>
                <a:gd name="connsiteY0" fmla="*/ 0 h 3264196"/>
                <a:gd name="connsiteX1" fmla="*/ 1722474 w 1722474"/>
                <a:gd name="connsiteY1" fmla="*/ 3264196 h 3264196"/>
                <a:gd name="connsiteX2" fmla="*/ 10633 w 1722474"/>
                <a:gd name="connsiteY2" fmla="*/ 1850065 h 3264196"/>
                <a:gd name="connsiteX3" fmla="*/ 0 w 1722474"/>
                <a:gd name="connsiteY3" fmla="*/ 0 h 3264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22474" h="3264196">
                  <a:moveTo>
                    <a:pt x="0" y="0"/>
                  </a:moveTo>
                  <a:lnTo>
                    <a:pt x="1722474" y="3264196"/>
                  </a:lnTo>
                  <a:lnTo>
                    <a:pt x="10633" y="1850065"/>
                  </a:lnTo>
                  <a:cubicBezTo>
                    <a:pt x="7089" y="1236921"/>
                    <a:pt x="3544" y="623777"/>
                    <a:pt x="0" y="0"/>
                  </a:cubicBezTo>
                  <a:close/>
                </a:path>
              </a:pathLst>
            </a:custGeom>
            <a:solidFill>
              <a:srgbClr val="008080"/>
            </a:solidFill>
            <a:ln>
              <a:solidFill>
                <a:srgbClr val="00808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11" name="Forma libre: forma 10">
              <a:extLst>
                <a:ext uri="{FF2B5EF4-FFF2-40B4-BE49-F238E27FC236}">
                  <a16:creationId xmlns:a16="http://schemas.microsoft.com/office/drawing/2014/main" id="{460C77B8-DCBD-6E92-0EC5-57BE7C7BBD4C}"/>
                </a:ext>
              </a:extLst>
            </p:cNvPr>
            <p:cNvSpPr/>
            <p:nvPr/>
          </p:nvSpPr>
          <p:spPr>
            <a:xfrm>
              <a:off x="0" y="2349792"/>
              <a:ext cx="1711842" cy="1446028"/>
            </a:xfrm>
            <a:custGeom>
              <a:avLst/>
              <a:gdLst>
                <a:gd name="connsiteX0" fmla="*/ 1722475 w 1722475"/>
                <a:gd name="connsiteY0" fmla="*/ 1446028 h 1446028"/>
                <a:gd name="connsiteX1" fmla="*/ 0 w 1722475"/>
                <a:gd name="connsiteY1" fmla="*/ 0 h 1446028"/>
                <a:gd name="connsiteX2" fmla="*/ 10633 w 1722475"/>
                <a:gd name="connsiteY2" fmla="*/ 808074 h 1446028"/>
                <a:gd name="connsiteX3" fmla="*/ 1722475 w 1722475"/>
                <a:gd name="connsiteY3" fmla="*/ 1446028 h 1446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22475" h="1446028">
                  <a:moveTo>
                    <a:pt x="1722475" y="1446028"/>
                  </a:moveTo>
                  <a:lnTo>
                    <a:pt x="0" y="0"/>
                  </a:lnTo>
                  <a:lnTo>
                    <a:pt x="10633" y="808074"/>
                  </a:lnTo>
                  <a:lnTo>
                    <a:pt x="1722475" y="1446028"/>
                  </a:lnTo>
                  <a:close/>
                </a:path>
              </a:pathLst>
            </a:custGeom>
            <a:solidFill>
              <a:srgbClr val="009999"/>
            </a:solidFill>
            <a:ln>
              <a:solidFill>
                <a:srgbClr val="0099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12" name="Forma libre: forma 11">
              <a:extLst>
                <a:ext uri="{FF2B5EF4-FFF2-40B4-BE49-F238E27FC236}">
                  <a16:creationId xmlns:a16="http://schemas.microsoft.com/office/drawing/2014/main" id="{B19D0C96-85A5-858E-6290-58C2EB37906D}"/>
                </a:ext>
              </a:extLst>
            </p:cNvPr>
            <p:cNvSpPr/>
            <p:nvPr/>
          </p:nvSpPr>
          <p:spPr>
            <a:xfrm>
              <a:off x="1722474" y="563523"/>
              <a:ext cx="10483703" cy="3232298"/>
            </a:xfrm>
            <a:custGeom>
              <a:avLst/>
              <a:gdLst>
                <a:gd name="connsiteX0" fmla="*/ 0 w 10483703"/>
                <a:gd name="connsiteY0" fmla="*/ 3232298 h 3232298"/>
                <a:gd name="connsiteX1" fmla="*/ 10473070 w 10483703"/>
                <a:gd name="connsiteY1" fmla="*/ 0 h 3232298"/>
                <a:gd name="connsiteX2" fmla="*/ 10483703 w 10483703"/>
                <a:gd name="connsiteY2" fmla="*/ 1520456 h 3232298"/>
                <a:gd name="connsiteX3" fmla="*/ 0 w 10483703"/>
                <a:gd name="connsiteY3" fmla="*/ 3232298 h 3232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83703" h="3232298">
                  <a:moveTo>
                    <a:pt x="0" y="3232298"/>
                  </a:moveTo>
                  <a:lnTo>
                    <a:pt x="10473070" y="0"/>
                  </a:lnTo>
                  <a:cubicBezTo>
                    <a:pt x="10476614" y="506819"/>
                    <a:pt x="10480159" y="1013637"/>
                    <a:pt x="10483703" y="1520456"/>
                  </a:cubicBezTo>
                  <a:lnTo>
                    <a:pt x="0" y="323229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</p:grpSp>
      <p:pic>
        <p:nvPicPr>
          <p:cNvPr id="4" name="Imagen 3" descr="Imagen que contiene Interfaz de usuario gráfica&#10;&#10;Descripción generada automáticamente">
            <a:extLst>
              <a:ext uri="{FF2B5EF4-FFF2-40B4-BE49-F238E27FC236}">
                <a16:creationId xmlns:a16="http://schemas.microsoft.com/office/drawing/2014/main" id="{E4FE44D7-E713-47DB-A216-F6A4290C92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311" y="6008878"/>
            <a:ext cx="4175760" cy="694944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7800" y="4737858"/>
            <a:ext cx="2724918" cy="1965964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47841DBE-ED4E-D70A-BCF8-378580CEB2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344183" y="996926"/>
            <a:ext cx="12482622" cy="11303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4200"/>
              </a:spcBef>
            </a:pPr>
            <a:br>
              <a:rPr lang="es-E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E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Quality Assurance in Child and </a:t>
            </a:r>
            <a:b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Family Support in Europe</a:t>
            </a:r>
            <a:b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E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olicy lessons for evidence-informed decision making</a:t>
            </a:r>
            <a:endParaRPr lang="es-E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3535C04E-4800-4C5C-9FC3-9688B82E8893}"/>
              </a:ext>
            </a:extLst>
          </p:cNvPr>
          <p:cNvSpPr txBox="1"/>
          <p:nvPr/>
        </p:nvSpPr>
        <p:spPr>
          <a:xfrm>
            <a:off x="7525608" y="2558785"/>
            <a:ext cx="57064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s-ES" i="1" dirty="0">
                <a:solidFill>
                  <a:srgbClr val="2D37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Brussels, 30</a:t>
            </a:r>
            <a:r>
              <a:rPr lang="es-ES" i="1" baseline="30000" dirty="0">
                <a:solidFill>
                  <a:srgbClr val="2D37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s-ES" i="1" dirty="0">
                <a:solidFill>
                  <a:srgbClr val="2D37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September 2024</a:t>
            </a:r>
          </a:p>
        </p:txBody>
      </p:sp>
      <p:pic>
        <p:nvPicPr>
          <p:cNvPr id="5" name="logo">
            <a:extLst>
              <a:ext uri="{FF2B5EF4-FFF2-40B4-BE49-F238E27FC236}">
                <a16:creationId xmlns:a16="http://schemas.microsoft.com/office/drawing/2014/main" id="{26659A8F-AE57-05DC-F1EF-C00246B66931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26849" y="4737858"/>
            <a:ext cx="2437501" cy="182361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8793074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upo 18">
            <a:extLst>
              <a:ext uri="{FF2B5EF4-FFF2-40B4-BE49-F238E27FC236}">
                <a16:creationId xmlns:a16="http://schemas.microsoft.com/office/drawing/2014/main" id="{B23202DF-10A4-080B-1D93-85037FF3BD32}"/>
              </a:ext>
            </a:extLst>
          </p:cNvPr>
          <p:cNvGrpSpPr/>
          <p:nvPr/>
        </p:nvGrpSpPr>
        <p:grpSpPr>
          <a:xfrm>
            <a:off x="-85060" y="-31899"/>
            <a:ext cx="12291237" cy="3381153"/>
            <a:chOff x="-10633" y="-31900"/>
            <a:chExt cx="12216810" cy="3827721"/>
          </a:xfrm>
        </p:grpSpPr>
        <p:sp>
          <p:nvSpPr>
            <p:cNvPr id="15" name="Forma libre: forma 14">
              <a:extLst>
                <a:ext uri="{FF2B5EF4-FFF2-40B4-BE49-F238E27FC236}">
                  <a16:creationId xmlns:a16="http://schemas.microsoft.com/office/drawing/2014/main" id="{FF19247A-87C9-9A56-E3B9-48B2F740510A}"/>
                </a:ext>
              </a:extLst>
            </p:cNvPr>
            <p:cNvSpPr/>
            <p:nvPr/>
          </p:nvSpPr>
          <p:spPr>
            <a:xfrm>
              <a:off x="-10633" y="-31900"/>
              <a:ext cx="12195545" cy="3827721"/>
            </a:xfrm>
            <a:custGeom>
              <a:avLst/>
              <a:gdLst>
                <a:gd name="connsiteX0" fmla="*/ 0 w 12195545"/>
                <a:gd name="connsiteY0" fmla="*/ 520995 h 3827721"/>
                <a:gd name="connsiteX1" fmla="*/ 1722475 w 12195545"/>
                <a:gd name="connsiteY1" fmla="*/ 3827721 h 3827721"/>
                <a:gd name="connsiteX2" fmla="*/ 12195545 w 12195545"/>
                <a:gd name="connsiteY2" fmla="*/ 627321 h 3827721"/>
                <a:gd name="connsiteX3" fmla="*/ 12195545 w 12195545"/>
                <a:gd name="connsiteY3" fmla="*/ 0 h 3827721"/>
                <a:gd name="connsiteX4" fmla="*/ 21266 w 12195545"/>
                <a:gd name="connsiteY4" fmla="*/ 31898 h 3827721"/>
                <a:gd name="connsiteX5" fmla="*/ 0 w 12195545"/>
                <a:gd name="connsiteY5" fmla="*/ 520995 h 3827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195545" h="3827721">
                  <a:moveTo>
                    <a:pt x="0" y="520995"/>
                  </a:moveTo>
                  <a:lnTo>
                    <a:pt x="1722475" y="3827721"/>
                  </a:lnTo>
                  <a:lnTo>
                    <a:pt x="12195545" y="627321"/>
                  </a:lnTo>
                  <a:lnTo>
                    <a:pt x="12195545" y="0"/>
                  </a:lnTo>
                  <a:lnTo>
                    <a:pt x="21266" y="31898"/>
                  </a:lnTo>
                  <a:lnTo>
                    <a:pt x="0" y="520995"/>
                  </a:lnTo>
                  <a:close/>
                </a:path>
              </a:pathLst>
            </a:custGeom>
            <a:solidFill>
              <a:srgbClr val="336699"/>
            </a:solidFill>
            <a:ln>
              <a:solidFill>
                <a:srgbClr val="3366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16" name="Forma libre: forma 15">
              <a:extLst>
                <a:ext uri="{FF2B5EF4-FFF2-40B4-BE49-F238E27FC236}">
                  <a16:creationId xmlns:a16="http://schemas.microsoft.com/office/drawing/2014/main" id="{C1A396ED-7EA4-C198-7D63-30D304B7649C}"/>
                </a:ext>
              </a:extLst>
            </p:cNvPr>
            <p:cNvSpPr/>
            <p:nvPr/>
          </p:nvSpPr>
          <p:spPr>
            <a:xfrm>
              <a:off x="0" y="531625"/>
              <a:ext cx="1722474" cy="3264196"/>
            </a:xfrm>
            <a:custGeom>
              <a:avLst/>
              <a:gdLst>
                <a:gd name="connsiteX0" fmla="*/ 0 w 1722474"/>
                <a:gd name="connsiteY0" fmla="*/ 0 h 3264196"/>
                <a:gd name="connsiteX1" fmla="*/ 1722474 w 1722474"/>
                <a:gd name="connsiteY1" fmla="*/ 3264196 h 3264196"/>
                <a:gd name="connsiteX2" fmla="*/ 10633 w 1722474"/>
                <a:gd name="connsiteY2" fmla="*/ 1850065 h 3264196"/>
                <a:gd name="connsiteX3" fmla="*/ 0 w 1722474"/>
                <a:gd name="connsiteY3" fmla="*/ 0 h 3264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22474" h="3264196">
                  <a:moveTo>
                    <a:pt x="0" y="0"/>
                  </a:moveTo>
                  <a:lnTo>
                    <a:pt x="1722474" y="3264196"/>
                  </a:lnTo>
                  <a:lnTo>
                    <a:pt x="10633" y="1850065"/>
                  </a:lnTo>
                  <a:cubicBezTo>
                    <a:pt x="7089" y="1236921"/>
                    <a:pt x="3544" y="623777"/>
                    <a:pt x="0" y="0"/>
                  </a:cubicBezTo>
                  <a:close/>
                </a:path>
              </a:pathLst>
            </a:custGeom>
            <a:solidFill>
              <a:srgbClr val="008080"/>
            </a:solidFill>
            <a:ln>
              <a:solidFill>
                <a:srgbClr val="00808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17" name="Forma libre: forma 16">
              <a:extLst>
                <a:ext uri="{FF2B5EF4-FFF2-40B4-BE49-F238E27FC236}">
                  <a16:creationId xmlns:a16="http://schemas.microsoft.com/office/drawing/2014/main" id="{1ACB6484-5838-2D5D-3964-67C70AD007E3}"/>
                </a:ext>
              </a:extLst>
            </p:cNvPr>
            <p:cNvSpPr/>
            <p:nvPr/>
          </p:nvSpPr>
          <p:spPr>
            <a:xfrm>
              <a:off x="-1" y="2349792"/>
              <a:ext cx="1711843" cy="1446029"/>
            </a:xfrm>
            <a:custGeom>
              <a:avLst/>
              <a:gdLst>
                <a:gd name="connsiteX0" fmla="*/ 1722475 w 1722475"/>
                <a:gd name="connsiteY0" fmla="*/ 1446028 h 1446028"/>
                <a:gd name="connsiteX1" fmla="*/ 0 w 1722475"/>
                <a:gd name="connsiteY1" fmla="*/ 0 h 1446028"/>
                <a:gd name="connsiteX2" fmla="*/ 10633 w 1722475"/>
                <a:gd name="connsiteY2" fmla="*/ 808074 h 1446028"/>
                <a:gd name="connsiteX3" fmla="*/ 1722475 w 1722475"/>
                <a:gd name="connsiteY3" fmla="*/ 1446028 h 1446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22475" h="1446028">
                  <a:moveTo>
                    <a:pt x="1722475" y="1446028"/>
                  </a:moveTo>
                  <a:lnTo>
                    <a:pt x="0" y="0"/>
                  </a:lnTo>
                  <a:lnTo>
                    <a:pt x="10633" y="808074"/>
                  </a:lnTo>
                  <a:lnTo>
                    <a:pt x="1722475" y="1446028"/>
                  </a:lnTo>
                  <a:close/>
                </a:path>
              </a:pathLst>
            </a:custGeom>
            <a:solidFill>
              <a:srgbClr val="009999"/>
            </a:solidFill>
            <a:ln>
              <a:solidFill>
                <a:srgbClr val="0099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18" name="Forma libre: forma 17">
              <a:extLst>
                <a:ext uri="{FF2B5EF4-FFF2-40B4-BE49-F238E27FC236}">
                  <a16:creationId xmlns:a16="http://schemas.microsoft.com/office/drawing/2014/main" id="{1D2AE315-E389-9BCF-1C18-BDD45B9CA4DC}"/>
                </a:ext>
              </a:extLst>
            </p:cNvPr>
            <p:cNvSpPr/>
            <p:nvPr/>
          </p:nvSpPr>
          <p:spPr>
            <a:xfrm>
              <a:off x="1722474" y="563523"/>
              <a:ext cx="10483703" cy="3232298"/>
            </a:xfrm>
            <a:custGeom>
              <a:avLst/>
              <a:gdLst>
                <a:gd name="connsiteX0" fmla="*/ 0 w 10483703"/>
                <a:gd name="connsiteY0" fmla="*/ 3232298 h 3232298"/>
                <a:gd name="connsiteX1" fmla="*/ 10473070 w 10483703"/>
                <a:gd name="connsiteY1" fmla="*/ 0 h 3232298"/>
                <a:gd name="connsiteX2" fmla="*/ 10483703 w 10483703"/>
                <a:gd name="connsiteY2" fmla="*/ 1520456 h 3232298"/>
                <a:gd name="connsiteX3" fmla="*/ 0 w 10483703"/>
                <a:gd name="connsiteY3" fmla="*/ 3232298 h 3232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83703" h="3232298">
                  <a:moveTo>
                    <a:pt x="0" y="3232298"/>
                  </a:moveTo>
                  <a:lnTo>
                    <a:pt x="10473070" y="0"/>
                  </a:lnTo>
                  <a:cubicBezTo>
                    <a:pt x="10476614" y="506819"/>
                    <a:pt x="10480159" y="1013637"/>
                    <a:pt x="10483703" y="1520456"/>
                  </a:cubicBezTo>
                  <a:lnTo>
                    <a:pt x="0" y="323229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2DE27BF1-F4F4-C54B-CE2D-322D159630B9}"/>
              </a:ext>
            </a:extLst>
          </p:cNvPr>
          <p:cNvSpPr/>
          <p:nvPr/>
        </p:nvSpPr>
        <p:spPr>
          <a:xfrm rot="21320954">
            <a:off x="1839432" y="4114088"/>
            <a:ext cx="4931264" cy="850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0266" y="921652"/>
            <a:ext cx="1574812" cy="1136189"/>
          </a:xfrm>
          <a:prstGeom prst="rect">
            <a:avLst/>
          </a:prstGeom>
        </p:spPr>
      </p:pic>
      <p:pic>
        <p:nvPicPr>
          <p:cNvPr id="5" name="logo">
            <a:extLst>
              <a:ext uri="{FF2B5EF4-FFF2-40B4-BE49-F238E27FC236}">
                <a16:creationId xmlns:a16="http://schemas.microsoft.com/office/drawing/2014/main" id="{9FEE8D5B-DB3A-8EA7-073C-796075D0A348}"/>
              </a:ext>
            </a:extLst>
          </p:cNvPr>
          <p:cNvPicPr/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932942" y="1158307"/>
            <a:ext cx="1337621" cy="100073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0" name="Título 1">
            <a:extLst>
              <a:ext uri="{FF2B5EF4-FFF2-40B4-BE49-F238E27FC236}">
                <a16:creationId xmlns:a16="http://schemas.microsoft.com/office/drawing/2014/main" id="{1ADAD1ED-6012-F98E-4CE9-E69092E43F2C}"/>
              </a:ext>
            </a:extLst>
          </p:cNvPr>
          <p:cNvSpPr txBox="1">
            <a:spLocks/>
          </p:cNvSpPr>
          <p:nvPr/>
        </p:nvSpPr>
        <p:spPr>
          <a:xfrm>
            <a:off x="498130" y="927541"/>
            <a:ext cx="6267897" cy="11303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</a:pPr>
            <a:br>
              <a:rPr lang="es-E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E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Quality Assurance in Child and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Family Support in Europe</a:t>
            </a:r>
            <a:b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E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Policy lessons for evidence-informed decision making</a:t>
            </a:r>
            <a:endParaRPr lang="es-E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ítulo 1">
            <a:extLst>
              <a:ext uri="{FF2B5EF4-FFF2-40B4-BE49-F238E27FC236}">
                <a16:creationId xmlns:a16="http://schemas.microsoft.com/office/drawing/2014/main" id="{41756C75-0180-5D01-8DF4-773A1D85AA39}"/>
              </a:ext>
            </a:extLst>
          </p:cNvPr>
          <p:cNvSpPr txBox="1">
            <a:spLocks/>
          </p:cNvSpPr>
          <p:nvPr/>
        </p:nvSpPr>
        <p:spPr>
          <a:xfrm>
            <a:off x="0" y="3377431"/>
            <a:ext cx="12184782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spcBef>
                <a:spcPts val="1200"/>
              </a:spcBef>
              <a:defRPr i="1">
                <a:solidFill>
                  <a:srgbClr val="2D377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br>
              <a:rPr lang="es-ES" sz="2400" i="0" dirty="0"/>
            </a:br>
            <a:r>
              <a:rPr lang="es-ES" sz="2600" b="1" i="0" dirty="0"/>
              <a:t>The policy and practice perspective on learned lessons for evidence-informed decision making</a:t>
            </a:r>
            <a:endParaRPr lang="en-GB" sz="2600" b="1" i="0" dirty="0">
              <a:ea typeface="Corbel" panose="020B0503020204020204" pitchFamily="34" charset="0"/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0B244925-4B93-0A5A-70D5-E35E262F5CB8}"/>
              </a:ext>
            </a:extLst>
          </p:cNvPr>
          <p:cNvSpPr txBox="1"/>
          <p:nvPr/>
        </p:nvSpPr>
        <p:spPr>
          <a:xfrm>
            <a:off x="1844101" y="4811924"/>
            <a:ext cx="8325293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  <a:spcBef>
                <a:spcPts val="200"/>
              </a:spcBef>
              <a:spcAft>
                <a:spcPts val="200"/>
              </a:spcAft>
            </a:pPr>
            <a:r>
              <a:rPr lang="es-ES" sz="24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Corbel" panose="020B0503020204020204" pitchFamily="34" charset="0"/>
                <a:cs typeface="Arial" panose="020B0604020202020204" pitchFamily="34" charset="0"/>
              </a:rPr>
              <a:t>Johanna Schima</a:t>
            </a:r>
          </a:p>
          <a:p>
            <a:pPr algn="ctr">
              <a:lnSpc>
                <a:spcPct val="110000"/>
              </a:lnSpc>
              <a:spcBef>
                <a:spcPts val="200"/>
              </a:spcBef>
              <a:spcAft>
                <a:spcPts val="200"/>
              </a:spcAft>
            </a:pPr>
            <a:r>
              <a:rPr lang="es-ES" sz="16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Corbel" panose="020B0503020204020204" pitchFamily="34" charset="0"/>
                <a:cs typeface="Arial" panose="020B0604020202020204" pitchFamily="34" charset="0"/>
              </a:rPr>
              <a:t>Head of the European Delegation and Vice-</a:t>
            </a:r>
            <a:r>
              <a:rPr lang="es-ES" sz="16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Corbel" panose="020B0503020204020204" pitchFamily="34" charset="0"/>
                <a:cs typeface="Arial" panose="020B0604020202020204" pitchFamily="34" charset="0"/>
              </a:rPr>
              <a:t>President</a:t>
            </a:r>
            <a:r>
              <a:rPr lang="es-ES" sz="16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Corbel" panose="020B0503020204020204" pitchFamily="34" charset="0"/>
                <a:cs typeface="Arial" panose="020B0604020202020204" pitchFamily="34" charset="0"/>
              </a:rPr>
              <a:t> of Make Mothers Matter</a:t>
            </a:r>
          </a:p>
          <a:p>
            <a:pPr algn="ctr">
              <a:lnSpc>
                <a:spcPct val="110000"/>
              </a:lnSpc>
              <a:spcBef>
                <a:spcPts val="200"/>
              </a:spcBef>
              <a:spcAft>
                <a:spcPts val="200"/>
              </a:spcAft>
            </a:pPr>
            <a:r>
              <a:rPr lang="es-ES" sz="16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Corbel" panose="020B0503020204020204" pitchFamily="34" charset="0"/>
                <a:cs typeface="Arial" panose="020B0604020202020204" pitchFamily="34" charset="0"/>
              </a:rPr>
              <a:t>On behalf of the EurofamNet Policy and Practice Group</a:t>
            </a:r>
            <a:endParaRPr lang="es-ES" sz="16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ea typeface="Corbel" panose="020B0503020204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0000"/>
              </a:lnSpc>
              <a:spcBef>
                <a:spcPts val="200"/>
              </a:spcBef>
              <a:spcAft>
                <a:spcPts val="200"/>
              </a:spcAft>
            </a:pPr>
            <a:endParaRPr lang="es-ES" sz="2400" b="1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ea typeface="Corbel" panose="020B0503020204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2" name="Imagen 21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0914" y="-60076"/>
            <a:ext cx="1901402" cy="892050"/>
          </a:xfrm>
          <a:prstGeom prst="rect">
            <a:avLst/>
          </a:prstGeom>
        </p:spPr>
      </p:pic>
      <p:pic>
        <p:nvPicPr>
          <p:cNvPr id="23" name="Imagen 22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711" y="94404"/>
            <a:ext cx="2781367" cy="583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4453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D63D0093-351F-5E68-4EED-286AAA5DD9D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323" y="79313"/>
            <a:ext cx="1167857" cy="844052"/>
          </a:xfrm>
          <a:prstGeom prst="rect">
            <a:avLst/>
          </a:prstGeom>
        </p:spPr>
      </p:pic>
      <p:sp>
        <p:nvSpPr>
          <p:cNvPr id="14" name="Título 1">
            <a:extLst>
              <a:ext uri="{FF2B5EF4-FFF2-40B4-BE49-F238E27FC236}">
                <a16:creationId xmlns:a16="http://schemas.microsoft.com/office/drawing/2014/main" id="{68EF6ED6-4EF3-8C9B-97F7-D86FF7A0C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9498"/>
            <a:ext cx="10515600" cy="631756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  <a:spcBef>
                <a:spcPts val="1200"/>
              </a:spcBef>
            </a:pPr>
            <a:r>
              <a:rPr lang="es-ES" b="1" dirty="0" err="1">
                <a:solidFill>
                  <a:srgbClr val="2D37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Some</a:t>
            </a:r>
            <a:r>
              <a:rPr lang="es-ES" sz="4000" b="1" dirty="0">
                <a:solidFill>
                  <a:srgbClr val="33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b="1" dirty="0" err="1">
                <a:solidFill>
                  <a:srgbClr val="2D37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Facts</a:t>
            </a:r>
            <a:r>
              <a:rPr lang="es-ES" sz="4000" b="1" dirty="0">
                <a:solidFill>
                  <a:srgbClr val="33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743250" y="1966514"/>
            <a:ext cx="9927977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1 in 4</a:t>
            </a: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</a:t>
            </a:r>
            <a:r>
              <a:rPr lang="en-BE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nearly </a:t>
            </a:r>
            <a:r>
              <a:rPr lang="en-BE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20 million children </a:t>
            </a:r>
            <a:r>
              <a:rPr lang="en-BE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across the EU,  are at </a:t>
            </a:r>
            <a:r>
              <a:rPr lang="en-BE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risk of poverty or social exclusion</a:t>
            </a:r>
          </a:p>
          <a:p>
            <a:endParaRPr lang="en-BE" sz="2400" b="1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BE" sz="2400" dirty="0">
                <a:latin typeface="Calibri" panose="020F0502020204030204" pitchFamily="34" charset="0"/>
                <a:ea typeface="Times New Roman" panose="02020603050405020304" pitchFamily="18" charset="0"/>
              </a:rPr>
              <a:t>States have placed the </a:t>
            </a:r>
            <a:r>
              <a:rPr lang="en-BE" sz="2400" b="1" dirty="0">
                <a:latin typeface="Calibri" panose="020F0502020204030204" pitchFamily="34" charset="0"/>
                <a:ea typeface="Times New Roman" panose="02020603050405020304" pitchFamily="18" charset="0"/>
              </a:rPr>
              <a:t>interest of the children </a:t>
            </a:r>
            <a:r>
              <a:rPr lang="en-BE" sz="2400" dirty="0">
                <a:latin typeface="Calibri" panose="020F0502020204030204" pitchFamily="34" charset="0"/>
                <a:ea typeface="Times New Roman" panose="02020603050405020304" pitchFamily="18" charset="0"/>
              </a:rPr>
              <a:t>separately from </a:t>
            </a:r>
            <a:r>
              <a:rPr lang="en-BE" sz="2400" b="1" dirty="0">
                <a:latin typeface="Calibri" panose="020F0502020204030204" pitchFamily="34" charset="0"/>
                <a:ea typeface="Times New Roman" panose="02020603050405020304" pitchFamily="18" charset="0"/>
              </a:rPr>
              <a:t>the interests of their families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BE" sz="2400" b="1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BE" sz="2400" b="1" dirty="0">
                <a:latin typeface="Calibri" panose="020F0502020204030204" pitchFamily="34" charset="0"/>
                <a:ea typeface="Times New Roman" panose="02020603050405020304" pitchFamily="18" charset="0"/>
              </a:rPr>
              <a:t>1 in 6 people </a:t>
            </a:r>
            <a:r>
              <a:rPr lang="en-BE" sz="2400" dirty="0">
                <a:latin typeface="Calibri" panose="020F0502020204030204" pitchFamily="34" charset="0"/>
                <a:ea typeface="Times New Roman" panose="02020603050405020304" pitchFamily="18" charset="0"/>
              </a:rPr>
              <a:t>living in the EU experience </a:t>
            </a:r>
            <a:r>
              <a:rPr lang="en-BE" sz="2400" b="1" dirty="0">
                <a:latin typeface="Calibri" panose="020F0502020204030204" pitchFamily="34" charset="0"/>
                <a:ea typeface="Times New Roman" panose="02020603050405020304" pitchFamily="18" charset="0"/>
              </a:rPr>
              <a:t>mental </a:t>
            </a:r>
            <a:r>
              <a:rPr lang="en-BE" sz="2400" dirty="0">
                <a:latin typeface="Calibri" panose="020F0502020204030204" pitchFamily="34" charset="0"/>
                <a:ea typeface="Times New Roman" panose="02020603050405020304" pitchFamily="18" charset="0"/>
              </a:rPr>
              <a:t>health issues, among them </a:t>
            </a:r>
            <a:r>
              <a:rPr lang="en-BE" sz="2400" b="1" dirty="0">
                <a:latin typeface="Calibri" panose="020F0502020204030204" pitchFamily="34" charset="0"/>
                <a:ea typeface="Times New Roman" panose="02020603050405020304" pitchFamily="18" charset="0"/>
              </a:rPr>
              <a:t>many children and adolescents</a:t>
            </a:r>
            <a:br>
              <a:rPr lang="en-BE" sz="2400" b="1" dirty="0">
                <a:latin typeface="Calibri" panose="020F0502020204030204" pitchFamily="34" charset="0"/>
                <a:ea typeface="Times New Roman" panose="02020603050405020304" pitchFamily="18" charset="0"/>
              </a:rPr>
            </a:br>
            <a:endParaRPr lang="en-BE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sz="2000" dirty="0"/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BFD5E101-81B0-5525-9C37-2CE2FACDBBBD}"/>
              </a:ext>
            </a:extLst>
          </p:cNvPr>
          <p:cNvGrpSpPr/>
          <p:nvPr/>
        </p:nvGrpSpPr>
        <p:grpSpPr>
          <a:xfrm>
            <a:off x="10600558" y="110686"/>
            <a:ext cx="1483514" cy="669353"/>
            <a:chOff x="10600558" y="110686"/>
            <a:chExt cx="1483514" cy="669353"/>
          </a:xfrm>
        </p:grpSpPr>
        <p:grpSp>
          <p:nvGrpSpPr>
            <p:cNvPr id="3" name="Grupo 2">
              <a:extLst>
                <a:ext uri="{FF2B5EF4-FFF2-40B4-BE49-F238E27FC236}">
                  <a16:creationId xmlns:a16="http://schemas.microsoft.com/office/drawing/2014/main" id="{8DB86342-10B5-5D07-3978-0D607D0EB80A}"/>
                </a:ext>
              </a:extLst>
            </p:cNvPr>
            <p:cNvGrpSpPr/>
            <p:nvPr/>
          </p:nvGrpSpPr>
          <p:grpSpPr>
            <a:xfrm>
              <a:off x="10600558" y="110686"/>
              <a:ext cx="1483514" cy="307777"/>
              <a:chOff x="10612043" y="212897"/>
              <a:chExt cx="1483514" cy="307777"/>
            </a:xfrm>
          </p:grpSpPr>
          <p:sp>
            <p:nvSpPr>
              <p:cNvPr id="8" name="CuadroTexto 7">
                <a:extLst>
                  <a:ext uri="{FF2B5EF4-FFF2-40B4-BE49-F238E27FC236}">
                    <a16:creationId xmlns:a16="http://schemas.microsoft.com/office/drawing/2014/main" id="{0E714A66-8CCB-0A35-E19F-F8CC3E7F0204}"/>
                  </a:ext>
                </a:extLst>
              </p:cNvPr>
              <p:cNvSpPr txBox="1"/>
              <p:nvPr/>
            </p:nvSpPr>
            <p:spPr>
              <a:xfrm>
                <a:off x="10612043" y="212897"/>
                <a:ext cx="1483514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s-ES" altLang="es-ES" sz="1400" dirty="0">
                    <a:solidFill>
                      <a:schemeClr val="bg2">
                        <a:lumMod val="50000"/>
                      </a:schemeClr>
                    </a:solidFill>
                    <a:latin typeface="Calibri Light" panose="020F0302020204030204"/>
                    <a:cs typeface="Segoe UI Historic" panose="020B0502040204020203" pitchFamily="34" charset="0"/>
                  </a:rPr>
                  <a:t>eurofamnet.eu</a:t>
                </a:r>
              </a:p>
            </p:txBody>
          </p:sp>
          <p:pic>
            <p:nvPicPr>
              <p:cNvPr id="9" name="Picture 3">
                <a:extLst>
                  <a:ext uri="{FF2B5EF4-FFF2-40B4-BE49-F238E27FC236}">
                    <a16:creationId xmlns:a16="http://schemas.microsoft.com/office/drawing/2014/main" id="{1DE7F018-A68A-390F-1326-52527B0F04A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12043" y="240785"/>
                <a:ext cx="247668" cy="252000"/>
              </a:xfrm>
              <a:prstGeom prst="rect">
                <a:avLst/>
              </a:prstGeom>
              <a:solidFill>
                <a:schemeClr val="bg1"/>
              </a:solidFill>
            </p:spPr>
          </p:pic>
        </p:grpSp>
        <p:pic>
          <p:nvPicPr>
            <p:cNvPr id="7" name="Imagen 6" descr="Captura de pantalla de computadora&#10;&#10;Descripción generada automáticamente">
              <a:extLst>
                <a:ext uri="{FF2B5EF4-FFF2-40B4-BE49-F238E27FC236}">
                  <a16:creationId xmlns:a16="http://schemas.microsoft.com/office/drawing/2014/main" id="{20763845-AE73-3D05-BBF7-80E523CC91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3465" t="12660" r="2800" b="83023"/>
            <a:stretch/>
          </p:blipFill>
          <p:spPr>
            <a:xfrm>
              <a:off x="10671227" y="342363"/>
              <a:ext cx="1346538" cy="43767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</p:spTree>
    <p:extLst>
      <p:ext uri="{BB962C8B-B14F-4D97-AF65-F5344CB8AC3E}">
        <p14:creationId xmlns:p14="http://schemas.microsoft.com/office/powerpoint/2010/main" val="2937463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D63D0093-351F-5E68-4EED-286AAA5DD9D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323" y="79313"/>
            <a:ext cx="1167857" cy="844052"/>
          </a:xfrm>
          <a:prstGeom prst="rect">
            <a:avLst/>
          </a:prstGeom>
        </p:spPr>
      </p:pic>
      <p:sp>
        <p:nvSpPr>
          <p:cNvPr id="14" name="Título 1">
            <a:extLst>
              <a:ext uri="{FF2B5EF4-FFF2-40B4-BE49-F238E27FC236}">
                <a16:creationId xmlns:a16="http://schemas.microsoft.com/office/drawing/2014/main" id="{68EF6ED6-4EF3-8C9B-97F7-D86FF7A0C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9497"/>
            <a:ext cx="10515600" cy="1030837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  <a:spcBef>
                <a:spcPts val="1200"/>
              </a:spcBef>
            </a:pPr>
            <a:r>
              <a:rPr lang="es-ES" sz="4000" b="1" dirty="0">
                <a:solidFill>
                  <a:srgbClr val="2D37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</a:t>
            </a:r>
            <a:r>
              <a:rPr lang="es-ES" sz="4000" b="1" dirty="0" err="1">
                <a:solidFill>
                  <a:srgbClr val="2D37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trends</a:t>
            </a:r>
            <a:endParaRPr lang="es-ES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743251" y="1966515"/>
            <a:ext cx="769112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ea typeface="Times New Roman" panose="02020603050405020304" pitchFamily="18" charset="0"/>
              </a:rPr>
              <a:t>C</a:t>
            </a:r>
            <a:r>
              <a:rPr lang="en-GB" sz="2400" dirty="0">
                <a:effectLst/>
                <a:ea typeface="Times New Roman" panose="02020603050405020304" pitchFamily="18" charset="0"/>
              </a:rPr>
              <a:t>hildren and families are considered as </a:t>
            </a:r>
            <a:r>
              <a:rPr lang="en-GB" sz="2400" b="1" dirty="0">
                <a:effectLst/>
                <a:ea typeface="Times New Roman" panose="02020603050405020304" pitchFamily="18" charset="0"/>
              </a:rPr>
              <a:t>subjects of rights</a:t>
            </a:r>
            <a:r>
              <a:rPr lang="en-BE" sz="2400" b="1" dirty="0">
                <a:effectLst/>
              </a:rPr>
              <a:t> </a:t>
            </a:r>
            <a:br>
              <a:rPr lang="en-BE" sz="2400" b="1" dirty="0">
                <a:effectLst/>
              </a:rPr>
            </a:br>
            <a:endParaRPr lang="en-BE" sz="2400" b="1" dirty="0">
              <a:effectLst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F</a:t>
            </a:r>
            <a:r>
              <a:rPr lang="en-BE" sz="2400" dirty="0"/>
              <a:t>amilies have the </a:t>
            </a:r>
            <a:r>
              <a:rPr lang="en-GB" sz="2400" b="1" dirty="0">
                <a:effectLst/>
                <a:ea typeface="Times New Roman" panose="02020603050405020304" pitchFamily="18" charset="0"/>
              </a:rPr>
              <a:t>right to quality parenting support</a:t>
            </a:r>
            <a:r>
              <a:rPr lang="en-BE" sz="2400" b="1" dirty="0">
                <a:effectLst/>
              </a:rPr>
              <a:t> </a:t>
            </a:r>
            <a:br>
              <a:rPr lang="en-BE" sz="2400" b="1" dirty="0">
                <a:effectLst/>
              </a:rPr>
            </a:br>
            <a:endParaRPr lang="en-BE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BE" sz="2400" b="1" dirty="0">
                <a:ea typeface="Times New Roman" panose="02020603050405020304" pitchFamily="18" charset="0"/>
              </a:rPr>
              <a:t>G</a:t>
            </a:r>
            <a:r>
              <a:rPr lang="en-BE" sz="2400" b="1" dirty="0">
                <a:effectLst/>
                <a:ea typeface="Times New Roman" panose="02020603050405020304" pitchFamily="18" charset="0"/>
              </a:rPr>
              <a:t>overnments</a:t>
            </a:r>
            <a:r>
              <a:rPr lang="en-BE" sz="2400" dirty="0">
                <a:effectLst/>
                <a:ea typeface="Times New Roman" panose="02020603050405020304" pitchFamily="18" charset="0"/>
              </a:rPr>
              <a:t> should take an </a:t>
            </a:r>
            <a:r>
              <a:rPr lang="en-BE" sz="2400" b="1" dirty="0">
                <a:effectLst/>
                <a:ea typeface="Times New Roman" panose="02020603050405020304" pitchFamily="18" charset="0"/>
              </a:rPr>
              <a:t>active role in supporting parents </a:t>
            </a:r>
            <a:r>
              <a:rPr lang="en-BE" sz="2400" dirty="0">
                <a:effectLst/>
                <a:ea typeface="Times New Roman" panose="02020603050405020304" pitchFamily="18" charset="0"/>
              </a:rPr>
              <a:t>in their crucial role of raising their children</a:t>
            </a:r>
            <a:r>
              <a:rPr lang="en-BE" sz="2400" dirty="0">
                <a:effectLst/>
              </a:rPr>
              <a:t> </a:t>
            </a:r>
            <a:br>
              <a:rPr lang="en-BE" sz="2400" dirty="0">
                <a:effectLst/>
              </a:rPr>
            </a:br>
            <a:endParaRPr lang="en-BE" sz="2400" dirty="0">
              <a:effectLst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BE" sz="2400" dirty="0"/>
              <a:t>EU </a:t>
            </a:r>
            <a:r>
              <a:rPr lang="en-BE" sz="2400" dirty="0">
                <a:effectLst/>
                <a:ea typeface="Times New Roman" panose="02020603050405020304" pitchFamily="18" charset="0"/>
              </a:rPr>
              <a:t>has acknowledged the </a:t>
            </a:r>
            <a:r>
              <a:rPr lang="en-BE" sz="2400" b="1" dirty="0">
                <a:effectLst/>
                <a:ea typeface="Times New Roman" panose="02020603050405020304" pitchFamily="18" charset="0"/>
              </a:rPr>
              <a:t>gaps</a:t>
            </a:r>
            <a:r>
              <a:rPr lang="en-BE" sz="2400" dirty="0">
                <a:effectLst/>
                <a:ea typeface="Times New Roman" panose="02020603050405020304" pitchFamily="18" charset="0"/>
              </a:rPr>
              <a:t>: need for better methods to measure and compare the quality of social and care services </a:t>
            </a:r>
            <a:endParaRPr lang="en-BE" sz="2400" dirty="0"/>
          </a:p>
          <a:p>
            <a:endParaRPr lang="es-ES" sz="2000" dirty="0"/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BFD5E101-81B0-5525-9C37-2CE2FACDBBBD}"/>
              </a:ext>
            </a:extLst>
          </p:cNvPr>
          <p:cNvGrpSpPr/>
          <p:nvPr/>
        </p:nvGrpSpPr>
        <p:grpSpPr>
          <a:xfrm>
            <a:off x="10600558" y="110686"/>
            <a:ext cx="1483514" cy="669353"/>
            <a:chOff x="10600558" y="110686"/>
            <a:chExt cx="1483514" cy="669353"/>
          </a:xfrm>
        </p:grpSpPr>
        <p:grpSp>
          <p:nvGrpSpPr>
            <p:cNvPr id="3" name="Grupo 2">
              <a:extLst>
                <a:ext uri="{FF2B5EF4-FFF2-40B4-BE49-F238E27FC236}">
                  <a16:creationId xmlns:a16="http://schemas.microsoft.com/office/drawing/2014/main" id="{8DB86342-10B5-5D07-3978-0D607D0EB80A}"/>
                </a:ext>
              </a:extLst>
            </p:cNvPr>
            <p:cNvGrpSpPr/>
            <p:nvPr/>
          </p:nvGrpSpPr>
          <p:grpSpPr>
            <a:xfrm>
              <a:off x="10600558" y="110686"/>
              <a:ext cx="1483514" cy="307777"/>
              <a:chOff x="10612043" y="212897"/>
              <a:chExt cx="1483514" cy="307777"/>
            </a:xfrm>
          </p:grpSpPr>
          <p:sp>
            <p:nvSpPr>
              <p:cNvPr id="8" name="CuadroTexto 7">
                <a:extLst>
                  <a:ext uri="{FF2B5EF4-FFF2-40B4-BE49-F238E27FC236}">
                    <a16:creationId xmlns:a16="http://schemas.microsoft.com/office/drawing/2014/main" id="{0E714A66-8CCB-0A35-E19F-F8CC3E7F0204}"/>
                  </a:ext>
                </a:extLst>
              </p:cNvPr>
              <p:cNvSpPr txBox="1"/>
              <p:nvPr/>
            </p:nvSpPr>
            <p:spPr>
              <a:xfrm>
                <a:off x="10612043" y="212897"/>
                <a:ext cx="1483514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s-ES" altLang="es-ES" sz="1400" dirty="0">
                    <a:solidFill>
                      <a:schemeClr val="bg2">
                        <a:lumMod val="50000"/>
                      </a:schemeClr>
                    </a:solidFill>
                    <a:latin typeface="Calibri Light" panose="020F0302020204030204"/>
                    <a:cs typeface="Segoe UI Historic" panose="020B0502040204020203" pitchFamily="34" charset="0"/>
                  </a:rPr>
                  <a:t>eurofamnet.eu</a:t>
                </a:r>
              </a:p>
            </p:txBody>
          </p:sp>
          <p:pic>
            <p:nvPicPr>
              <p:cNvPr id="9" name="Picture 3">
                <a:extLst>
                  <a:ext uri="{FF2B5EF4-FFF2-40B4-BE49-F238E27FC236}">
                    <a16:creationId xmlns:a16="http://schemas.microsoft.com/office/drawing/2014/main" id="{1DE7F018-A68A-390F-1326-52527B0F04A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12043" y="240785"/>
                <a:ext cx="247668" cy="252000"/>
              </a:xfrm>
              <a:prstGeom prst="rect">
                <a:avLst/>
              </a:prstGeom>
              <a:solidFill>
                <a:schemeClr val="bg1"/>
              </a:solidFill>
            </p:spPr>
          </p:pic>
        </p:grpSp>
        <p:pic>
          <p:nvPicPr>
            <p:cNvPr id="7" name="Imagen 6" descr="Captura de pantalla de computadora&#10;&#10;Descripción generada automáticamente">
              <a:extLst>
                <a:ext uri="{FF2B5EF4-FFF2-40B4-BE49-F238E27FC236}">
                  <a16:creationId xmlns:a16="http://schemas.microsoft.com/office/drawing/2014/main" id="{20763845-AE73-3D05-BBF7-80E523CC91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3465" t="12660" r="2800" b="83023"/>
            <a:stretch/>
          </p:blipFill>
          <p:spPr>
            <a:xfrm>
              <a:off x="10671227" y="342363"/>
              <a:ext cx="1346538" cy="43767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</p:spTree>
    <p:extLst>
      <p:ext uri="{BB962C8B-B14F-4D97-AF65-F5344CB8AC3E}">
        <p14:creationId xmlns:p14="http://schemas.microsoft.com/office/powerpoint/2010/main" val="940843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D63D0093-351F-5E68-4EED-286AAA5DD9D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323" y="79313"/>
            <a:ext cx="1167857" cy="844052"/>
          </a:xfrm>
          <a:prstGeom prst="rect">
            <a:avLst/>
          </a:prstGeom>
        </p:spPr>
      </p:pic>
      <p:sp>
        <p:nvSpPr>
          <p:cNvPr id="14" name="Título 1">
            <a:extLst>
              <a:ext uri="{FF2B5EF4-FFF2-40B4-BE49-F238E27FC236}">
                <a16:creationId xmlns:a16="http://schemas.microsoft.com/office/drawing/2014/main" id="{68EF6ED6-4EF3-8C9B-97F7-D86FF7A0C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9497"/>
            <a:ext cx="10515600" cy="1030837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  <a:spcBef>
                <a:spcPts val="1200"/>
              </a:spcBef>
            </a:pPr>
            <a:br>
              <a:rPr lang="en-GB" sz="3600" b="1" dirty="0">
                <a:solidFill>
                  <a:srgbClr val="33669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GB" sz="3600" b="1" dirty="0">
                <a:solidFill>
                  <a:srgbClr val="33669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GB" sz="3600" b="1" dirty="0">
                <a:solidFill>
                  <a:srgbClr val="33669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4000" b="1" dirty="0" err="1">
                <a:solidFill>
                  <a:srgbClr val="2D37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Eurofamnet</a:t>
            </a:r>
            <a:r>
              <a:rPr lang="en-GB" sz="3600" b="1" dirty="0">
                <a:solidFill>
                  <a:srgbClr val="33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4000" b="1" dirty="0">
                <a:solidFill>
                  <a:srgbClr val="2D37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tools</a:t>
            </a:r>
            <a:r>
              <a:rPr lang="en-GB" sz="3600" b="1" dirty="0">
                <a:solidFill>
                  <a:srgbClr val="33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4000" b="1" dirty="0">
                <a:solidFill>
                  <a:srgbClr val="2D37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en-GB" sz="3600" b="1" dirty="0">
                <a:solidFill>
                  <a:srgbClr val="33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4000" b="1" dirty="0">
                <a:solidFill>
                  <a:srgbClr val="2D37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policy</a:t>
            </a:r>
            <a:r>
              <a:rPr lang="en-GB" sz="3600" b="1" dirty="0">
                <a:solidFill>
                  <a:srgbClr val="33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4000" b="1" dirty="0">
                <a:solidFill>
                  <a:srgbClr val="2D37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making</a:t>
            </a:r>
            <a:br>
              <a:rPr lang="en-GB" sz="3600" b="1" dirty="0">
                <a:solidFill>
                  <a:srgbClr val="33669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GB" sz="3600" b="1" dirty="0">
                <a:solidFill>
                  <a:srgbClr val="33669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BE" sz="3600" dirty="0">
                <a:solidFill>
                  <a:srgbClr val="33669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ES" sz="3600" b="1" dirty="0">
              <a:solidFill>
                <a:srgbClr val="3366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743251" y="1966515"/>
            <a:ext cx="769112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BE" sz="2400" b="1" dirty="0">
                <a:effectLst/>
                <a:ea typeface="Times New Roman" panose="02020603050405020304" pitchFamily="18" charset="0"/>
              </a:rPr>
              <a:t>Quality Assurance</a:t>
            </a:r>
            <a:r>
              <a:rPr lang="en-BE" sz="2400" dirty="0">
                <a:effectLst/>
                <a:ea typeface="Times New Roman" panose="02020603050405020304" pitchFamily="18" charset="0"/>
              </a:rPr>
              <a:t> </a:t>
            </a:r>
            <a:r>
              <a:rPr lang="en-BE" sz="2400" b="1" dirty="0">
                <a:effectLst/>
                <a:ea typeface="Times New Roman" panose="02020603050405020304" pitchFamily="18" charset="0"/>
              </a:rPr>
              <a:t>Protocol </a:t>
            </a:r>
            <a:r>
              <a:rPr lang="en-BE" sz="2400" dirty="0">
                <a:effectLst/>
                <a:ea typeface="Times New Roman" panose="02020603050405020304" pitchFamily="18" charset="0"/>
              </a:rPr>
              <a:t>elaborated through the collaborative input of researchers, practitioners, and policymakers:</a:t>
            </a:r>
            <a:br>
              <a:rPr lang="en-BE" sz="2400" dirty="0">
                <a:effectLst/>
                <a:ea typeface="Times New Roman" panose="02020603050405020304" pitchFamily="18" charset="0"/>
              </a:rPr>
            </a:br>
            <a:endParaRPr lang="en-BE" sz="2400" dirty="0">
              <a:effectLst/>
              <a:ea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BE" sz="2400" dirty="0">
                <a:ea typeface="Times New Roman" panose="02020603050405020304" pitchFamily="18" charset="0"/>
              </a:rPr>
              <a:t>M</a:t>
            </a:r>
            <a:r>
              <a:rPr lang="en-BE" sz="2400" dirty="0">
                <a:effectLst/>
                <a:ea typeface="Times New Roman" panose="02020603050405020304" pitchFamily="18" charset="0"/>
              </a:rPr>
              <a:t>eets the </a:t>
            </a:r>
            <a:r>
              <a:rPr lang="en-BE" sz="2400" b="1" dirty="0">
                <a:effectLst/>
                <a:ea typeface="Times New Roman" panose="02020603050405020304" pitchFamily="18" charset="0"/>
              </a:rPr>
              <a:t>needs of families and children</a:t>
            </a:r>
            <a:br>
              <a:rPr lang="en-BE" sz="2400" b="1" dirty="0">
                <a:effectLst/>
                <a:ea typeface="Times New Roman" panose="02020603050405020304" pitchFamily="18" charset="0"/>
              </a:rPr>
            </a:br>
            <a:endParaRPr lang="en-BE" sz="2400" b="1" dirty="0">
              <a:effectLst/>
              <a:ea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BE" sz="2400" b="1" dirty="0">
                <a:ea typeface="Times New Roman" panose="02020603050405020304" pitchFamily="18" charset="0"/>
              </a:rPr>
              <a:t>E</a:t>
            </a:r>
            <a:r>
              <a:rPr lang="en-BE" sz="2400" b="1" dirty="0">
                <a:effectLst/>
                <a:ea typeface="Times New Roman" panose="02020603050405020304" pitchFamily="18" charset="0"/>
              </a:rPr>
              <a:t>vidence-based </a:t>
            </a:r>
            <a:r>
              <a:rPr lang="en-BE" sz="2400" dirty="0"/>
              <a:t>and </a:t>
            </a:r>
            <a:r>
              <a:rPr lang="en-BE" sz="2400" b="1" dirty="0">
                <a:effectLst/>
                <a:ea typeface="Times New Roman" panose="02020603050405020304" pitchFamily="18" charset="0"/>
              </a:rPr>
              <a:t>culturally sensitive </a:t>
            </a:r>
            <a:br>
              <a:rPr lang="en-BE" sz="2400" b="1" dirty="0">
                <a:effectLst/>
                <a:ea typeface="Times New Roman" panose="02020603050405020304" pitchFamily="18" charset="0"/>
              </a:rPr>
            </a:br>
            <a:endParaRPr lang="en-BE" sz="2400" b="1" dirty="0">
              <a:effectLst/>
              <a:ea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BE" sz="2400" dirty="0">
                <a:ea typeface="Times New Roman" panose="02020603050405020304" pitchFamily="18" charset="0"/>
              </a:rPr>
              <a:t>Ensures </a:t>
            </a:r>
            <a:r>
              <a:rPr lang="en-BE" sz="2400" b="1" dirty="0">
                <a:ea typeface="Times New Roman" panose="02020603050405020304" pitchFamily="18" charset="0"/>
              </a:rPr>
              <a:t>a</a:t>
            </a:r>
            <a:r>
              <a:rPr lang="en-BE" sz="2400" b="1" dirty="0">
                <a:effectLst/>
                <a:ea typeface="Times New Roman" panose="02020603050405020304" pitchFamily="18" charset="0"/>
              </a:rPr>
              <a:t>ccessibility</a:t>
            </a:r>
            <a:r>
              <a:rPr lang="en-BE" sz="2400" dirty="0">
                <a:effectLst/>
              </a:rPr>
              <a:t> </a:t>
            </a:r>
            <a:br>
              <a:rPr lang="en-BE" sz="2400" dirty="0">
                <a:effectLst/>
              </a:rPr>
            </a:br>
            <a:br>
              <a:rPr lang="en-BE" sz="2400" b="1" dirty="0">
                <a:effectLst/>
                <a:ea typeface="Times New Roman" panose="02020603050405020304" pitchFamily="18" charset="0"/>
              </a:rPr>
            </a:br>
            <a:endParaRPr lang="en-BE" sz="2400" b="1" dirty="0">
              <a:ea typeface="Times New Roman" panose="02020603050405020304" pitchFamily="18" charset="0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BFD5E101-81B0-5525-9C37-2CE2FACDBBBD}"/>
              </a:ext>
            </a:extLst>
          </p:cNvPr>
          <p:cNvGrpSpPr/>
          <p:nvPr/>
        </p:nvGrpSpPr>
        <p:grpSpPr>
          <a:xfrm>
            <a:off x="10600558" y="110686"/>
            <a:ext cx="1483514" cy="669353"/>
            <a:chOff x="10600558" y="110686"/>
            <a:chExt cx="1483514" cy="669353"/>
          </a:xfrm>
        </p:grpSpPr>
        <p:grpSp>
          <p:nvGrpSpPr>
            <p:cNvPr id="3" name="Grupo 2">
              <a:extLst>
                <a:ext uri="{FF2B5EF4-FFF2-40B4-BE49-F238E27FC236}">
                  <a16:creationId xmlns:a16="http://schemas.microsoft.com/office/drawing/2014/main" id="{8DB86342-10B5-5D07-3978-0D607D0EB80A}"/>
                </a:ext>
              </a:extLst>
            </p:cNvPr>
            <p:cNvGrpSpPr/>
            <p:nvPr/>
          </p:nvGrpSpPr>
          <p:grpSpPr>
            <a:xfrm>
              <a:off x="10600558" y="110686"/>
              <a:ext cx="1483514" cy="307777"/>
              <a:chOff x="10612043" y="212897"/>
              <a:chExt cx="1483514" cy="307777"/>
            </a:xfrm>
          </p:grpSpPr>
          <p:sp>
            <p:nvSpPr>
              <p:cNvPr id="8" name="CuadroTexto 7">
                <a:extLst>
                  <a:ext uri="{FF2B5EF4-FFF2-40B4-BE49-F238E27FC236}">
                    <a16:creationId xmlns:a16="http://schemas.microsoft.com/office/drawing/2014/main" id="{0E714A66-8CCB-0A35-E19F-F8CC3E7F0204}"/>
                  </a:ext>
                </a:extLst>
              </p:cNvPr>
              <p:cNvSpPr txBox="1"/>
              <p:nvPr/>
            </p:nvSpPr>
            <p:spPr>
              <a:xfrm>
                <a:off x="10612043" y="212897"/>
                <a:ext cx="1483514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s-ES" altLang="es-ES" sz="1400" dirty="0">
                    <a:solidFill>
                      <a:schemeClr val="bg2">
                        <a:lumMod val="50000"/>
                      </a:schemeClr>
                    </a:solidFill>
                    <a:latin typeface="Calibri Light" panose="020F0302020204030204"/>
                    <a:cs typeface="Segoe UI Historic" panose="020B0502040204020203" pitchFamily="34" charset="0"/>
                  </a:rPr>
                  <a:t>eurofamnet.eu</a:t>
                </a:r>
              </a:p>
            </p:txBody>
          </p:sp>
          <p:pic>
            <p:nvPicPr>
              <p:cNvPr id="9" name="Picture 3">
                <a:extLst>
                  <a:ext uri="{FF2B5EF4-FFF2-40B4-BE49-F238E27FC236}">
                    <a16:creationId xmlns:a16="http://schemas.microsoft.com/office/drawing/2014/main" id="{1DE7F018-A68A-390F-1326-52527B0F04A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12043" y="240785"/>
                <a:ext cx="247668" cy="252000"/>
              </a:xfrm>
              <a:prstGeom prst="rect">
                <a:avLst/>
              </a:prstGeom>
              <a:solidFill>
                <a:schemeClr val="bg1"/>
              </a:solidFill>
            </p:spPr>
          </p:pic>
        </p:grpSp>
        <p:pic>
          <p:nvPicPr>
            <p:cNvPr id="7" name="Imagen 6" descr="Captura de pantalla de computadora&#10;&#10;Descripción generada automáticamente">
              <a:extLst>
                <a:ext uri="{FF2B5EF4-FFF2-40B4-BE49-F238E27FC236}">
                  <a16:creationId xmlns:a16="http://schemas.microsoft.com/office/drawing/2014/main" id="{20763845-AE73-3D05-BBF7-80E523CC91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3465" t="12660" r="2800" b="83023"/>
            <a:stretch/>
          </p:blipFill>
          <p:spPr>
            <a:xfrm>
              <a:off x="10671227" y="342363"/>
              <a:ext cx="1346538" cy="43767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</p:spTree>
    <p:extLst>
      <p:ext uri="{BB962C8B-B14F-4D97-AF65-F5344CB8AC3E}">
        <p14:creationId xmlns:p14="http://schemas.microsoft.com/office/powerpoint/2010/main" val="4141038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D63D0093-351F-5E68-4EED-286AAA5DD9D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323" y="79313"/>
            <a:ext cx="1167857" cy="844052"/>
          </a:xfrm>
          <a:prstGeom prst="rect">
            <a:avLst/>
          </a:prstGeom>
        </p:spPr>
      </p:pic>
      <p:sp>
        <p:nvSpPr>
          <p:cNvPr id="14" name="Título 1">
            <a:extLst>
              <a:ext uri="{FF2B5EF4-FFF2-40B4-BE49-F238E27FC236}">
                <a16:creationId xmlns:a16="http://schemas.microsoft.com/office/drawing/2014/main" id="{68EF6ED6-4EF3-8C9B-97F7-D86FF7A0C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9497"/>
            <a:ext cx="10515600" cy="1030837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  <a:spcBef>
                <a:spcPts val="1200"/>
              </a:spcBef>
            </a:pPr>
            <a:br>
              <a:rPr lang="en-GB" sz="4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GB" sz="4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GB" sz="4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b="1" dirty="0" err="1">
                <a:solidFill>
                  <a:srgbClr val="2D37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Eurofamnet</a:t>
            </a:r>
            <a:r>
              <a:rPr lang="en-GB" sz="4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b="1" dirty="0">
                <a:solidFill>
                  <a:srgbClr val="2D37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tools</a:t>
            </a:r>
            <a:r>
              <a:rPr lang="en-GB" sz="4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b="1" dirty="0">
                <a:solidFill>
                  <a:srgbClr val="2D37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en-GB" sz="4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b="1" dirty="0">
                <a:solidFill>
                  <a:srgbClr val="2D37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policy</a:t>
            </a:r>
            <a:r>
              <a:rPr lang="en-GB" sz="4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b="1" dirty="0">
                <a:solidFill>
                  <a:srgbClr val="2D37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making</a:t>
            </a:r>
            <a:br>
              <a:rPr lang="en-GB" sz="4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GB" sz="4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BE" sz="40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ES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743251" y="1966515"/>
            <a:ext cx="769112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BE" sz="2400" dirty="0">
                <a:ea typeface="Times New Roman" panose="02020603050405020304" pitchFamily="18" charset="0"/>
              </a:rPr>
              <a:t>I</a:t>
            </a:r>
            <a:r>
              <a:rPr lang="en-BE" sz="2400" dirty="0">
                <a:effectLst/>
                <a:ea typeface="Times New Roman" panose="02020603050405020304" pitchFamily="18" charset="0"/>
              </a:rPr>
              <a:t>ncludes </a:t>
            </a:r>
            <a:r>
              <a:rPr lang="en-BE" sz="2400" b="1" dirty="0">
                <a:effectLst/>
                <a:ea typeface="Times New Roman" panose="02020603050405020304" pitchFamily="18" charset="0"/>
              </a:rPr>
              <a:t>preventive measures</a:t>
            </a:r>
            <a:r>
              <a:rPr lang="en-BE" sz="2400" dirty="0">
                <a:effectLst/>
                <a:ea typeface="Times New Roman" panose="02020603050405020304" pitchFamily="18" charset="0"/>
              </a:rPr>
              <a:t> and </a:t>
            </a:r>
            <a:r>
              <a:rPr lang="en-BE" sz="2400" b="1" dirty="0">
                <a:effectLst/>
                <a:ea typeface="Times New Roman" panose="02020603050405020304" pitchFamily="18" charset="0"/>
              </a:rPr>
              <a:t>targeted</a:t>
            </a:r>
            <a:r>
              <a:rPr lang="en-BE" sz="2400" dirty="0">
                <a:effectLst/>
                <a:ea typeface="Times New Roman" panose="02020603050405020304" pitchFamily="18" charset="0"/>
              </a:rPr>
              <a:t> interventions</a:t>
            </a:r>
            <a:br>
              <a:rPr lang="en-BE" sz="2400" dirty="0">
                <a:effectLst/>
                <a:ea typeface="Times New Roman" panose="02020603050405020304" pitchFamily="18" charset="0"/>
              </a:rPr>
            </a:br>
            <a:endParaRPr lang="en-BE" sz="2400" dirty="0">
              <a:effectLst/>
              <a:ea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BE" sz="2400" dirty="0">
                <a:ea typeface="Times New Roman" panose="02020603050405020304" pitchFamily="18" charset="0"/>
              </a:rPr>
              <a:t>B</a:t>
            </a:r>
            <a:r>
              <a:rPr lang="en-BE" sz="2400" dirty="0">
                <a:effectLst/>
                <a:ea typeface="Times New Roman" panose="02020603050405020304" pitchFamily="18" charset="0"/>
              </a:rPr>
              <a:t>uilds </a:t>
            </a:r>
            <a:r>
              <a:rPr lang="en-BE" sz="2400" b="1" dirty="0">
                <a:effectLst/>
                <a:ea typeface="Times New Roman" panose="02020603050405020304" pitchFamily="18" charset="0"/>
              </a:rPr>
              <a:t>trust </a:t>
            </a:r>
            <a:r>
              <a:rPr lang="en-BE" sz="2400" dirty="0">
                <a:effectLst/>
                <a:ea typeface="Times New Roman" panose="02020603050405020304" pitchFamily="18" charset="0"/>
              </a:rPr>
              <a:t>and </a:t>
            </a:r>
            <a:r>
              <a:rPr lang="en-BE" sz="2400" b="1" dirty="0">
                <a:effectLst/>
                <a:ea typeface="Times New Roman" panose="02020603050405020304" pitchFamily="18" charset="0"/>
              </a:rPr>
              <a:t>empowers</a:t>
            </a:r>
            <a:r>
              <a:rPr lang="en-BE" sz="2400" dirty="0">
                <a:effectLst/>
                <a:ea typeface="Times New Roman" panose="02020603050405020304" pitchFamily="18" charset="0"/>
              </a:rPr>
              <a:t> families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BE" sz="2400" dirty="0">
              <a:effectLst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ea typeface="Times New Roman" panose="02020603050405020304" pitchFamily="18" charset="0"/>
              </a:rPr>
              <a:t>Includes</a:t>
            </a:r>
            <a:r>
              <a:rPr lang="en-GB" sz="2400" b="1" dirty="0">
                <a:ea typeface="Times New Roman" panose="02020603050405020304" pitchFamily="18" charset="0"/>
              </a:rPr>
              <a:t> p</a:t>
            </a:r>
            <a:r>
              <a:rPr lang="en-GB" sz="2400" b="1" dirty="0">
                <a:effectLst/>
                <a:ea typeface="Times New Roman" panose="02020603050405020304" pitchFamily="18" charset="0"/>
              </a:rPr>
              <a:t>articipation</a:t>
            </a:r>
            <a:r>
              <a:rPr lang="en-GB" sz="2400" dirty="0">
                <a:effectLst/>
                <a:ea typeface="Times New Roman" panose="02020603050405020304" pitchFamily="18" charset="0"/>
              </a:rPr>
              <a:t> of children and families</a:t>
            </a:r>
            <a:br>
              <a:rPr lang="en-GB" sz="2400" dirty="0">
                <a:effectLst/>
                <a:ea typeface="Times New Roman" panose="02020603050405020304" pitchFamily="18" charset="0"/>
              </a:rPr>
            </a:br>
            <a:endParaRPr lang="en-GB" sz="2400" dirty="0">
              <a:effectLst/>
              <a:ea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BE" sz="2400" b="1" dirty="0">
                <a:ea typeface="Times New Roman" panose="02020603050405020304" pitchFamily="18" charset="0"/>
              </a:rPr>
              <a:t>A</a:t>
            </a:r>
            <a:r>
              <a:rPr lang="en-BE" sz="2400" b="1" dirty="0">
                <a:effectLst/>
                <a:ea typeface="Times New Roman" panose="02020603050405020304" pitchFamily="18" charset="0"/>
              </a:rPr>
              <a:t>daptive</a:t>
            </a:r>
            <a:r>
              <a:rPr lang="en-BE" sz="2400" dirty="0">
                <a:effectLst/>
                <a:ea typeface="Times New Roman" panose="02020603050405020304" pitchFamily="18" charset="0"/>
              </a:rPr>
              <a:t> and </a:t>
            </a:r>
            <a:r>
              <a:rPr lang="en-BE" sz="2400" b="1" dirty="0">
                <a:effectLst/>
                <a:ea typeface="Times New Roman" panose="02020603050405020304" pitchFamily="18" charset="0"/>
              </a:rPr>
              <a:t>flexible</a:t>
            </a:r>
            <a:br>
              <a:rPr lang="en-BE" sz="2400" b="1" dirty="0">
                <a:effectLst/>
                <a:ea typeface="Times New Roman" panose="02020603050405020304" pitchFamily="18" charset="0"/>
              </a:rPr>
            </a:br>
            <a:endParaRPr lang="en-BE" sz="2400" dirty="0">
              <a:effectLst/>
              <a:ea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BE" sz="2400" b="1" dirty="0">
                <a:ea typeface="Times New Roman" panose="02020603050405020304" pitchFamily="18" charset="0"/>
              </a:rPr>
              <a:t>M</a:t>
            </a:r>
            <a:r>
              <a:rPr lang="en-BE" sz="2400" b="1" dirty="0">
                <a:effectLst/>
                <a:ea typeface="Times New Roman" panose="02020603050405020304" pitchFamily="18" charset="0"/>
              </a:rPr>
              <a:t>easurable</a:t>
            </a:r>
            <a:r>
              <a:rPr lang="en-BE" sz="2400" dirty="0">
                <a:effectLst/>
                <a:ea typeface="Times New Roman" panose="02020603050405020304" pitchFamily="18" charset="0"/>
              </a:rPr>
              <a:t> outcomes</a:t>
            </a:r>
            <a:r>
              <a:rPr lang="en-BE" sz="2400" i="1" dirty="0">
                <a:effectLst/>
                <a:ea typeface="Times New Roman" panose="02020603050405020304" pitchFamily="18" charset="0"/>
              </a:rPr>
              <a:t> </a:t>
            </a:r>
            <a:r>
              <a:rPr lang="en-BE" sz="2400" dirty="0">
                <a:effectLst/>
                <a:ea typeface="Times New Roman" panose="02020603050405020304" pitchFamily="18" charset="0"/>
              </a:rPr>
              <a:t>and indicators</a:t>
            </a:r>
            <a:endParaRPr lang="es-ES" sz="2400" dirty="0"/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BFD5E101-81B0-5525-9C37-2CE2FACDBBBD}"/>
              </a:ext>
            </a:extLst>
          </p:cNvPr>
          <p:cNvGrpSpPr/>
          <p:nvPr/>
        </p:nvGrpSpPr>
        <p:grpSpPr>
          <a:xfrm>
            <a:off x="10600558" y="110686"/>
            <a:ext cx="1483514" cy="669353"/>
            <a:chOff x="10600558" y="110686"/>
            <a:chExt cx="1483514" cy="669353"/>
          </a:xfrm>
        </p:grpSpPr>
        <p:grpSp>
          <p:nvGrpSpPr>
            <p:cNvPr id="3" name="Grupo 2">
              <a:extLst>
                <a:ext uri="{FF2B5EF4-FFF2-40B4-BE49-F238E27FC236}">
                  <a16:creationId xmlns:a16="http://schemas.microsoft.com/office/drawing/2014/main" id="{8DB86342-10B5-5D07-3978-0D607D0EB80A}"/>
                </a:ext>
              </a:extLst>
            </p:cNvPr>
            <p:cNvGrpSpPr/>
            <p:nvPr/>
          </p:nvGrpSpPr>
          <p:grpSpPr>
            <a:xfrm>
              <a:off x="10600558" y="110686"/>
              <a:ext cx="1483514" cy="307777"/>
              <a:chOff x="10612043" y="212897"/>
              <a:chExt cx="1483514" cy="307777"/>
            </a:xfrm>
          </p:grpSpPr>
          <p:sp>
            <p:nvSpPr>
              <p:cNvPr id="8" name="CuadroTexto 7">
                <a:extLst>
                  <a:ext uri="{FF2B5EF4-FFF2-40B4-BE49-F238E27FC236}">
                    <a16:creationId xmlns:a16="http://schemas.microsoft.com/office/drawing/2014/main" id="{0E714A66-8CCB-0A35-E19F-F8CC3E7F0204}"/>
                  </a:ext>
                </a:extLst>
              </p:cNvPr>
              <p:cNvSpPr txBox="1"/>
              <p:nvPr/>
            </p:nvSpPr>
            <p:spPr>
              <a:xfrm>
                <a:off x="10612043" y="212897"/>
                <a:ext cx="1483514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s-ES" altLang="es-ES" sz="1400" dirty="0">
                    <a:solidFill>
                      <a:schemeClr val="bg2">
                        <a:lumMod val="50000"/>
                      </a:schemeClr>
                    </a:solidFill>
                    <a:latin typeface="Calibri Light" panose="020F0302020204030204"/>
                    <a:cs typeface="Segoe UI Historic" panose="020B0502040204020203" pitchFamily="34" charset="0"/>
                  </a:rPr>
                  <a:t>eurofamnet.eu</a:t>
                </a:r>
              </a:p>
            </p:txBody>
          </p:sp>
          <p:pic>
            <p:nvPicPr>
              <p:cNvPr id="9" name="Picture 3">
                <a:extLst>
                  <a:ext uri="{FF2B5EF4-FFF2-40B4-BE49-F238E27FC236}">
                    <a16:creationId xmlns:a16="http://schemas.microsoft.com/office/drawing/2014/main" id="{1DE7F018-A68A-390F-1326-52527B0F04A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12043" y="240785"/>
                <a:ext cx="247668" cy="252000"/>
              </a:xfrm>
              <a:prstGeom prst="rect">
                <a:avLst/>
              </a:prstGeom>
              <a:solidFill>
                <a:schemeClr val="bg1"/>
              </a:solidFill>
            </p:spPr>
          </p:pic>
        </p:grpSp>
        <p:pic>
          <p:nvPicPr>
            <p:cNvPr id="7" name="Imagen 6" descr="Captura de pantalla de computadora&#10;&#10;Descripción generada automáticamente">
              <a:extLst>
                <a:ext uri="{FF2B5EF4-FFF2-40B4-BE49-F238E27FC236}">
                  <a16:creationId xmlns:a16="http://schemas.microsoft.com/office/drawing/2014/main" id="{20763845-AE73-3D05-BBF7-80E523CC91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3465" t="12660" r="2800" b="83023"/>
            <a:stretch/>
          </p:blipFill>
          <p:spPr>
            <a:xfrm>
              <a:off x="10671227" y="342363"/>
              <a:ext cx="1346538" cy="43767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</p:spTree>
    <p:extLst>
      <p:ext uri="{BB962C8B-B14F-4D97-AF65-F5344CB8AC3E}">
        <p14:creationId xmlns:p14="http://schemas.microsoft.com/office/powerpoint/2010/main" val="569526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D63D0093-351F-5E68-4EED-286AAA5DD9D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323" y="79313"/>
            <a:ext cx="1167857" cy="844052"/>
          </a:xfrm>
          <a:prstGeom prst="rect">
            <a:avLst/>
          </a:prstGeom>
        </p:spPr>
      </p:pic>
      <p:sp>
        <p:nvSpPr>
          <p:cNvPr id="14" name="Título 1">
            <a:extLst>
              <a:ext uri="{FF2B5EF4-FFF2-40B4-BE49-F238E27FC236}">
                <a16:creationId xmlns:a16="http://schemas.microsoft.com/office/drawing/2014/main" id="{68EF6ED6-4EF3-8C9B-97F7-D86FF7A0C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9497"/>
            <a:ext cx="10515600" cy="1030837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  <a:spcBef>
                <a:spcPts val="1200"/>
              </a:spcBef>
            </a:pPr>
            <a:r>
              <a:rPr lang="en-BE" sz="4000" b="1" dirty="0">
                <a:solidFill>
                  <a:srgbClr val="2D37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Examples evidence-based interventions</a:t>
            </a:r>
            <a:endParaRPr lang="es-ES" sz="4000" b="1" dirty="0">
              <a:solidFill>
                <a:srgbClr val="2D377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BFD5E101-81B0-5525-9C37-2CE2FACDBBBD}"/>
              </a:ext>
            </a:extLst>
          </p:cNvPr>
          <p:cNvGrpSpPr/>
          <p:nvPr/>
        </p:nvGrpSpPr>
        <p:grpSpPr>
          <a:xfrm>
            <a:off x="10600558" y="110686"/>
            <a:ext cx="1483514" cy="669353"/>
            <a:chOff x="10600558" y="110686"/>
            <a:chExt cx="1483514" cy="669353"/>
          </a:xfrm>
        </p:grpSpPr>
        <p:grpSp>
          <p:nvGrpSpPr>
            <p:cNvPr id="3" name="Grupo 2">
              <a:extLst>
                <a:ext uri="{FF2B5EF4-FFF2-40B4-BE49-F238E27FC236}">
                  <a16:creationId xmlns:a16="http://schemas.microsoft.com/office/drawing/2014/main" id="{8DB86342-10B5-5D07-3978-0D607D0EB80A}"/>
                </a:ext>
              </a:extLst>
            </p:cNvPr>
            <p:cNvGrpSpPr/>
            <p:nvPr/>
          </p:nvGrpSpPr>
          <p:grpSpPr>
            <a:xfrm>
              <a:off x="10600558" y="110686"/>
              <a:ext cx="1483514" cy="307777"/>
              <a:chOff x="10612043" y="212897"/>
              <a:chExt cx="1483514" cy="307777"/>
            </a:xfrm>
          </p:grpSpPr>
          <p:sp>
            <p:nvSpPr>
              <p:cNvPr id="8" name="CuadroTexto 7">
                <a:extLst>
                  <a:ext uri="{FF2B5EF4-FFF2-40B4-BE49-F238E27FC236}">
                    <a16:creationId xmlns:a16="http://schemas.microsoft.com/office/drawing/2014/main" id="{0E714A66-8CCB-0A35-E19F-F8CC3E7F0204}"/>
                  </a:ext>
                </a:extLst>
              </p:cNvPr>
              <p:cNvSpPr txBox="1"/>
              <p:nvPr/>
            </p:nvSpPr>
            <p:spPr>
              <a:xfrm>
                <a:off x="10612043" y="212897"/>
                <a:ext cx="1483514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s-ES" altLang="es-ES" sz="1400" dirty="0">
                    <a:solidFill>
                      <a:schemeClr val="bg2">
                        <a:lumMod val="50000"/>
                      </a:schemeClr>
                    </a:solidFill>
                    <a:latin typeface="Calibri Light" panose="020F0302020204030204"/>
                    <a:cs typeface="Segoe UI Historic" panose="020B0502040204020203" pitchFamily="34" charset="0"/>
                  </a:rPr>
                  <a:t>eurofamnet.eu</a:t>
                </a:r>
              </a:p>
            </p:txBody>
          </p:sp>
          <p:pic>
            <p:nvPicPr>
              <p:cNvPr id="9" name="Picture 3">
                <a:extLst>
                  <a:ext uri="{FF2B5EF4-FFF2-40B4-BE49-F238E27FC236}">
                    <a16:creationId xmlns:a16="http://schemas.microsoft.com/office/drawing/2014/main" id="{1DE7F018-A68A-390F-1326-52527B0F04A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12043" y="240785"/>
                <a:ext cx="247668" cy="252000"/>
              </a:xfrm>
              <a:prstGeom prst="rect">
                <a:avLst/>
              </a:prstGeom>
              <a:solidFill>
                <a:schemeClr val="bg1"/>
              </a:solidFill>
            </p:spPr>
          </p:pic>
        </p:grpSp>
        <p:pic>
          <p:nvPicPr>
            <p:cNvPr id="7" name="Imagen 6" descr="Captura de pantalla de computadora&#10;&#10;Descripción generada automáticamente">
              <a:extLst>
                <a:ext uri="{FF2B5EF4-FFF2-40B4-BE49-F238E27FC236}">
                  <a16:creationId xmlns:a16="http://schemas.microsoft.com/office/drawing/2014/main" id="{20763845-AE73-3D05-BBF7-80E523CC91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3465" t="12660" r="2800" b="83023"/>
            <a:stretch/>
          </p:blipFill>
          <p:spPr>
            <a:xfrm>
              <a:off x="10671227" y="342363"/>
              <a:ext cx="1346538" cy="43767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508A4DEB-DFC9-F0C3-66AC-64E6018E8E06}"/>
              </a:ext>
            </a:extLst>
          </p:cNvPr>
          <p:cNvSpPr txBox="1"/>
          <p:nvPr/>
        </p:nvSpPr>
        <p:spPr>
          <a:xfrm>
            <a:off x="1066801" y="2269067"/>
            <a:ext cx="105156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BE" sz="2400" dirty="0">
                <a:effectLst/>
                <a:ea typeface="Times New Roman" panose="02020603050405020304" pitchFamily="18" charset="0"/>
              </a:rPr>
              <a:t>The </a:t>
            </a:r>
            <a:r>
              <a:rPr lang="en-BE" sz="2400" b="1" dirty="0">
                <a:effectLst/>
                <a:ea typeface="Times New Roman" panose="02020603050405020304" pitchFamily="18" charset="0"/>
              </a:rPr>
              <a:t>“Educar en Positivo”</a:t>
            </a:r>
            <a:r>
              <a:rPr lang="en-BE" sz="2400" dirty="0">
                <a:effectLst/>
                <a:ea typeface="Times New Roman" panose="02020603050405020304" pitchFamily="18" charset="0"/>
              </a:rPr>
              <a:t> Program </a:t>
            </a:r>
            <a:r>
              <a:rPr lang="en-BE" sz="2400" b="1" dirty="0">
                <a:effectLst/>
                <a:ea typeface="Times New Roman" panose="02020603050405020304" pitchFamily="18" charset="0"/>
              </a:rPr>
              <a:t>(</a:t>
            </a:r>
            <a:r>
              <a:rPr lang="en-BE" sz="2400" b="1" dirty="0"/>
              <a:t>Spain</a:t>
            </a:r>
            <a:r>
              <a:rPr lang="en-BE" sz="2400" b="1" dirty="0">
                <a:effectLst/>
                <a:ea typeface="Times New Roman" panose="02020603050405020304" pitchFamily="18" charset="0"/>
              </a:rPr>
              <a:t>) </a:t>
            </a:r>
            <a:r>
              <a:rPr lang="en-BE" sz="2400" dirty="0">
                <a:effectLst/>
                <a:ea typeface="Times New Roman" panose="02020603050405020304" pitchFamily="18" charset="0"/>
              </a:rPr>
              <a:t>positive parenting practices and early intervention </a:t>
            </a:r>
            <a:r>
              <a:rPr lang="en-BE" sz="2400" dirty="0">
                <a:effectLst/>
              </a:rPr>
              <a:t> </a:t>
            </a:r>
          </a:p>
          <a:p>
            <a:endParaRPr lang="en-BE" sz="2400" dirty="0"/>
          </a:p>
          <a:p>
            <a:r>
              <a:rPr lang="en-BE" sz="2400" b="1" dirty="0">
                <a:effectLst/>
                <a:ea typeface="Times New Roman" panose="02020603050405020304" pitchFamily="18" charset="0"/>
              </a:rPr>
              <a:t>Home-Start (Netherlands) </a:t>
            </a:r>
            <a:r>
              <a:rPr lang="en-BE" sz="2400" dirty="0">
                <a:effectLst/>
                <a:ea typeface="Times New Roman" panose="02020603050405020304" pitchFamily="18" charset="0"/>
              </a:rPr>
              <a:t>community-driven approa</a:t>
            </a:r>
            <a:r>
              <a:rPr lang="en-BE" sz="2400" dirty="0">
                <a:ea typeface="Times New Roman" panose="02020603050405020304" pitchFamily="18" charset="0"/>
              </a:rPr>
              <a:t>ch</a:t>
            </a:r>
          </a:p>
          <a:p>
            <a:endParaRPr lang="en-BE" sz="2400" dirty="0">
              <a:effectLst/>
            </a:endParaRPr>
          </a:p>
          <a:p>
            <a:r>
              <a:rPr lang="en-BE" sz="2400" b="1" dirty="0">
                <a:effectLst/>
                <a:ea typeface="Times New Roman" panose="02020603050405020304" pitchFamily="18" charset="0"/>
              </a:rPr>
              <a:t>Sweden’s International Child Development Programme (ICDP) </a:t>
            </a:r>
            <a:r>
              <a:rPr lang="en-BE" sz="2400" dirty="0">
                <a:effectLst/>
                <a:ea typeface="Times New Roman" panose="02020603050405020304" pitchFamily="18" charset="0"/>
              </a:rPr>
              <a:t>parent-child interaction through interdisciplinary collaboration </a:t>
            </a:r>
            <a:endParaRPr lang="en-BE" sz="2400" dirty="0">
              <a:ea typeface="Times New Roman" panose="02020603050405020304" pitchFamily="18" charset="0"/>
            </a:endParaRPr>
          </a:p>
          <a:p>
            <a:endParaRPr lang="en-BE" sz="2400" dirty="0">
              <a:effectLst/>
            </a:endParaRPr>
          </a:p>
          <a:p>
            <a:r>
              <a:rPr lang="en-BE" sz="2400" dirty="0">
                <a:effectLst/>
                <a:ea typeface="Times New Roman" panose="02020603050405020304" pitchFamily="18" charset="0"/>
              </a:rPr>
              <a:t>The </a:t>
            </a:r>
            <a:r>
              <a:rPr lang="en-BE" sz="2400" b="1" dirty="0">
                <a:effectLst/>
                <a:ea typeface="Times New Roman" panose="02020603050405020304" pitchFamily="18" charset="0"/>
              </a:rPr>
              <a:t>Triple P Positive Parenting Program (Netherlands) </a:t>
            </a:r>
            <a:r>
              <a:rPr lang="en-BE" sz="2400" dirty="0">
                <a:effectLst/>
                <a:ea typeface="Times New Roman" panose="02020603050405020304" pitchFamily="18" charset="0"/>
              </a:rPr>
              <a:t>positive parenting</a:t>
            </a:r>
            <a:endParaRPr lang="en-BE" sz="2400" dirty="0"/>
          </a:p>
          <a:p>
            <a:endParaRPr lang="en-BE" sz="2400" dirty="0"/>
          </a:p>
        </p:txBody>
      </p:sp>
    </p:spTree>
    <p:extLst>
      <p:ext uri="{BB962C8B-B14F-4D97-AF65-F5344CB8AC3E}">
        <p14:creationId xmlns:p14="http://schemas.microsoft.com/office/powerpoint/2010/main" val="2624011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D63D0093-351F-5E68-4EED-286AAA5DD9D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323" y="79313"/>
            <a:ext cx="1167857" cy="844052"/>
          </a:xfrm>
          <a:prstGeom prst="rect">
            <a:avLst/>
          </a:prstGeom>
        </p:spPr>
      </p:pic>
      <p:sp>
        <p:nvSpPr>
          <p:cNvPr id="14" name="Título 1">
            <a:extLst>
              <a:ext uri="{FF2B5EF4-FFF2-40B4-BE49-F238E27FC236}">
                <a16:creationId xmlns:a16="http://schemas.microsoft.com/office/drawing/2014/main" id="{68EF6ED6-4EF3-8C9B-97F7-D86FF7A0C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9497"/>
            <a:ext cx="10515600" cy="1030837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  <a:spcBef>
                <a:spcPts val="1200"/>
              </a:spcBef>
            </a:pPr>
            <a:endParaRPr lang="es-ES" sz="4000" b="1" dirty="0">
              <a:solidFill>
                <a:srgbClr val="2D377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BFD5E101-81B0-5525-9C37-2CE2FACDBBBD}"/>
              </a:ext>
            </a:extLst>
          </p:cNvPr>
          <p:cNvGrpSpPr/>
          <p:nvPr/>
        </p:nvGrpSpPr>
        <p:grpSpPr>
          <a:xfrm>
            <a:off x="10600558" y="110686"/>
            <a:ext cx="1483514" cy="669353"/>
            <a:chOff x="10600558" y="110686"/>
            <a:chExt cx="1483514" cy="669353"/>
          </a:xfrm>
        </p:grpSpPr>
        <p:grpSp>
          <p:nvGrpSpPr>
            <p:cNvPr id="3" name="Grupo 2">
              <a:extLst>
                <a:ext uri="{FF2B5EF4-FFF2-40B4-BE49-F238E27FC236}">
                  <a16:creationId xmlns:a16="http://schemas.microsoft.com/office/drawing/2014/main" id="{8DB86342-10B5-5D07-3978-0D607D0EB80A}"/>
                </a:ext>
              </a:extLst>
            </p:cNvPr>
            <p:cNvGrpSpPr/>
            <p:nvPr/>
          </p:nvGrpSpPr>
          <p:grpSpPr>
            <a:xfrm>
              <a:off x="10600558" y="110686"/>
              <a:ext cx="1483514" cy="307777"/>
              <a:chOff x="10612043" y="212897"/>
              <a:chExt cx="1483514" cy="307777"/>
            </a:xfrm>
          </p:grpSpPr>
          <p:sp>
            <p:nvSpPr>
              <p:cNvPr id="8" name="CuadroTexto 7">
                <a:extLst>
                  <a:ext uri="{FF2B5EF4-FFF2-40B4-BE49-F238E27FC236}">
                    <a16:creationId xmlns:a16="http://schemas.microsoft.com/office/drawing/2014/main" id="{0E714A66-8CCB-0A35-E19F-F8CC3E7F0204}"/>
                  </a:ext>
                </a:extLst>
              </p:cNvPr>
              <p:cNvSpPr txBox="1"/>
              <p:nvPr/>
            </p:nvSpPr>
            <p:spPr>
              <a:xfrm>
                <a:off x="10612043" y="212897"/>
                <a:ext cx="1483514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s-ES" altLang="es-ES" sz="1400" dirty="0">
                    <a:solidFill>
                      <a:schemeClr val="bg2">
                        <a:lumMod val="50000"/>
                      </a:schemeClr>
                    </a:solidFill>
                    <a:latin typeface="Calibri Light" panose="020F0302020204030204"/>
                    <a:cs typeface="Segoe UI Historic" panose="020B0502040204020203" pitchFamily="34" charset="0"/>
                  </a:rPr>
                  <a:t>eurofamnet.eu</a:t>
                </a:r>
              </a:p>
            </p:txBody>
          </p:sp>
          <p:pic>
            <p:nvPicPr>
              <p:cNvPr id="9" name="Picture 3">
                <a:extLst>
                  <a:ext uri="{FF2B5EF4-FFF2-40B4-BE49-F238E27FC236}">
                    <a16:creationId xmlns:a16="http://schemas.microsoft.com/office/drawing/2014/main" id="{1DE7F018-A68A-390F-1326-52527B0F04A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12043" y="240785"/>
                <a:ext cx="247668" cy="252000"/>
              </a:xfrm>
              <a:prstGeom prst="rect">
                <a:avLst/>
              </a:prstGeom>
              <a:solidFill>
                <a:schemeClr val="bg1"/>
              </a:solidFill>
            </p:spPr>
          </p:pic>
        </p:grpSp>
        <p:pic>
          <p:nvPicPr>
            <p:cNvPr id="7" name="Imagen 6" descr="Captura de pantalla de computadora&#10;&#10;Descripción generada automáticamente">
              <a:extLst>
                <a:ext uri="{FF2B5EF4-FFF2-40B4-BE49-F238E27FC236}">
                  <a16:creationId xmlns:a16="http://schemas.microsoft.com/office/drawing/2014/main" id="{20763845-AE73-3D05-BBF7-80E523CC91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3465" t="12660" r="2800" b="83023"/>
            <a:stretch/>
          </p:blipFill>
          <p:spPr>
            <a:xfrm>
              <a:off x="10671227" y="342363"/>
              <a:ext cx="1346538" cy="43767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508A4DEB-DFC9-F0C3-66AC-64E6018E8E06}"/>
              </a:ext>
            </a:extLst>
          </p:cNvPr>
          <p:cNvSpPr txBox="1"/>
          <p:nvPr/>
        </p:nvSpPr>
        <p:spPr>
          <a:xfrm>
            <a:off x="1066801" y="2269067"/>
            <a:ext cx="10515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br>
              <a:rPr lang="en-BE" sz="2400" dirty="0">
                <a:ea typeface="Times New Roman" panose="02020603050405020304" pitchFamily="18" charset="0"/>
              </a:rPr>
            </a:br>
            <a:br>
              <a:rPr lang="en-BE" sz="2400" dirty="0">
                <a:ea typeface="Times New Roman" panose="02020603050405020304" pitchFamily="18" charset="0"/>
              </a:rPr>
            </a:br>
            <a:br>
              <a:rPr lang="en-BE" sz="2400" dirty="0">
                <a:ea typeface="Times New Roman" panose="02020603050405020304" pitchFamily="18" charset="0"/>
              </a:rPr>
            </a:br>
            <a:r>
              <a:rPr lang="en-BE" sz="2400" dirty="0">
                <a:ea typeface="Times New Roman" panose="02020603050405020304" pitchFamily="18" charset="0"/>
              </a:rPr>
              <a:t>S</a:t>
            </a:r>
            <a:r>
              <a:rPr lang="en-BE" sz="2400" dirty="0">
                <a:effectLst/>
                <a:ea typeface="Times New Roman" panose="02020603050405020304" pitchFamily="18" charset="0"/>
              </a:rPr>
              <a:t>trengthen the 'magic triangle' of collaboration </a:t>
            </a:r>
            <a:r>
              <a:rPr lang="en-BE" sz="2400" b="1" dirty="0">
                <a:effectLst/>
                <a:ea typeface="Times New Roman" panose="02020603050405020304" pitchFamily="18" charset="0"/>
              </a:rPr>
              <a:t>between politicians, researchers, and practitioners </a:t>
            </a:r>
            <a:endParaRPr lang="en-BE" sz="2400" b="1" dirty="0"/>
          </a:p>
        </p:txBody>
      </p:sp>
    </p:spTree>
    <p:extLst>
      <p:ext uri="{BB962C8B-B14F-4D97-AF65-F5344CB8AC3E}">
        <p14:creationId xmlns:p14="http://schemas.microsoft.com/office/powerpoint/2010/main" val="1042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D63D0093-351F-5E68-4EED-286AAA5DD9D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323" y="79313"/>
            <a:ext cx="1167857" cy="844052"/>
          </a:xfrm>
          <a:prstGeom prst="rect">
            <a:avLst/>
          </a:prstGeom>
        </p:spPr>
      </p:pic>
      <p:sp>
        <p:nvSpPr>
          <p:cNvPr id="14" name="Título 1">
            <a:extLst>
              <a:ext uri="{FF2B5EF4-FFF2-40B4-BE49-F238E27FC236}">
                <a16:creationId xmlns:a16="http://schemas.microsoft.com/office/drawing/2014/main" id="{68EF6ED6-4EF3-8C9B-97F7-D86FF7A0C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9497"/>
            <a:ext cx="10515600" cy="1030837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  <a:spcBef>
                <a:spcPts val="1200"/>
              </a:spcBef>
            </a:pPr>
            <a:endParaRPr lang="es-ES" sz="4000" b="1" dirty="0">
              <a:solidFill>
                <a:srgbClr val="2D377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BFD5E101-81B0-5525-9C37-2CE2FACDBBBD}"/>
              </a:ext>
            </a:extLst>
          </p:cNvPr>
          <p:cNvGrpSpPr/>
          <p:nvPr/>
        </p:nvGrpSpPr>
        <p:grpSpPr>
          <a:xfrm>
            <a:off x="10600558" y="110686"/>
            <a:ext cx="1483514" cy="669353"/>
            <a:chOff x="10600558" y="110686"/>
            <a:chExt cx="1483514" cy="669353"/>
          </a:xfrm>
        </p:grpSpPr>
        <p:grpSp>
          <p:nvGrpSpPr>
            <p:cNvPr id="3" name="Grupo 2">
              <a:extLst>
                <a:ext uri="{FF2B5EF4-FFF2-40B4-BE49-F238E27FC236}">
                  <a16:creationId xmlns:a16="http://schemas.microsoft.com/office/drawing/2014/main" id="{8DB86342-10B5-5D07-3978-0D607D0EB80A}"/>
                </a:ext>
              </a:extLst>
            </p:cNvPr>
            <p:cNvGrpSpPr/>
            <p:nvPr/>
          </p:nvGrpSpPr>
          <p:grpSpPr>
            <a:xfrm>
              <a:off x="10600558" y="110686"/>
              <a:ext cx="1483514" cy="307777"/>
              <a:chOff x="10612043" y="212897"/>
              <a:chExt cx="1483514" cy="307777"/>
            </a:xfrm>
          </p:grpSpPr>
          <p:sp>
            <p:nvSpPr>
              <p:cNvPr id="8" name="CuadroTexto 7">
                <a:extLst>
                  <a:ext uri="{FF2B5EF4-FFF2-40B4-BE49-F238E27FC236}">
                    <a16:creationId xmlns:a16="http://schemas.microsoft.com/office/drawing/2014/main" id="{0E714A66-8CCB-0A35-E19F-F8CC3E7F0204}"/>
                  </a:ext>
                </a:extLst>
              </p:cNvPr>
              <p:cNvSpPr txBox="1"/>
              <p:nvPr/>
            </p:nvSpPr>
            <p:spPr>
              <a:xfrm>
                <a:off x="10612043" y="212897"/>
                <a:ext cx="1483514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s-ES" altLang="es-ES" sz="1400" dirty="0">
                    <a:solidFill>
                      <a:schemeClr val="bg2">
                        <a:lumMod val="50000"/>
                      </a:schemeClr>
                    </a:solidFill>
                    <a:latin typeface="Calibri Light" panose="020F0302020204030204"/>
                    <a:cs typeface="Segoe UI Historic" panose="020B0502040204020203" pitchFamily="34" charset="0"/>
                  </a:rPr>
                  <a:t>eurofamnet.eu</a:t>
                </a:r>
              </a:p>
            </p:txBody>
          </p:sp>
          <p:pic>
            <p:nvPicPr>
              <p:cNvPr id="9" name="Picture 3">
                <a:extLst>
                  <a:ext uri="{FF2B5EF4-FFF2-40B4-BE49-F238E27FC236}">
                    <a16:creationId xmlns:a16="http://schemas.microsoft.com/office/drawing/2014/main" id="{1DE7F018-A68A-390F-1326-52527B0F04A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12043" y="240785"/>
                <a:ext cx="247668" cy="252000"/>
              </a:xfrm>
              <a:prstGeom prst="rect">
                <a:avLst/>
              </a:prstGeom>
              <a:solidFill>
                <a:schemeClr val="bg1"/>
              </a:solidFill>
            </p:spPr>
          </p:pic>
        </p:grpSp>
        <p:pic>
          <p:nvPicPr>
            <p:cNvPr id="7" name="Imagen 6" descr="Captura de pantalla de computadora&#10;&#10;Descripción generada automáticamente">
              <a:extLst>
                <a:ext uri="{FF2B5EF4-FFF2-40B4-BE49-F238E27FC236}">
                  <a16:creationId xmlns:a16="http://schemas.microsoft.com/office/drawing/2014/main" id="{20763845-AE73-3D05-BBF7-80E523CC91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3465" t="12660" r="2800" b="83023"/>
            <a:stretch/>
          </p:blipFill>
          <p:spPr>
            <a:xfrm>
              <a:off x="10671227" y="342363"/>
              <a:ext cx="1346538" cy="43767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508A4DEB-DFC9-F0C3-66AC-64E6018E8E06}"/>
              </a:ext>
            </a:extLst>
          </p:cNvPr>
          <p:cNvSpPr txBox="1"/>
          <p:nvPr/>
        </p:nvSpPr>
        <p:spPr>
          <a:xfrm>
            <a:off x="1066801" y="2269067"/>
            <a:ext cx="105156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BE" sz="2800" b="1" dirty="0"/>
          </a:p>
          <a:p>
            <a:endParaRPr lang="en-BE" sz="2800" b="1" dirty="0"/>
          </a:p>
          <a:p>
            <a:endParaRPr lang="en-BE" sz="2800" b="1" dirty="0"/>
          </a:p>
          <a:p>
            <a:endParaRPr lang="en-BE" sz="2800" b="1" dirty="0"/>
          </a:p>
          <a:p>
            <a:endParaRPr lang="en-BE" sz="2800" b="1" dirty="0"/>
          </a:p>
          <a:p>
            <a:endParaRPr lang="en-BE" sz="2800" b="1" dirty="0"/>
          </a:p>
          <a:p>
            <a:r>
              <a:rPr lang="en-BE" sz="2800" b="1" dirty="0"/>
              <a:t>Th</a:t>
            </a:r>
            <a:r>
              <a:rPr lang="en-GB" sz="2800" b="1" dirty="0" err="1"/>
              <a:t>ank</a:t>
            </a:r>
            <a:r>
              <a:rPr lang="en-GB" sz="2800" b="1" dirty="0"/>
              <a:t> you!</a:t>
            </a:r>
            <a:endParaRPr lang="en-BE" sz="2800" b="1" dirty="0"/>
          </a:p>
        </p:txBody>
      </p:sp>
    </p:spTree>
    <p:extLst>
      <p:ext uri="{BB962C8B-B14F-4D97-AF65-F5344CB8AC3E}">
        <p14:creationId xmlns:p14="http://schemas.microsoft.com/office/powerpoint/2010/main" val="4214307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upo 18">
            <a:extLst>
              <a:ext uri="{FF2B5EF4-FFF2-40B4-BE49-F238E27FC236}">
                <a16:creationId xmlns:a16="http://schemas.microsoft.com/office/drawing/2014/main" id="{B23202DF-10A4-080B-1D93-85037FF3BD32}"/>
              </a:ext>
            </a:extLst>
          </p:cNvPr>
          <p:cNvGrpSpPr/>
          <p:nvPr/>
        </p:nvGrpSpPr>
        <p:grpSpPr>
          <a:xfrm>
            <a:off x="-85060" y="-31899"/>
            <a:ext cx="12291237" cy="3381153"/>
            <a:chOff x="-10633" y="-31900"/>
            <a:chExt cx="12216810" cy="3827721"/>
          </a:xfrm>
        </p:grpSpPr>
        <p:sp>
          <p:nvSpPr>
            <p:cNvPr id="15" name="Forma libre: forma 14">
              <a:extLst>
                <a:ext uri="{FF2B5EF4-FFF2-40B4-BE49-F238E27FC236}">
                  <a16:creationId xmlns:a16="http://schemas.microsoft.com/office/drawing/2014/main" id="{FF19247A-87C9-9A56-E3B9-48B2F740510A}"/>
                </a:ext>
              </a:extLst>
            </p:cNvPr>
            <p:cNvSpPr/>
            <p:nvPr/>
          </p:nvSpPr>
          <p:spPr>
            <a:xfrm>
              <a:off x="-10633" y="-31900"/>
              <a:ext cx="12195545" cy="3827721"/>
            </a:xfrm>
            <a:custGeom>
              <a:avLst/>
              <a:gdLst>
                <a:gd name="connsiteX0" fmla="*/ 0 w 12195545"/>
                <a:gd name="connsiteY0" fmla="*/ 520995 h 3827721"/>
                <a:gd name="connsiteX1" fmla="*/ 1722475 w 12195545"/>
                <a:gd name="connsiteY1" fmla="*/ 3827721 h 3827721"/>
                <a:gd name="connsiteX2" fmla="*/ 12195545 w 12195545"/>
                <a:gd name="connsiteY2" fmla="*/ 627321 h 3827721"/>
                <a:gd name="connsiteX3" fmla="*/ 12195545 w 12195545"/>
                <a:gd name="connsiteY3" fmla="*/ 0 h 3827721"/>
                <a:gd name="connsiteX4" fmla="*/ 21266 w 12195545"/>
                <a:gd name="connsiteY4" fmla="*/ 31898 h 3827721"/>
                <a:gd name="connsiteX5" fmla="*/ 0 w 12195545"/>
                <a:gd name="connsiteY5" fmla="*/ 520995 h 3827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195545" h="3827721">
                  <a:moveTo>
                    <a:pt x="0" y="520995"/>
                  </a:moveTo>
                  <a:lnTo>
                    <a:pt x="1722475" y="3827721"/>
                  </a:lnTo>
                  <a:lnTo>
                    <a:pt x="12195545" y="627321"/>
                  </a:lnTo>
                  <a:lnTo>
                    <a:pt x="12195545" y="0"/>
                  </a:lnTo>
                  <a:lnTo>
                    <a:pt x="21266" y="31898"/>
                  </a:lnTo>
                  <a:lnTo>
                    <a:pt x="0" y="520995"/>
                  </a:lnTo>
                  <a:close/>
                </a:path>
              </a:pathLst>
            </a:custGeom>
            <a:solidFill>
              <a:srgbClr val="336699"/>
            </a:solidFill>
            <a:ln>
              <a:solidFill>
                <a:srgbClr val="3366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16" name="Forma libre: forma 15">
              <a:extLst>
                <a:ext uri="{FF2B5EF4-FFF2-40B4-BE49-F238E27FC236}">
                  <a16:creationId xmlns:a16="http://schemas.microsoft.com/office/drawing/2014/main" id="{C1A396ED-7EA4-C198-7D63-30D304B7649C}"/>
                </a:ext>
              </a:extLst>
            </p:cNvPr>
            <p:cNvSpPr/>
            <p:nvPr/>
          </p:nvSpPr>
          <p:spPr>
            <a:xfrm>
              <a:off x="0" y="531625"/>
              <a:ext cx="1722474" cy="3264196"/>
            </a:xfrm>
            <a:custGeom>
              <a:avLst/>
              <a:gdLst>
                <a:gd name="connsiteX0" fmla="*/ 0 w 1722474"/>
                <a:gd name="connsiteY0" fmla="*/ 0 h 3264196"/>
                <a:gd name="connsiteX1" fmla="*/ 1722474 w 1722474"/>
                <a:gd name="connsiteY1" fmla="*/ 3264196 h 3264196"/>
                <a:gd name="connsiteX2" fmla="*/ 10633 w 1722474"/>
                <a:gd name="connsiteY2" fmla="*/ 1850065 h 3264196"/>
                <a:gd name="connsiteX3" fmla="*/ 0 w 1722474"/>
                <a:gd name="connsiteY3" fmla="*/ 0 h 3264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22474" h="3264196">
                  <a:moveTo>
                    <a:pt x="0" y="0"/>
                  </a:moveTo>
                  <a:lnTo>
                    <a:pt x="1722474" y="3264196"/>
                  </a:lnTo>
                  <a:lnTo>
                    <a:pt x="10633" y="1850065"/>
                  </a:lnTo>
                  <a:cubicBezTo>
                    <a:pt x="7089" y="1236921"/>
                    <a:pt x="3544" y="623777"/>
                    <a:pt x="0" y="0"/>
                  </a:cubicBezTo>
                  <a:close/>
                </a:path>
              </a:pathLst>
            </a:custGeom>
            <a:solidFill>
              <a:srgbClr val="008080"/>
            </a:solidFill>
            <a:ln>
              <a:solidFill>
                <a:srgbClr val="00808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17" name="Forma libre: forma 16">
              <a:extLst>
                <a:ext uri="{FF2B5EF4-FFF2-40B4-BE49-F238E27FC236}">
                  <a16:creationId xmlns:a16="http://schemas.microsoft.com/office/drawing/2014/main" id="{1ACB6484-5838-2D5D-3964-67C70AD007E3}"/>
                </a:ext>
              </a:extLst>
            </p:cNvPr>
            <p:cNvSpPr/>
            <p:nvPr/>
          </p:nvSpPr>
          <p:spPr>
            <a:xfrm>
              <a:off x="-1" y="2349792"/>
              <a:ext cx="1711843" cy="1446029"/>
            </a:xfrm>
            <a:custGeom>
              <a:avLst/>
              <a:gdLst>
                <a:gd name="connsiteX0" fmla="*/ 1722475 w 1722475"/>
                <a:gd name="connsiteY0" fmla="*/ 1446028 h 1446028"/>
                <a:gd name="connsiteX1" fmla="*/ 0 w 1722475"/>
                <a:gd name="connsiteY1" fmla="*/ 0 h 1446028"/>
                <a:gd name="connsiteX2" fmla="*/ 10633 w 1722475"/>
                <a:gd name="connsiteY2" fmla="*/ 808074 h 1446028"/>
                <a:gd name="connsiteX3" fmla="*/ 1722475 w 1722475"/>
                <a:gd name="connsiteY3" fmla="*/ 1446028 h 1446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22475" h="1446028">
                  <a:moveTo>
                    <a:pt x="1722475" y="1446028"/>
                  </a:moveTo>
                  <a:lnTo>
                    <a:pt x="0" y="0"/>
                  </a:lnTo>
                  <a:lnTo>
                    <a:pt x="10633" y="808074"/>
                  </a:lnTo>
                  <a:lnTo>
                    <a:pt x="1722475" y="1446028"/>
                  </a:lnTo>
                  <a:close/>
                </a:path>
              </a:pathLst>
            </a:custGeom>
            <a:solidFill>
              <a:srgbClr val="009999"/>
            </a:solidFill>
            <a:ln>
              <a:solidFill>
                <a:srgbClr val="0099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18" name="Forma libre: forma 17">
              <a:extLst>
                <a:ext uri="{FF2B5EF4-FFF2-40B4-BE49-F238E27FC236}">
                  <a16:creationId xmlns:a16="http://schemas.microsoft.com/office/drawing/2014/main" id="{1D2AE315-E389-9BCF-1C18-BDD45B9CA4DC}"/>
                </a:ext>
              </a:extLst>
            </p:cNvPr>
            <p:cNvSpPr/>
            <p:nvPr/>
          </p:nvSpPr>
          <p:spPr>
            <a:xfrm>
              <a:off x="1722474" y="563523"/>
              <a:ext cx="10483703" cy="3232298"/>
            </a:xfrm>
            <a:custGeom>
              <a:avLst/>
              <a:gdLst>
                <a:gd name="connsiteX0" fmla="*/ 0 w 10483703"/>
                <a:gd name="connsiteY0" fmla="*/ 3232298 h 3232298"/>
                <a:gd name="connsiteX1" fmla="*/ 10473070 w 10483703"/>
                <a:gd name="connsiteY1" fmla="*/ 0 h 3232298"/>
                <a:gd name="connsiteX2" fmla="*/ 10483703 w 10483703"/>
                <a:gd name="connsiteY2" fmla="*/ 1520456 h 3232298"/>
                <a:gd name="connsiteX3" fmla="*/ 0 w 10483703"/>
                <a:gd name="connsiteY3" fmla="*/ 3232298 h 3232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83703" h="3232298">
                  <a:moveTo>
                    <a:pt x="0" y="3232298"/>
                  </a:moveTo>
                  <a:lnTo>
                    <a:pt x="10473070" y="0"/>
                  </a:lnTo>
                  <a:cubicBezTo>
                    <a:pt x="10476614" y="506819"/>
                    <a:pt x="10480159" y="1013637"/>
                    <a:pt x="10483703" y="1520456"/>
                  </a:cubicBezTo>
                  <a:lnTo>
                    <a:pt x="0" y="323229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2DE27BF1-F4F4-C54B-CE2D-322D159630B9}"/>
              </a:ext>
            </a:extLst>
          </p:cNvPr>
          <p:cNvSpPr/>
          <p:nvPr/>
        </p:nvSpPr>
        <p:spPr>
          <a:xfrm rot="21320954">
            <a:off x="1839432" y="4114088"/>
            <a:ext cx="4931264" cy="850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0266" y="921652"/>
            <a:ext cx="1574812" cy="1136189"/>
          </a:xfrm>
          <a:prstGeom prst="rect">
            <a:avLst/>
          </a:prstGeom>
        </p:spPr>
      </p:pic>
      <p:pic>
        <p:nvPicPr>
          <p:cNvPr id="5" name="logo">
            <a:extLst>
              <a:ext uri="{FF2B5EF4-FFF2-40B4-BE49-F238E27FC236}">
                <a16:creationId xmlns:a16="http://schemas.microsoft.com/office/drawing/2014/main" id="{9FEE8D5B-DB3A-8EA7-073C-796075D0A348}"/>
              </a:ext>
            </a:extLst>
          </p:cNvPr>
          <p:cNvPicPr/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932942" y="1158307"/>
            <a:ext cx="1337621" cy="100073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0" name="Título 1">
            <a:extLst>
              <a:ext uri="{FF2B5EF4-FFF2-40B4-BE49-F238E27FC236}">
                <a16:creationId xmlns:a16="http://schemas.microsoft.com/office/drawing/2014/main" id="{1ADAD1ED-6012-F98E-4CE9-E69092E43F2C}"/>
              </a:ext>
            </a:extLst>
          </p:cNvPr>
          <p:cNvSpPr txBox="1">
            <a:spLocks/>
          </p:cNvSpPr>
          <p:nvPr/>
        </p:nvSpPr>
        <p:spPr>
          <a:xfrm>
            <a:off x="498130" y="927541"/>
            <a:ext cx="6267897" cy="11303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</a:pPr>
            <a:br>
              <a:rPr lang="es-E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E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Quality Assurance in Child and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Family Support in Europe</a:t>
            </a:r>
            <a:b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E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Policy lessons for evidence-informed decision making</a:t>
            </a:r>
            <a:endParaRPr lang="es-E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ítulo 1">
            <a:extLst>
              <a:ext uri="{FF2B5EF4-FFF2-40B4-BE49-F238E27FC236}">
                <a16:creationId xmlns:a16="http://schemas.microsoft.com/office/drawing/2014/main" id="{41756C75-0180-5D01-8DF4-773A1D85AA39}"/>
              </a:ext>
            </a:extLst>
          </p:cNvPr>
          <p:cNvSpPr txBox="1">
            <a:spLocks/>
          </p:cNvSpPr>
          <p:nvPr/>
        </p:nvSpPr>
        <p:spPr>
          <a:xfrm>
            <a:off x="0" y="3377431"/>
            <a:ext cx="12184782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spcBef>
                <a:spcPts val="1200"/>
              </a:spcBef>
              <a:defRPr i="1">
                <a:solidFill>
                  <a:srgbClr val="2D377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br>
              <a:rPr lang="es-ES" sz="2400" i="0" dirty="0"/>
            </a:br>
            <a:r>
              <a:rPr lang="es-ES" sz="2600" b="1" i="0" dirty="0"/>
              <a:t>The policy and practice perspective on learned lessons for evidence-informed decision making</a:t>
            </a:r>
            <a:endParaRPr lang="en-GB" sz="2600" b="1" i="0" dirty="0">
              <a:ea typeface="Corbel" panose="020B0503020204020204" pitchFamily="34" charset="0"/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0B244925-4B93-0A5A-70D5-E35E262F5CB8}"/>
              </a:ext>
            </a:extLst>
          </p:cNvPr>
          <p:cNvSpPr txBox="1"/>
          <p:nvPr/>
        </p:nvSpPr>
        <p:spPr>
          <a:xfrm>
            <a:off x="1844101" y="4811924"/>
            <a:ext cx="8325293" cy="11428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  <a:spcBef>
                <a:spcPts val="200"/>
              </a:spcBef>
              <a:spcAft>
                <a:spcPts val="200"/>
              </a:spcAft>
            </a:pPr>
            <a:r>
              <a:rPr lang="es-ES" sz="24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Corbel" panose="020B0503020204020204" pitchFamily="34" charset="0"/>
                <a:cs typeface="Arial" panose="020B0604020202020204" pitchFamily="34" charset="0"/>
              </a:rPr>
              <a:t>Johanna Schima</a:t>
            </a:r>
          </a:p>
          <a:p>
            <a:pPr algn="ctr">
              <a:lnSpc>
                <a:spcPct val="110000"/>
              </a:lnSpc>
              <a:spcBef>
                <a:spcPts val="200"/>
              </a:spcBef>
              <a:spcAft>
                <a:spcPts val="200"/>
              </a:spcAft>
            </a:pPr>
            <a:r>
              <a:rPr lang="es-ES" sz="16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Corbel" panose="020B0503020204020204" pitchFamily="34" charset="0"/>
                <a:cs typeface="Arial" panose="020B0604020202020204" pitchFamily="34" charset="0"/>
              </a:rPr>
              <a:t>Head of the European Delegation and Vice-</a:t>
            </a:r>
            <a:r>
              <a:rPr lang="es-ES" sz="16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Corbel" panose="020B0503020204020204" pitchFamily="34" charset="0"/>
                <a:cs typeface="Arial" panose="020B0604020202020204" pitchFamily="34" charset="0"/>
              </a:rPr>
              <a:t>President</a:t>
            </a:r>
            <a:r>
              <a:rPr lang="es-ES" sz="16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Corbel" panose="020B0503020204020204" pitchFamily="34" charset="0"/>
                <a:cs typeface="Arial" panose="020B0604020202020204" pitchFamily="34" charset="0"/>
              </a:rPr>
              <a:t> of Make Mothers Matter</a:t>
            </a:r>
          </a:p>
          <a:p>
            <a:pPr algn="ctr">
              <a:lnSpc>
                <a:spcPct val="110000"/>
              </a:lnSpc>
              <a:spcBef>
                <a:spcPts val="200"/>
              </a:spcBef>
              <a:spcAft>
                <a:spcPts val="200"/>
              </a:spcAft>
            </a:pPr>
            <a:r>
              <a:rPr lang="es-ES" sz="16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Corbel" panose="020B0503020204020204" pitchFamily="34" charset="0"/>
                <a:cs typeface="Arial" panose="020B0604020202020204" pitchFamily="34" charset="0"/>
              </a:rPr>
              <a:t>On behalf of the EurofamNet Policy and Practice Group</a:t>
            </a:r>
            <a:endParaRPr lang="es-ES" sz="16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ea typeface="Corbel" panose="020B0503020204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2" name="Imagen 21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0914" y="-60076"/>
            <a:ext cx="1901402" cy="892050"/>
          </a:xfrm>
          <a:prstGeom prst="rect">
            <a:avLst/>
          </a:prstGeom>
        </p:spPr>
      </p:pic>
      <p:pic>
        <p:nvPicPr>
          <p:cNvPr id="23" name="Imagen 22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711" y="94404"/>
            <a:ext cx="2781367" cy="583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37551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power point" id="{4DFDE4C1-BAA1-4DC9-AF17-EA0A266F995E}" vid="{96C87116-5F9C-4621-BF27-C9F37E192F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power point</Template>
  <TotalTime>6895</TotalTime>
  <Words>437</Words>
  <Application>Microsoft Macintosh PowerPoint</Application>
  <PresentationFormat>Widescreen</PresentationFormat>
  <Paragraphs>70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Corbel</vt:lpstr>
      <vt:lpstr>Times New Roman</vt:lpstr>
      <vt:lpstr>Tema de Office</vt:lpstr>
      <vt:lpstr>  Quality Assurance in Child and  Family Support in Europe  Policy lessons for evidence-informed decision making</vt:lpstr>
      <vt:lpstr>PowerPoint Presentation</vt:lpstr>
      <vt:lpstr>Some Facts S</vt:lpstr>
      <vt:lpstr>New trends</vt:lpstr>
      <vt:lpstr>   Eurofamnet tools for policy making   </vt:lpstr>
      <vt:lpstr>   Eurofamnet tools for policy making   </vt:lpstr>
      <vt:lpstr>Examples evidence-based interventions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EUROPEAN FAMILY SUPPORT</dc:title>
  <dc:creator>ALVARO RODRIGUEZ MARTIN</dc:creator>
  <cp:lastModifiedBy>Johanna Schima</cp:lastModifiedBy>
  <cp:revision>265</cp:revision>
  <dcterms:created xsi:type="dcterms:W3CDTF">2022-02-25T09:40:59Z</dcterms:created>
  <dcterms:modified xsi:type="dcterms:W3CDTF">2024-09-29T14:39:10Z</dcterms:modified>
</cp:coreProperties>
</file>